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54A86-79D3-4C8E-9220-3B829399A004}" type="datetimeFigureOut">
              <a:rPr lang="es-MX" smtClean="0"/>
              <a:t>22/07/2019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6FEA2-D063-40E6-A32B-0423060CDA8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766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459" indent="-280562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244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1142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20038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8936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7835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6731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5629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5</a:t>
            </a:fld>
            <a:endParaRPr lang="es-ES_tradnl" sz="1000" b="0" dirty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87388"/>
            <a:ext cx="257175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72"/>
            <a:ext cx="5487022" cy="41141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2327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459" indent="-280562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244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1142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20038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8936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7835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6731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5629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6</a:t>
            </a:fld>
            <a:endParaRPr lang="es-ES_tradnl" sz="1000" b="0" dirty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87388"/>
            <a:ext cx="257175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72"/>
            <a:ext cx="5487022" cy="41141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2327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22/07/2019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Conchi\Pictures\328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2" t="29187" r="10220" b="22010"/>
          <a:stretch/>
        </p:blipFill>
        <p:spPr bwMode="auto">
          <a:xfrm>
            <a:off x="945324" y="2363755"/>
            <a:ext cx="5400000" cy="4320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99" y="443541"/>
            <a:ext cx="3456385" cy="7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0" y="3209072"/>
            <a:ext cx="6858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I.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DESARROLLO ORGANIZACIONAL</a:t>
            </a:r>
          </a:p>
          <a:p>
            <a:pPr algn="ctr">
              <a:defRPr/>
            </a:pPr>
            <a:endParaRPr lang="es-ES" sz="2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PRACTICO MODULAR I –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CPM</a:t>
            </a:r>
            <a:endParaRPr lang="es-ES" sz="2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I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COMERCIALIZADORA LA IDEAL, S.A DE C.V.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595669"/>
            <a:ext cx="6858000" cy="70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lIns="91414" tIns="45706" rIns="91414" bIns="45706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 GESTIÓN EJECUTIVA 2018</a:t>
            </a:r>
          </a:p>
          <a:p>
            <a:pPr algn="ctr">
              <a:defRPr/>
            </a:pPr>
            <a:r>
              <a:rPr lang="es-ES" sz="2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LICENCIATURA EN ADMINISTRACIÓN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29300" y="5365251"/>
            <a:ext cx="54000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endParaRPr lang="es-E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endParaRPr lang="es-E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0688" y="6130334"/>
            <a:ext cx="5616000" cy="230829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14" tIns="45706" rIns="91414" bIns="45706" anchor="ctr" anchorCtr="1">
            <a:spAutoFit/>
          </a:bodyPr>
          <a:lstStyle/>
          <a:p>
            <a:pPr algn="ctr">
              <a:defRPr/>
            </a:pPr>
            <a:r>
              <a:rPr lang="es-MX" sz="12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sz="12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MPORTANTE</a:t>
            </a:r>
            <a:r>
              <a:rPr lang="es-MX" sz="12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defRPr/>
            </a:pPr>
            <a:endParaRPr lang="es-MX" sz="1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 CUIDADOSAMENTE EL SIGUIENTE 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PRÁCTICO MODULAR – CPM (PAGINAS. 54 A 56)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CONSULTE SU MATERIAL, Y CONTESTE LA SOLUCIÓN EN EL </a:t>
            </a:r>
            <a:r>
              <a:rPr lang="es-MX" sz="1200" b="1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DE REPORTE</a:t>
            </a:r>
            <a:r>
              <a:rPr lang="es-MX" sz="1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CASO 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PÁGINAS 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 Y 58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QUE ES EL DOCUMENTO QUE DEBE ENTREGAR ANTES DEL INICIO DE LA SESIÓN DE TRABAJO DEL MÓDULO 1.0.</a:t>
            </a:r>
          </a:p>
          <a:p>
            <a:pPr algn="just">
              <a:defRPr/>
            </a:pPr>
            <a:endParaRPr lang="es-MX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RECUERDE QUE PARA TENER DERECHO A PRESENTAR EXAMEN DE ESTE MÓDULO, DEBERÁ USTED </a:t>
            </a:r>
            <a:r>
              <a:rPr lang="es-MX" sz="1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ENTREGAR DEBIDAMENTE RESUELTO EL </a:t>
            </a:r>
            <a:r>
              <a:rPr lang="es-MX" sz="1200" b="1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DE REPORTE</a:t>
            </a:r>
            <a:r>
              <a:rPr lang="es-MX" sz="1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SEA IMPRESO O LLENADO A MANO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PODER TENER DERECHO A PRESENTAR EL EXAMEN FINAL.</a:t>
            </a:r>
          </a:p>
        </p:txBody>
      </p:sp>
    </p:spTree>
    <p:extLst>
      <p:ext uri="{BB962C8B-B14F-4D97-AF65-F5344CB8AC3E}">
        <p14:creationId xmlns:p14="http://schemas.microsoft.com/office/powerpoint/2010/main" val="34961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>
            <a:endCxn id="22" idx="0"/>
          </p:cNvCxnSpPr>
          <p:nvPr/>
        </p:nvCxnSpPr>
        <p:spPr>
          <a:xfrm>
            <a:off x="1340688" y="6012161"/>
            <a:ext cx="0" cy="104063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7 Conector recto"/>
          <p:cNvCxnSpPr>
            <a:stCxn id="14" idx="2"/>
            <a:endCxn id="21" idx="0"/>
          </p:cNvCxnSpPr>
          <p:nvPr/>
        </p:nvCxnSpPr>
        <p:spPr>
          <a:xfrm flipH="1">
            <a:off x="3537088" y="5580112"/>
            <a:ext cx="36000" cy="154577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5589168" y="6012160"/>
            <a:ext cx="72" cy="1116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0" y="8628464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0" descr="Resultado de imagen para itescam calkin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532440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4598"/>
              </p:ext>
            </p:extLst>
          </p:nvPr>
        </p:nvGraphicFramePr>
        <p:xfrm>
          <a:off x="404664" y="354844"/>
          <a:ext cx="6120000" cy="803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12000"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ES" sz="9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CASO PRACTICO </a:t>
                      </a:r>
                      <a:r>
                        <a:rPr lang="es-ES" sz="9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MODULAR</a:t>
                      </a:r>
                      <a:r>
                        <a:rPr lang="es-ES" sz="9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– MÓDULO</a:t>
                      </a:r>
                      <a:r>
                        <a:rPr lang="es-ES" sz="9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**</a:t>
                      </a:r>
                      <a:endParaRPr lang="es-MX" sz="90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eaLnBrk="1" fontAlgn="auto" latinLnBrk="0" hangingPunct="1"/>
                      <a:r>
                        <a:rPr lang="es-MX" sz="9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COMERCIALIZADORA PEKÍN, S.A. DE C.V.</a:t>
                      </a:r>
                    </a:p>
                    <a:p>
                      <a:pPr algn="just" rtl="0" eaLnBrk="1" fontAlgn="auto" latinLnBrk="0" hangingPunct="1"/>
                      <a:r>
                        <a:rPr lang="es-MX" sz="11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s-MX" sz="110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 rtl="0" eaLnBrk="1" latinLnBrk="0" hangingPunct="1"/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 cuidadosamente el siguiente caso práctico modular, consulte</a:t>
                      </a:r>
                      <a:r>
                        <a:rPr lang="es-ES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analice</a:t>
                      </a:r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 material del Módulo y en base a ello, responda los cuestionamientos que de acuerdo a su criterio y opinión, fundamentan</a:t>
                      </a:r>
                      <a:r>
                        <a:rPr lang="es-ES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resolución del caso en sus diferentes conceptos.</a:t>
                      </a:r>
                    </a:p>
                    <a:p>
                      <a:pPr algn="just" rtl="0" eaLnBrk="1" latinLnBrk="0" hangingPunct="1"/>
                      <a:endParaRPr lang="es-MX" sz="1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 rtl="0" eaLnBrk="1" latinLnBrk="0" hangingPunct="1"/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Recuerde que entregar el </a:t>
                      </a:r>
                      <a:r>
                        <a:rPr lang="es-ES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Formato de Reporte</a:t>
                      </a:r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caso debidamente resuelto antes del</a:t>
                      </a:r>
                      <a:r>
                        <a:rPr lang="es-ES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inicio de la sesión de trabajo del módulo, le da derecho a presentar el examen final respectivo.</a:t>
                      </a:r>
                      <a:endParaRPr lang="es-MX" sz="1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52000"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COMERCIALIZADORA</a:t>
                      </a:r>
                      <a:r>
                        <a:rPr lang="es-ES" sz="9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PEKÍN</a:t>
                      </a:r>
                      <a:r>
                        <a:rPr lang="es-ES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S.A. DE C.V.</a:t>
                      </a:r>
                    </a:p>
                    <a:p>
                      <a:pPr algn="just"/>
                      <a:endParaRPr lang="es-ES" sz="9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ES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Comercializadora</a:t>
                      </a:r>
                      <a:r>
                        <a:rPr lang="es-ES" sz="9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Pekín, S.A. de C.V.</a:t>
                      </a:r>
                      <a:r>
                        <a:rPr lang="es-ES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., es una</a:t>
                      </a:r>
                      <a:r>
                        <a:rPr lang="es-ES" sz="9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dedicada a la comercialización de artículos electrodomésticos importados de China. Es una empresa de capital predominantemente asiático y con un socio nacional que es minoritario. Tiene presencia en todo el territorio mexicano, con oficinas y almacenes en la ciudad</a:t>
                      </a:r>
                      <a:r>
                        <a:rPr lang="es-ES" sz="9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 México.</a:t>
                      </a:r>
                      <a:endParaRPr lang="es-ES" sz="9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ES" sz="9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ES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Compite en México con</a:t>
                      </a:r>
                      <a:r>
                        <a:rPr lang="es-ES" sz="9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las grandes compañías importadoras y fabricantes y distribuidores de marcas estadounidenses, coreanas, japonesas y europeas.</a:t>
                      </a:r>
                      <a:endParaRPr lang="es-ES" sz="9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ES" sz="9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ES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Cuenta con tres líneas de productos principales: Televisores y</a:t>
                      </a:r>
                      <a:r>
                        <a:rPr lang="es-ES" sz="9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equipos de sonido</a:t>
                      </a:r>
                      <a:r>
                        <a:rPr lang="es-ES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Tabletas</a:t>
                      </a:r>
                      <a:r>
                        <a:rPr lang="es-ES" sz="9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y Laptops e impresoras y celulares Smart phone. En cada línea tiene 2 o 3 marcas, y sus políticas de precios se orientan a los niveles socioeconómicos medio a bajo. Distribuye sus productos a través de mercados, pequeños almacenes y tiendas departamental izadas, así como de vendedores de celulares independientes, principalmente en pequeñas y medianas poblaciones y en zonas populares de las grandes ciudades. Cada línea tiene una estructura de ventas y promoción independiente, y surten desde 3 almacenes centrales ubicados estratégicamente en el país.</a:t>
                      </a:r>
                    </a:p>
                    <a:p>
                      <a:pPr algn="just"/>
                      <a:endParaRPr lang="es-ES" sz="9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Opera en el país desde hace 8 años, con muy buenos resultados, y dentro de su plan de crecimiento esta el abrir los mercados de Centro y Suramérica y del norte de Estados Unidos. Para ello, su actual Director General Yun Wang ha sido nombrado cabeza del proyecto y en su lugar se nombrara</a:t>
                      </a:r>
                      <a:r>
                        <a:rPr lang="es-MX" sz="9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a José Antonio Múzquiz Alba, actual Gerente Comercial, y además socio minoritario. Por ello, se requiere cubrir la vacante que dejara el Lic. Múzquiz, y por política de la corporación se debe ocupar por alguno de los titulares de los puestos que le reportan actualmente.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24000">
                <a:tc>
                  <a:txBody>
                    <a:bodyPr/>
                    <a:lstStyle/>
                    <a:p>
                      <a:pPr algn="ctr"/>
                      <a:endParaRPr lang="es-MX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Para  poder tomar la decisión correcta y de manera fundamentada, el Lic. Múzquiz y el Sr. Wang</a:t>
                      </a:r>
                      <a:r>
                        <a:rPr lang="es-MX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solicitaron al departamento de Recursos Humanos que le emitiera un informe de los tres Gerentes de Ventas de las líneas de productos, divido en dos perfiles, uno personal y uno laboral. Los titulares y la síntesis de dicho reporte se representa a continuación</a:t>
                      </a:r>
                      <a:endParaRPr lang="es-MX" sz="900" b="1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Rectángulo 5"/>
          <p:cNvSpPr/>
          <p:nvPr/>
        </p:nvSpPr>
        <p:spPr>
          <a:xfrm>
            <a:off x="2925088" y="5148112"/>
            <a:ext cx="1296000" cy="432000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latin typeface="Arial Narrow" panose="020B0606020202030204" pitchFamily="34" charset="0"/>
                <a:cs typeface="Arial" panose="020B0604020202020204" pitchFamily="34" charset="0"/>
              </a:rPr>
              <a:t>G</a:t>
            </a:r>
            <a:r>
              <a:rPr lang="es-MX" sz="1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erente </a:t>
            </a:r>
            <a:endParaRPr lang="es-MX" sz="1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Comercial</a:t>
            </a:r>
          </a:p>
        </p:txBody>
      </p:sp>
      <p:sp>
        <p:nvSpPr>
          <p:cNvPr id="17" name="Rectángulo 10"/>
          <p:cNvSpPr/>
          <p:nvPr/>
        </p:nvSpPr>
        <p:spPr>
          <a:xfrm>
            <a:off x="4941168" y="6188116"/>
            <a:ext cx="1296000" cy="384721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Gerente de Ventas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Celulares y accesorios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3"/>
          <p:cNvSpPr/>
          <p:nvPr/>
        </p:nvSpPr>
        <p:spPr>
          <a:xfrm>
            <a:off x="4941168" y="7169920"/>
            <a:ext cx="1296000" cy="384721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950" b="1" dirty="0"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supervisores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24 vendedores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1340688" y="6012160"/>
            <a:ext cx="42485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54</a:t>
            </a:r>
            <a:endParaRPr lang="es-MX" dirty="0"/>
          </a:p>
        </p:txBody>
      </p:sp>
      <p:sp>
        <p:nvSpPr>
          <p:cNvPr id="21" name="Rectángulo 13"/>
          <p:cNvSpPr/>
          <p:nvPr/>
        </p:nvSpPr>
        <p:spPr>
          <a:xfrm>
            <a:off x="2853088" y="7125889"/>
            <a:ext cx="1368000" cy="530915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4 supervisores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16 vendedores</a:t>
            </a:r>
          </a:p>
          <a:p>
            <a:pPr algn="ctr"/>
            <a:r>
              <a:rPr lang="es-MX" sz="950" b="1" dirty="0"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Centros de servicio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13"/>
          <p:cNvSpPr/>
          <p:nvPr/>
        </p:nvSpPr>
        <p:spPr>
          <a:xfrm>
            <a:off x="620688" y="7052791"/>
            <a:ext cx="1440000" cy="677108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950" b="1" dirty="0"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supervisores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12 vendedores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Red de Talleres de servicio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10"/>
          <p:cNvSpPr/>
          <p:nvPr/>
        </p:nvSpPr>
        <p:spPr>
          <a:xfrm>
            <a:off x="2853080" y="6188116"/>
            <a:ext cx="1296000" cy="384721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Gerente de Ventas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Tabletas y laptops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10"/>
          <p:cNvSpPr/>
          <p:nvPr/>
        </p:nvSpPr>
        <p:spPr>
          <a:xfrm>
            <a:off x="692840" y="6188116"/>
            <a:ext cx="1296000" cy="384721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Gerente de Ventas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Televisores y sonido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941168" y="6588256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50" b="1" dirty="0" smtClean="0">
                <a:solidFill>
                  <a:schemeClr val="tx1"/>
                </a:solidFill>
              </a:rPr>
              <a:t>Lic. Mario Méndez Hernández.</a:t>
            </a:r>
            <a:endParaRPr lang="es-MX" sz="950" b="1" dirty="0">
              <a:solidFill>
                <a:schemeClr val="tx1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2853080" y="6588256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50" b="1" dirty="0" smtClean="0">
                <a:solidFill>
                  <a:schemeClr val="tx1"/>
                </a:solidFill>
              </a:rPr>
              <a:t>Lic. Sofía Alcocer Sánchez</a:t>
            </a:r>
            <a:endParaRPr lang="es-MX" sz="950" b="1" dirty="0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92696" y="6588256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50" b="1" dirty="0" smtClean="0">
                <a:solidFill>
                  <a:schemeClr val="tx1"/>
                </a:solidFill>
              </a:rPr>
              <a:t>Sr. Carlos González</a:t>
            </a:r>
          </a:p>
          <a:p>
            <a:pPr algn="ctr"/>
            <a:r>
              <a:rPr lang="es-MX" sz="950" b="1" dirty="0" smtClean="0">
                <a:solidFill>
                  <a:schemeClr val="tx1"/>
                </a:solidFill>
              </a:rPr>
              <a:t>Tavira</a:t>
            </a:r>
            <a:endParaRPr lang="es-MX" sz="950" b="1" dirty="0">
              <a:solidFill>
                <a:schemeClr val="tx1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2925088" y="5580144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Vacante.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7" name="8 Rectángulo"/>
          <p:cNvSpPr/>
          <p:nvPr/>
        </p:nvSpPr>
        <p:spPr>
          <a:xfrm>
            <a:off x="332656" y="8460448"/>
            <a:ext cx="6192688" cy="144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b="1" i="1" dirty="0" smtClean="0">
                <a:solidFill>
                  <a:srgbClr val="FF0000"/>
                </a:solidFill>
              </a:rPr>
              <a:t>** </a:t>
            </a:r>
            <a:r>
              <a:rPr lang="es-MX" sz="1000" b="1" i="1" dirty="0" smtClean="0">
                <a:solidFill>
                  <a:srgbClr val="FF0000"/>
                </a:solidFill>
              </a:rPr>
              <a:t>Los datos y nombres del presente caso son ficticios y solo sirven de información para la resolución del caso</a:t>
            </a:r>
            <a:r>
              <a:rPr lang="es-MX" sz="1050" dirty="0" smtClean="0">
                <a:solidFill>
                  <a:srgbClr val="FF0000"/>
                </a:solidFill>
              </a:rPr>
              <a:t>.</a:t>
            </a:r>
            <a:endParaRPr lang="es-MX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4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7178"/>
              </p:ext>
            </p:extLst>
          </p:nvPr>
        </p:nvGraphicFramePr>
        <p:xfrm>
          <a:off x="333354" y="344016"/>
          <a:ext cx="6263999" cy="8112972"/>
        </p:xfrm>
        <a:graphic>
          <a:graphicData uri="http://schemas.openxmlformats.org/drawingml/2006/table">
            <a:tbl>
              <a:tblPr firstRow="1" bandRow="1"/>
              <a:tblGrid>
                <a:gridCol w="364751"/>
                <a:gridCol w="1966416"/>
                <a:gridCol w="1966416"/>
                <a:gridCol w="1966416"/>
              </a:tblGrid>
              <a:tr h="266283">
                <a:tc rowSpan="7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PERFIL</a:t>
                      </a:r>
                      <a:r>
                        <a:rPr lang="es-MX" sz="11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PERSONAL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solidFill>
                            <a:schemeClr val="tx1"/>
                          </a:solidFill>
                        </a:rPr>
                        <a:t>Sr. Carlos González</a:t>
                      </a:r>
                      <a:r>
                        <a:rPr lang="es-MX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100" b="1" dirty="0" smtClean="0">
                          <a:solidFill>
                            <a:schemeClr val="tx1"/>
                          </a:solidFill>
                        </a:rPr>
                        <a:t>Tavira</a:t>
                      </a:r>
                      <a:endParaRPr lang="es-MX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solidFill>
                            <a:schemeClr val="tx1"/>
                          </a:solidFill>
                        </a:rPr>
                        <a:t>Lic. Sofía Alcocer Sánchez</a:t>
                      </a: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solidFill>
                            <a:schemeClr val="tx1"/>
                          </a:solidFill>
                        </a:rPr>
                        <a:t>Lic. Mario Méndez Hernández.</a:t>
                      </a:r>
                      <a:endParaRPr lang="es-MX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970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Estudios truncos de preparatoria, preparatoria</a:t>
                      </a: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UNAM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Licenciada</a:t>
                      </a: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en administración. UNAM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Licenciado en recursos humanos. UNAM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70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Varios cursos de especialización en ventas y gestión administrativa.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Maestría en Mercadotecnia.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UNAM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Maestría en Mercadotecnia y en Finanzas. UAM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 años. Casado.</a:t>
                      </a: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2 hijos, de 24 (Casado) y 22 años. 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 esposa vende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ropa  a través de internet.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36 años.</a:t>
                      </a: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Casada. 3 hijos, de 12, 10 y 8 años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 esposo trabaja en un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banco en un puesto ejecutivo..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42 años. Casado. Un hijo de 19 años en la universidad.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 esposa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es arquitecta, y trabaja por proyecto en un despacho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78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Nació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en la Cd. De México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. 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Sus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padre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es funcionario público y su mamá, ama de casa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Nació en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Puebla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y  estudio en la Cd. de México.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Sus padres con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empleados.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Nació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en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la Cd. De  México. Sus padres fallecieron cuando tenía 30 años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Vive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en casa propia, pagada con su hijo soltero. Tienen 3 autos.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Tiene un casa propia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, hipotecada, 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3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autos y práctica varios deportes.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Vive en un departamento que están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rentando. Él y su esposa tienen su auto.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78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Le gusta ver la televisión, ir al cine y  practica deportes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el fin de semana.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Los domingo visitan a sus padres.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Por el trabajo de ambos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entre semana convive poco en familia. Algunos fines de semana van a un club social.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Le gusta actualizarse técnicamente. Ocasionalmente es voluntario en labores de asistencia social.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780">
                <a:tc rowSpan="8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</a:t>
                      </a:r>
                      <a:r>
                        <a:rPr lang="es-MX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ERFIL LABORAL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Experiencia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en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ventas de más de 25 años. Es fundador de la empresa.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 experiencia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es de 12 años,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de los cuáles los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últimos 6 años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son en la empresa.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 experiencia laboral es  de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22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años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, en diversos giros. En la empresa tiene 3 años.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ampliamente el mercado de la electrónica Empezó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como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vendedor, a los  dos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años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como supervisor y hace 4 como gerente.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Sus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trabajos anteriores fueron administrativos, pero sus conocimientos en MKT le permitieron desempeñar la gerencia hace 4 años.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Amplios conocimientos de sus materias, así como del mercado y tecnologías de comunicación. Tiene 3 años como gerente.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78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Depende de él 2 supervisores, 12</a:t>
                      </a:r>
                      <a:r>
                        <a:rPr lang="es-MX" sz="900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vendedores y una red de  30 talleres de servicio.</a:t>
                      </a:r>
                      <a:endParaRPr lang="es-MX" sz="9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Dependen de ella 4 supervisores,</a:t>
                      </a:r>
                      <a:r>
                        <a:rPr lang="es-MX" sz="900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 vendedores y 2 centros de servicio</a:t>
                      </a:r>
                      <a:endParaRPr lang="es-MX" sz="9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Dependen de él, 6 supervisores</a:t>
                      </a:r>
                      <a:r>
                        <a:rPr lang="es-MX" sz="900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s-MX" sz="9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24 vendedores.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En general los resultados de su departamento han sido muy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buenos, especialmente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por la atención y servicios a los clientes.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En general los resultados de su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han 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sido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buenos, pero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en ocasiones no tiene aún la madurez para tomar ciertas decisiones complejas.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En general los resultados de su departamento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han 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sido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muy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buenos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,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destacando su capacidad de análisis para diseñar nuevas estrategias.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34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Sus subordinados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lo estiman y valoran. La relación con ellos es muy buena, sin que sea un líder débil.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El índice de rotación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como gerente ha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sido del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2% anual promedio.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Sus subordinados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la respetan por su firmeza.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Es reconocida, aunque en ocasiones hay conflictos de actitud en el departamento. La rotación ha sido del 3% anual promedio.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Sus subordinados lo respetan por su capacidad e iniciativa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aunque es callado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y muy disciplinado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.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 conocimiento técnico lo hace confiable. El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% de rotación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ha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sido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del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2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%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34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Diariamente da seguimiento a los resultados.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Realiza 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juntas de análisis de avance de trabajos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semanales. Permite la participación y escucha a sus subordinados.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Es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estricta y muy formal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en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el manejo de la información que le reportan. Mantiene comunicación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directa y constante con su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personal a través del intranet,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Es muy disciplinado en el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seguimiento de los resultados, especialmente en la comunicación con su personal de todo lo relativo al desarrollo tecnológico de los celulares.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023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y cumple estrictamente las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políticas, normas y metas.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y cumple estrictamente las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políticas y normas.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y cumple estrictamente las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políticas y normas.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780">
                <a:tc v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a la mayoría de su personal por su nombre y por sus resultados y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.desarrollo.</a:t>
                      </a:r>
                      <a:endParaRPr lang="es-MX" sz="1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a algunos de los miembros de su equipo. Su relación es en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función d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el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trabajo.</a:t>
                      </a:r>
                      <a:endParaRPr lang="es-MX" sz="1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Se relaciona con su equipo en general por razones de actualización técnica principalmente.</a:t>
                      </a:r>
                      <a:endParaRPr lang="es-MX" sz="1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0" y="8628464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0" descr="Resultado de imagen para itescam calkin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532440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</p:spPr>
        <p:txBody>
          <a:bodyPr/>
          <a:lstStyle/>
          <a:p>
            <a:r>
              <a:rPr lang="es-MX" dirty="0" smtClean="0"/>
              <a:t>55</a:t>
            </a:r>
            <a:endParaRPr lang="es-MX" dirty="0"/>
          </a:p>
        </p:txBody>
      </p:sp>
      <p:sp>
        <p:nvSpPr>
          <p:cNvPr id="7" name="8 Rectángulo"/>
          <p:cNvSpPr/>
          <p:nvPr/>
        </p:nvSpPr>
        <p:spPr>
          <a:xfrm>
            <a:off x="332656" y="8460448"/>
            <a:ext cx="6192688" cy="144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b="1" i="1" dirty="0" smtClean="0">
                <a:solidFill>
                  <a:srgbClr val="FF0000"/>
                </a:solidFill>
              </a:rPr>
              <a:t>** </a:t>
            </a:r>
            <a:r>
              <a:rPr lang="es-MX" sz="1000" b="1" i="1" dirty="0" smtClean="0">
                <a:solidFill>
                  <a:srgbClr val="FF0000"/>
                </a:solidFill>
              </a:rPr>
              <a:t>Los datos y nombres del presente caso son ficticios y solo sirven de información para la resolución del caso</a:t>
            </a:r>
            <a:r>
              <a:rPr lang="es-MX" sz="1050" dirty="0" smtClean="0">
                <a:solidFill>
                  <a:srgbClr val="FF0000"/>
                </a:solidFill>
              </a:rPr>
              <a:t>.</a:t>
            </a:r>
            <a:endParaRPr lang="es-MX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8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0" y="8676456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0" descr="Resultado de imagen para itescam calkin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532440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89396"/>
              </p:ext>
            </p:extLst>
          </p:nvPr>
        </p:nvGraphicFramePr>
        <p:xfrm>
          <a:off x="333353" y="274753"/>
          <a:ext cx="6263999" cy="386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26">
                  <a:extLst>
                    <a:ext uri="{9D8B030D-6E8A-4147-A177-3AD203B41FA5}">
                      <a16:colId xmlns="" xmlns:a16="http://schemas.microsoft.com/office/drawing/2014/main" val="3302233181"/>
                    </a:ext>
                  </a:extLst>
                </a:gridCol>
                <a:gridCol w="1966591"/>
                <a:gridCol w="1966591">
                  <a:extLst>
                    <a:ext uri="{9D8B030D-6E8A-4147-A177-3AD203B41FA5}">
                      <a16:colId xmlns="" xmlns:a16="http://schemas.microsoft.com/office/drawing/2014/main" val="3565030593"/>
                    </a:ext>
                  </a:extLst>
                </a:gridCol>
                <a:gridCol w="1966591">
                  <a:extLst>
                    <a:ext uri="{9D8B030D-6E8A-4147-A177-3AD203B41FA5}">
                      <a16:colId xmlns="" xmlns:a16="http://schemas.microsoft.com/office/drawing/2014/main" val="314278394"/>
                    </a:ext>
                  </a:extLst>
                </a:gridCol>
              </a:tblGrid>
              <a:tr h="276179">
                <a:tc rowSpan="7"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PERFIL LABORAL</a:t>
                      </a:r>
                      <a:endParaRPr lang="es-MX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Sr. Carlos González</a:t>
                      </a:r>
                      <a:r>
                        <a:rPr lang="es-MX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Tavira</a:t>
                      </a:r>
                      <a:endParaRPr lang="es-MX" sz="1900" b="0" i="0" u="none" strike="noStrike" dirty="0">
                        <a:effectLst/>
                        <a:latin typeface="Arial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Lic. Sofía Alcocer Sánchez</a:t>
                      </a:r>
                      <a:endParaRPr lang="es-MX" sz="1900" b="0" i="0" u="none" strike="noStrike" dirty="0">
                        <a:effectLst/>
                        <a:latin typeface="Arial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Lic. Mario Méndez Hernández.</a:t>
                      </a:r>
                      <a:endParaRPr lang="es-MX" sz="1900" b="0" i="0" u="none" strike="noStrike" dirty="0">
                        <a:effectLst/>
                        <a:latin typeface="Arial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402002"/>
                  </a:ext>
                </a:extLst>
              </a:tr>
              <a:tr h="52578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Puntual, serio,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amable, expresivo,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muy 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responsable y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seguro de si mismo.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Muy 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responsable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,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amigable, en ocasiones distante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y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poco expresiva.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Muy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serio y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responsable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,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analítico, un poco tímido, comparte sus conocimientos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. Creativo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´Los</a:t>
                      </a: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procesos de supervisión son adecuados, corrigiendo y capacitando, al igual que la delegación de funciones.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Cuando supervisa, le da prioridad a capacitar al subordinado en ejecutar mejor sus trabajos, e igualmente da</a:t>
                      </a:r>
                      <a:r>
                        <a:rPr lang="es-MX" sz="9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seguimiento puntual a lo que delega.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 los aspectos técnicos de la</a:t>
                      </a:r>
                      <a:r>
                        <a:rPr lang="es-MX" sz="9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labor de su equipo, es un buen supervisor, no así en otros aspectos. Sabe delegar y corregir.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Decide oportunamente después de realiza un análisis previo de la información con la cuenta, prevé los riesgos y consulta a su personal.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La decisiones las toma recopilando toda la información que exista y en consultando a su superior y a su</a:t>
                      </a:r>
                      <a:r>
                        <a:rPr lang="es-MX" sz="9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equipo a veces.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Las decisiones de carácter técnicos las toma oportuna y certeramente.</a:t>
                      </a:r>
                      <a:r>
                        <a:rPr lang="es-MX" sz="9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9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Da seguimiento puntual a programas de trabajo y resultados.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780">
                <a:tc vMerge="1">
                  <a:txBody>
                    <a:bodyPr/>
                    <a:lstStyle/>
                    <a:p>
                      <a:pPr algn="ctr"/>
                      <a:endParaRPr lang="es-MX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No</a:t>
                      </a:r>
                      <a:r>
                        <a:rPr lang="es-MX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le agradan las horas extras, aunque las autoriza y cumple cuando es necesario.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Autoriza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las </a:t>
                      </a:r>
                      <a:r>
                        <a:rPr lang="es-MX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horas extras, 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como una forma de no presionar en exceso al personal en situaciones de gravedad.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No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considera que requiera de horas extras. Busca cumplir eficientemente con el horario.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8089831"/>
                  </a:ext>
                </a:extLst>
              </a:tr>
              <a:tr h="81534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 y se considera la persona</a:t>
                      </a: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con mayor experiencia y liderazgo, y por su edad  le gustaría ascender y lograr así culminar una carrera que inicio desde abajo..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 gustaría ascender pues </a:t>
                      </a: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tiene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una buena preparación. Especialmente le gustaría un trabajo con  mejor horario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para convivir más con su familia, y seguir desarrollándose.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Ha pensado en el ascenso que sería un reto muy importante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para él, pues está seguro que lograría mejorar la productividad. No ha contemplado ninguna decisión</a:t>
                      </a:r>
                      <a:r>
                        <a:rPr lang="es-MX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si no es ascendido.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64695411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Sueldo neto mensual de $ 83,000.00</a:t>
                      </a: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más un bono trimestral del 20%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Sueldo neto mensual de $ 68,000.00</a:t>
                      </a:r>
                      <a:r>
                        <a:rPr lang="es-MX" sz="9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más un bono trimestral del 20%</a:t>
                      </a:r>
                      <a:endParaRPr lang="es-MX" sz="9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Sueldo neto mensual de $ 68,000.00</a:t>
                      </a:r>
                      <a:r>
                        <a:rPr lang="es-MX" sz="9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más un bono trimestral del 20%</a:t>
                      </a:r>
                      <a:endParaRPr lang="es-MX" sz="9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9095446"/>
                  </a:ext>
                </a:extLst>
              </a:tr>
            </a:tbl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532441"/>
            <a:ext cx="1600200" cy="486833"/>
          </a:xfrm>
        </p:spPr>
        <p:txBody>
          <a:bodyPr/>
          <a:lstStyle/>
          <a:p>
            <a:r>
              <a:rPr lang="es-MX" dirty="0" smtClean="0"/>
              <a:t>56</a:t>
            </a:r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86610"/>
              </p:ext>
            </p:extLst>
          </p:nvPr>
        </p:nvGraphicFramePr>
        <p:xfrm>
          <a:off x="333352" y="4427984"/>
          <a:ext cx="6264000" cy="4226211"/>
        </p:xfrm>
        <a:graphic>
          <a:graphicData uri="http://schemas.openxmlformats.org/drawingml/2006/table">
            <a:tbl>
              <a:tblPr firstRow="1" bandRow="1"/>
              <a:tblGrid>
                <a:gridCol w="368845"/>
                <a:gridCol w="5895155"/>
              </a:tblGrid>
              <a:tr h="255401"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SOLUCIÓN DEL CASO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81700">
                <a:tc gridSpan="2"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Lea cuidadosamente la información del caso, especialmente la referida a los perfiles personal y laboral de las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personas señaladas como las posibles ocupantes de la vacante de la Gerencia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Comercial</a:t>
                      </a: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 continuación tiene una lista de 4 puntos que debe responder de acuerdo al material del Módulo presente. Resuélvalos y anote sus respuestas en el formato de </a:t>
                      </a:r>
                      <a:r>
                        <a:rPr lang="es-MX" sz="1000" b="1" i="1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Formato de Reporte</a:t>
                      </a:r>
                      <a:r>
                        <a:rPr lang="es-MX" sz="10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siguiente (páginas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57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y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58),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mismo que es el documento que deberá entregar para poder tener derecho a sustentar el caso práctico y el  examen final y acreditarla la materia.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1.-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Analice los perfiles de cada uno de los candidatos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a la vacante de Gerente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de Planta,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contestando de acuerdo a su opinión y al material consultado los siguientes conceptos de cada uno: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  <a:sym typeface="Webdings"/>
                        </a:rPr>
                        <a:t>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 Tipo de comunicación con su equipo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sym typeface="Webdings"/>
                        </a:rPr>
                        <a:t>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Tipo de Liderazgo que ejerce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sym typeface="Webdings"/>
                        </a:rPr>
                        <a:t>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Nivel de  madurez como líder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2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Considerando que la empresa requiere para cubrir su vacante desarrollar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un líder participativo, de conducta y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comunicación asertivos, de alto nivel de madurez, y que sepa delegar, ¿cuál de los tres candidatos considera usted el más apropiado, porque razones y cual sería el programa de desarrollo que como coach del mismo llevaría usted a cabo?.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3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¿Como le comunicaría usted al candidato elegido su decisión y como lo haría con los dos candidatos que no serán ascendidos, previendo que puedan renunciar o bajar su rendimiento?.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4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Anote el numeral de los incisos del Módulo que consulto usted para la solución del presente</a:t>
                      </a:r>
                      <a:r>
                        <a:rPr lang="es-MX" sz="1000" b="1" i="1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Caso Práctico Modula - CPM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779">
                <a:tc gridSpan="2"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LA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SOLUCIÓN Y RESPUESTAS A LOS PUNTOS ANTERIORES LOS DEBE ESCRIBIR EN LA PAGINAS SIGUIENTES DEL </a:t>
                      </a:r>
                      <a:r>
                        <a:rPr lang="es-MX" sz="1000" b="1" i="1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FORMATO DE REPORTE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(PÁGINAS 57 Y 58) QUE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ES EL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DOCUMENTO QUE DEBE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ENTREGAR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ANTES DEL INICIO DE LAS SESIONES DE TRABAJO PARA TENER DERECHO A PRESENTAR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EL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EXAMEN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FINAL DE ACREDITACIÓN DEL MÓDULO.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8 Rectángulo"/>
          <p:cNvSpPr/>
          <p:nvPr/>
        </p:nvSpPr>
        <p:spPr>
          <a:xfrm>
            <a:off x="332656" y="4139952"/>
            <a:ext cx="6192688" cy="144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b="1" i="1" dirty="0" smtClean="0">
                <a:solidFill>
                  <a:srgbClr val="FF0000"/>
                </a:solidFill>
              </a:rPr>
              <a:t>** </a:t>
            </a:r>
            <a:r>
              <a:rPr lang="es-MX" sz="1000" b="1" i="1" dirty="0" smtClean="0">
                <a:solidFill>
                  <a:srgbClr val="FF0000"/>
                </a:solidFill>
              </a:rPr>
              <a:t>Los datos y nombres del presente caso son ficticios y solo sirven de información para la resolución del caso</a:t>
            </a:r>
            <a:r>
              <a:rPr lang="es-MX" sz="1050" dirty="0" smtClean="0">
                <a:solidFill>
                  <a:srgbClr val="FF0000"/>
                </a:solidFill>
              </a:rPr>
              <a:t>.</a:t>
            </a:r>
            <a:endParaRPr lang="es-MX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79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0" descr="Resultado de imagen para itescam calkin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532440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88640" y="8460432"/>
            <a:ext cx="6516000" cy="168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i="1" dirty="0" smtClean="0">
                <a:solidFill>
                  <a:srgbClr val="FF0000"/>
                </a:solidFill>
              </a:rPr>
              <a:t>*SI REQUIERE MÁS ESPACIO PUEDE UTILIZAR EL REVERSO DE ESTAS HOJAS O BIEN AGREGAR LAS QUE REQUIERA</a:t>
            </a:r>
            <a:endParaRPr lang="es-MX" sz="1400" b="1" i="1" dirty="0">
              <a:solidFill>
                <a:srgbClr val="FF0000"/>
              </a:solidFill>
            </a:endParaRPr>
          </a:p>
        </p:txBody>
      </p:sp>
      <p:pic>
        <p:nvPicPr>
          <p:cNvPr id="7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700472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17336"/>
              </p:ext>
            </p:extLst>
          </p:nvPr>
        </p:nvGraphicFramePr>
        <p:xfrm>
          <a:off x="188640" y="193076"/>
          <a:ext cx="6491343" cy="1570612"/>
        </p:xfrm>
        <a:graphic>
          <a:graphicData uri="http://schemas.openxmlformats.org/drawingml/2006/table">
            <a:tbl>
              <a:tblPr/>
              <a:tblGrid>
                <a:gridCol w="665616"/>
                <a:gridCol w="362230"/>
                <a:gridCol w="418605"/>
                <a:gridCol w="582382"/>
                <a:gridCol w="396472"/>
                <a:gridCol w="274091"/>
                <a:gridCol w="823634"/>
                <a:gridCol w="287593"/>
                <a:gridCol w="523579"/>
                <a:gridCol w="381725"/>
                <a:gridCol w="381725"/>
                <a:gridCol w="798026"/>
                <a:gridCol w="92329"/>
                <a:gridCol w="503336"/>
              </a:tblGrid>
              <a:tr h="468000">
                <a:tc gridSpan="13"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800" b="1" u="sng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FORMATO DE REPORTE</a:t>
                      </a:r>
                      <a:endParaRPr lang="es-MX" sz="8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 eaLnBrk="1" latinLnBrk="0" hangingPunct="1"/>
                      <a:r>
                        <a:rPr lang="es-MX" sz="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 FORMATO LO DEBE ENTREGAR ANTES DEL INICIO DE LAS SESIÓN DE TRABAJO DEL MÓDULO I PARA  REGISTRASE EN LA LISTA DE ASISTENCIA Y TENER DERECHO A PRESENTAR  EL  EXAMEN FINAL DEL MÓDULO.</a:t>
                      </a:r>
                      <a:endParaRPr lang="es-MX" sz="8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 smtClean="0"/>
                        <a:t>1 DE</a:t>
                      </a:r>
                      <a:r>
                        <a:rPr lang="es-MX" sz="800" b="1" baseline="0" dirty="0" smtClean="0"/>
                        <a:t> 2</a:t>
                      </a:r>
                      <a:endParaRPr lang="es-MX" sz="800" b="1" dirty="0"/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32">
                <a:tc gridSpan="8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TGE 2019.  MODULO I . TÉCNICAS DE DESARROLLO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ORGANIZACIONAL</a:t>
                      </a: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ADMINISTRADORES</a:t>
                      </a:r>
                      <a:endParaRPr lang="es-MX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CASO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PRÁCTICO 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MODULAR –  CPM -MÓDULO 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COMERCIALIZADORA PEKÍN S.A. DE C.V.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s-MX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6929" marR="66929" marT="59563" marB="59563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572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NOMBRE: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CARRERA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latin typeface="+mn-lt"/>
                        </a:rPr>
                        <a:t>MATRÍCULA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572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EDAD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AÑOS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GÉNERO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M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F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ESTADO CIVIL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SOLTERO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CASADO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U.</a:t>
                      </a:r>
                      <a:r>
                        <a:rPr lang="es-MX" sz="8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LIBRE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OTRO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5720">
                <a:tc gridSpan="3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LUGAR DONDE NACIÓ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LUGAR</a:t>
                      </a:r>
                      <a:r>
                        <a:rPr lang="es-MX" sz="8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DONDE VIVE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44523"/>
              </p:ext>
            </p:extLst>
          </p:nvPr>
        </p:nvGraphicFramePr>
        <p:xfrm>
          <a:off x="189360" y="1907704"/>
          <a:ext cx="6480000" cy="4089185"/>
        </p:xfrm>
        <a:graphic>
          <a:graphicData uri="http://schemas.openxmlformats.org/drawingml/2006/table">
            <a:tbl>
              <a:tblPr firstRow="1" bandRow="1"/>
              <a:tblGrid>
                <a:gridCol w="358499"/>
                <a:gridCol w="1819517"/>
                <a:gridCol w="2150992"/>
                <a:gridCol w="2150992"/>
              </a:tblGrid>
              <a:tr h="324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effectLst/>
                          <a:latin typeface="Arial Narrow" panose="020B0606020202030204" pitchFamily="34" charset="0"/>
                        </a:rPr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acuerdo a la información con la que cuenta en este caso práctico modular, así como a la consulta y análisis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material del presente Módulo, responda los siguientes conceptos:</a:t>
                      </a:r>
                      <a:endParaRPr lang="es-MX" sz="900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59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 smtClean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eaLnBrk="1" fontAlgn="t" latinLnBrk="0" hangingPunct="1"/>
                      <a:r>
                        <a:rPr lang="es-MX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Ing.</a:t>
                      </a:r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Lázaro Torres Acosta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Ing. Javier</a:t>
                      </a:r>
                      <a:r>
                        <a:rPr lang="es-MX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Márquez</a:t>
                      </a:r>
                      <a:r>
                        <a:rPr lang="es-MX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López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Ing. Federico Ruiz Jiménez</a:t>
                      </a:r>
                      <a:r>
                        <a:rPr lang="es-MX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 rowSpan="4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1.1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¿En su opinión y análisis de la información mencionada,</a:t>
                      </a:r>
                      <a:r>
                        <a:rPr lang="es-MX" sz="900" b="1" baseline="0" dirty="0" smtClean="0">
                          <a:latin typeface="Arial Narrow" panose="020B0606020202030204" pitchFamily="34" charset="0"/>
                        </a:rPr>
                        <a:t> que estilo de comunicación tiene cada uno de  los candidatos al puesto vacante, y en que lo fundamenta?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35">
                <a:tc row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1.2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¿En su opinión y análisis de la información mencionada,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que estilo de liderazgo tiene cada uno de  los candidatos al puesto vacante, y mencione las razones que fundamentan su decisión?</a:t>
                      </a:r>
                      <a:endParaRPr lang="es-MX" sz="2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35">
                <a:tc row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1.3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rtl="0" eaLnBrk="1" latinLnBrk="0" hangingPunct="1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¿En su opinión y análisis de la información mencionada,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cuál es el nivel de madurez de cada candidato y porque razones? </a:t>
                      </a:r>
                      <a:endParaRPr lang="es-MX" sz="9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619008"/>
              </p:ext>
            </p:extLst>
          </p:nvPr>
        </p:nvGraphicFramePr>
        <p:xfrm>
          <a:off x="188640" y="6081504"/>
          <a:ext cx="6480000" cy="2234912"/>
        </p:xfrm>
        <a:graphic>
          <a:graphicData uri="http://schemas.openxmlformats.org/drawingml/2006/table">
            <a:tbl>
              <a:tblPr firstRow="1" bandRow="1"/>
              <a:tblGrid>
                <a:gridCol w="322176"/>
                <a:gridCol w="1324684"/>
                <a:gridCol w="2649297"/>
                <a:gridCol w="358013"/>
                <a:gridCol w="1825830"/>
              </a:tblGrid>
              <a:tr h="479253">
                <a:tc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s-MX" sz="900" b="1" dirty="0" smtClean="0">
                          <a:effectLst/>
                          <a:latin typeface="+mn-lt"/>
                        </a:rPr>
                        <a:t>2.0</a:t>
                      </a:r>
                      <a:endParaRPr lang="es-MX" sz="900" b="1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Considerando que la empresa requiere para cubrir su vacante desarrollar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líder participativo,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asertivo, de alto nivel de madurez, y que sepa delegar, cuál de los tres candidatos considera usted el más apropiado, porque razones y cual sería el programa de desarrollo que como coach del mismo llevaría usted a cabo.</a:t>
                      </a:r>
                      <a:endParaRPr lang="es-MX" sz="900" b="1" dirty="0" smtClean="0">
                        <a:effectLst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+mn-lt"/>
                        </a:rPr>
                        <a:t>2.1</a:t>
                      </a: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900" b="1" dirty="0" smtClean="0"/>
                        <a:t>Candidato</a:t>
                      </a:r>
                      <a:r>
                        <a:rPr lang="es-MX" sz="900" b="1" baseline="0" dirty="0" smtClean="0"/>
                        <a:t> seleccionado</a:t>
                      </a:r>
                      <a:endParaRPr lang="es-MX" sz="900" b="1" dirty="0"/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Arial"/>
                        </a:rPr>
                        <a:t>2.2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Arial"/>
                        </a:rPr>
                        <a:t>Explique</a:t>
                      </a:r>
                      <a:r>
                        <a:rPr lang="es-MX" sz="900" b="0" i="0" u="none" strike="noStrike" baseline="0" dirty="0" smtClean="0">
                          <a:effectLst/>
                          <a:latin typeface="Arial"/>
                        </a:rPr>
                        <a:t> al menos 3 razones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700" b="0" i="0" u="none" strike="noStrike">
                        <a:effectLst/>
                        <a:latin typeface="Arial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57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75337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556456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 descr="Resultado de imagen para itescam calkini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460432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00370"/>
              </p:ext>
            </p:extLst>
          </p:nvPr>
        </p:nvGraphicFramePr>
        <p:xfrm>
          <a:off x="261360" y="251520"/>
          <a:ext cx="6408000" cy="890400"/>
        </p:xfrm>
        <a:graphic>
          <a:graphicData uri="http://schemas.openxmlformats.org/drawingml/2006/table">
            <a:tbl>
              <a:tblPr/>
              <a:tblGrid>
                <a:gridCol w="668569"/>
                <a:gridCol w="2855401"/>
                <a:gridCol w="198457"/>
                <a:gridCol w="452906"/>
                <a:gridCol w="766840"/>
                <a:gridCol w="775541"/>
                <a:gridCol w="690286"/>
              </a:tblGrid>
              <a:tr h="252000">
                <a:tc gridSpan="6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FORMATO DE REPORTE DEL CASO PRÁCTICO MODULAR</a:t>
                      </a:r>
                      <a:r>
                        <a:rPr lang="es-MX" sz="1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s-MX" sz="10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CPM</a:t>
                      </a:r>
                      <a:r>
                        <a:rPr lang="es-MX" sz="1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MX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MÓDULO I</a:t>
                      </a:r>
                      <a:endParaRPr lang="es-MX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000" b="1" dirty="0"/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 smtClean="0"/>
                        <a:t>2 DE 2</a:t>
                      </a:r>
                      <a:endParaRPr lang="es-MX" sz="800" b="1" dirty="0"/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TGE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2019.  </a:t>
                      </a: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MODULO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TÉCNICAS DE DESARROLLO ORGANIZACIONAL</a:t>
                      </a: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ADMINISTRADORES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800" b="1" smtClean="0"/>
                        <a:t>CASO</a:t>
                      </a:r>
                      <a:r>
                        <a:rPr lang="es-MX" sz="800" b="1" baseline="0" smtClean="0"/>
                        <a:t> </a:t>
                      </a:r>
                      <a:r>
                        <a:rPr lang="es-MX" sz="800" b="1" baseline="0" dirty="0" smtClean="0"/>
                        <a:t>PRÁCTICO MODULAR - CPM – MÓDULO I</a:t>
                      </a:r>
                    </a:p>
                    <a:p>
                      <a:pPr algn="ctr" rtl="0" eaLnBrk="1" fontAlgn="auto" latinLnBrk="0" hangingPunct="1"/>
                      <a:r>
                        <a:rPr lang="es-ES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COMERCIALIZADORA</a:t>
                      </a:r>
                      <a:r>
                        <a:rPr lang="es-ES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PEKÍN, S.A. DE C.V.</a:t>
                      </a:r>
                      <a:endParaRPr lang="es-MX" sz="800" dirty="0">
                        <a:effectLst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NOMBRE: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CARRERA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latin typeface="+mn-lt"/>
                        </a:rPr>
                        <a:t>MATRÍCULA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900449"/>
              </p:ext>
            </p:extLst>
          </p:nvPr>
        </p:nvGraphicFramePr>
        <p:xfrm>
          <a:off x="261361" y="2872328"/>
          <a:ext cx="6407999" cy="3931920"/>
        </p:xfrm>
        <a:graphic>
          <a:graphicData uri="http://schemas.openxmlformats.org/drawingml/2006/table">
            <a:tbl>
              <a:tblPr firstRow="1" bandRow="1"/>
              <a:tblGrid>
                <a:gridCol w="354515"/>
                <a:gridCol w="636887"/>
                <a:gridCol w="1162413"/>
                <a:gridCol w="765709"/>
                <a:gridCol w="461733"/>
                <a:gridCol w="655166"/>
                <a:gridCol w="2371576"/>
              </a:tblGrid>
              <a:tr h="324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¿Como le comunicaría usted al candidato elegido su decisión y como lo haría con los dos candidatos que no serán ascendidos?</a:t>
                      </a:r>
                      <a:endParaRPr lang="es-MX" sz="900" b="1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rowSpan="4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3.1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Candidato</a:t>
                      </a:r>
                      <a:r>
                        <a:rPr lang="es-MX" sz="900" b="1" i="0" u="none" strike="noStrike" baseline="0" dirty="0" smtClean="0">
                          <a:effectLst/>
                          <a:latin typeface="+mn-lt"/>
                        </a:rPr>
                        <a:t> seleccionado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Nombre: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MX" sz="9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rowSpan="9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3.2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Candidato NO seleccionado 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Candidato NO seleccionado -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Nombre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Nombre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000">
                <a:tc rowSpan="3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4.0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Escriba</a:t>
                      </a:r>
                      <a:r>
                        <a:rPr lang="es-MX" sz="900" b="1" baseline="0" dirty="0" smtClean="0">
                          <a:latin typeface="Arial Narrow" panose="020B0606020202030204" pitchFamily="34" charset="0"/>
                        </a:rPr>
                        <a:t> los números de los incisos de este módulo que consultó usted parta resolver el caso-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577596"/>
              </p:ext>
            </p:extLst>
          </p:nvPr>
        </p:nvGraphicFramePr>
        <p:xfrm>
          <a:off x="261360" y="1240264"/>
          <a:ext cx="6408000" cy="1531536"/>
        </p:xfrm>
        <a:graphic>
          <a:graphicData uri="http://schemas.openxmlformats.org/drawingml/2006/table">
            <a:tbl>
              <a:tblPr firstRow="1" bandRow="1"/>
              <a:tblGrid>
                <a:gridCol w="323981"/>
                <a:gridCol w="6084019"/>
              </a:tblGrid>
              <a:tr h="34241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  <a:endParaRPr lang="es-MX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¿ Que acciones de capacitación, coaching o desarrollo realizaría usted con el candidato elegido para que fuera un líder participativo, maduro, que sepa delegar y sea asertivo? Mencione al menos 3</a:t>
                      </a:r>
                      <a:endParaRPr lang="es-MX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18576"/>
              </p:ext>
            </p:extLst>
          </p:nvPr>
        </p:nvGraphicFramePr>
        <p:xfrm>
          <a:off x="261360" y="6948264"/>
          <a:ext cx="6408000" cy="1345776"/>
        </p:xfrm>
        <a:graphic>
          <a:graphicData uri="http://schemas.openxmlformats.org/drawingml/2006/table">
            <a:tbl>
              <a:tblPr firstRow="1" bandRow="1"/>
              <a:tblGrid>
                <a:gridCol w="6408000"/>
              </a:tblGrid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NOTAS Y COMENTARIOS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58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188640" y="8316416"/>
            <a:ext cx="6516000" cy="168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i="1" dirty="0" smtClean="0">
                <a:solidFill>
                  <a:srgbClr val="FF0000"/>
                </a:solidFill>
              </a:rPr>
              <a:t>*SI REQUIERE MÁS ESPACIO PUEDE UTILIZAR EL REVERSO DE ESTAS HOJAS O BIEN AGREGAR LAS QUE REQUIERA</a:t>
            </a:r>
            <a:endParaRPr lang="es-MX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076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2685</Words>
  <Application>Microsoft Office PowerPoint</Application>
  <PresentationFormat>Presentación en pantalla (4:3)</PresentationFormat>
  <Paragraphs>215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6</cp:revision>
  <dcterms:created xsi:type="dcterms:W3CDTF">2019-07-21T23:57:14Z</dcterms:created>
  <dcterms:modified xsi:type="dcterms:W3CDTF">2019-07-22T16:58:20Z</dcterms:modified>
</cp:coreProperties>
</file>