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8"/>
  </p:notesMasterIdLst>
  <p:sldIdLst>
    <p:sldId id="445" r:id="rId3"/>
    <p:sldId id="459" r:id="rId4"/>
    <p:sldId id="461" r:id="rId5"/>
    <p:sldId id="446" r:id="rId6"/>
    <p:sldId id="462" r:id="rId7"/>
  </p:sldIdLst>
  <p:sldSz cx="9144000" cy="6858000" type="screen4x3"/>
  <p:notesSz cx="6800850" cy="9931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566">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44" autoAdjust="0"/>
    <p:restoredTop sz="94629" autoAdjust="0"/>
  </p:normalViewPr>
  <p:slideViewPr>
    <p:cSldViewPr>
      <p:cViewPr>
        <p:scale>
          <a:sx n="84" d="100"/>
          <a:sy n="84" d="100"/>
        </p:scale>
        <p:origin x="360" y="162"/>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7035" cy="49657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52241" y="0"/>
            <a:ext cx="2947035" cy="496570"/>
          </a:xfrm>
          <a:prstGeom prst="rect">
            <a:avLst/>
          </a:prstGeom>
        </p:spPr>
        <p:txBody>
          <a:bodyPr vert="horz" lIns="91440" tIns="45720" rIns="91440" bIns="45720" rtlCol="0"/>
          <a:lstStyle>
            <a:lvl1pPr algn="r">
              <a:defRPr sz="1200"/>
            </a:lvl1pPr>
          </a:lstStyle>
          <a:p>
            <a:fld id="{B1ADD6E0-B915-497E-8A53-2E8146277C45}" type="datetimeFigureOut">
              <a:rPr lang="es-MX" smtClean="0"/>
              <a:t>27/07/2017</a:t>
            </a:fld>
            <a:endParaRPr lang="es-MX" dirty="0"/>
          </a:p>
        </p:txBody>
      </p:sp>
      <p:sp>
        <p:nvSpPr>
          <p:cNvPr id="4" name="3 Marcador de imagen de diapositiva"/>
          <p:cNvSpPr>
            <a:spLocks noGrp="1" noRot="1" noChangeAspect="1"/>
          </p:cNvSpPr>
          <p:nvPr>
            <p:ph type="sldImg" idx="2"/>
          </p:nvPr>
        </p:nvSpPr>
        <p:spPr>
          <a:xfrm>
            <a:off x="917575" y="744538"/>
            <a:ext cx="4965700" cy="3724275"/>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0085" y="4717415"/>
            <a:ext cx="5440680" cy="446913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9433106"/>
            <a:ext cx="2947035" cy="49657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52241" y="9433106"/>
            <a:ext cx="2947035" cy="496570"/>
          </a:xfrm>
          <a:prstGeom prst="rect">
            <a:avLst/>
          </a:prstGeom>
        </p:spPr>
        <p:txBody>
          <a:bodyPr vert="horz" lIns="91440" tIns="45720" rIns="91440" bIns="45720" rtlCol="0" anchor="b"/>
          <a:lstStyle>
            <a:lvl1pPr algn="r">
              <a:defRPr sz="1200"/>
            </a:lvl1pPr>
          </a:lstStyle>
          <a:p>
            <a:fld id="{E2119FEF-AB3C-401F-B23E-6B5993E0C235}" type="slidenum">
              <a:rPr lang="es-MX" smtClean="0"/>
              <a:t>‹Nº›</a:t>
            </a:fld>
            <a:endParaRPr lang="es-MX" dirty="0"/>
          </a:p>
        </p:txBody>
      </p:sp>
    </p:spTree>
    <p:extLst>
      <p:ext uri="{BB962C8B-B14F-4D97-AF65-F5344CB8AC3E}">
        <p14:creationId xmlns:p14="http://schemas.microsoft.com/office/powerpoint/2010/main" val="193203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577" indent="-280607" algn="ctr" eaLnBrk="0" hangingPunct="0">
              <a:defRPr sz="1400" b="1">
                <a:solidFill>
                  <a:schemeClr val="tx1"/>
                </a:solidFill>
                <a:latin typeface="Arial" charset="0"/>
              </a:defRPr>
            </a:lvl2pPr>
            <a:lvl3pPr marL="1122426" indent="-224485" algn="ctr" eaLnBrk="0" hangingPunct="0">
              <a:defRPr sz="1400" b="1">
                <a:solidFill>
                  <a:schemeClr val="tx1"/>
                </a:solidFill>
                <a:latin typeface="Arial" charset="0"/>
              </a:defRPr>
            </a:lvl3pPr>
            <a:lvl4pPr marL="1571396" indent="-224485" algn="ctr" eaLnBrk="0" hangingPunct="0">
              <a:defRPr sz="1400" b="1">
                <a:solidFill>
                  <a:schemeClr val="tx1"/>
                </a:solidFill>
                <a:latin typeface="Arial" charset="0"/>
              </a:defRPr>
            </a:lvl4pPr>
            <a:lvl5pPr marL="2020367" indent="-224485" algn="ctr" eaLnBrk="0" hangingPunct="0">
              <a:defRPr sz="1400" b="1">
                <a:solidFill>
                  <a:schemeClr val="tx1"/>
                </a:solidFill>
                <a:latin typeface="Arial" charset="0"/>
              </a:defRPr>
            </a:lvl5pPr>
            <a:lvl6pPr marL="2469337" indent="-224485" algn="ctr" eaLnBrk="0" fontAlgn="base" hangingPunct="0">
              <a:spcBef>
                <a:spcPct val="0"/>
              </a:spcBef>
              <a:spcAft>
                <a:spcPct val="0"/>
              </a:spcAft>
              <a:defRPr sz="1400" b="1">
                <a:solidFill>
                  <a:schemeClr val="tx1"/>
                </a:solidFill>
                <a:latin typeface="Arial" charset="0"/>
              </a:defRPr>
            </a:lvl6pPr>
            <a:lvl7pPr marL="2918308" indent="-224485" algn="ctr" eaLnBrk="0" fontAlgn="base" hangingPunct="0">
              <a:spcBef>
                <a:spcPct val="0"/>
              </a:spcBef>
              <a:spcAft>
                <a:spcPct val="0"/>
              </a:spcAft>
              <a:defRPr sz="1400" b="1">
                <a:solidFill>
                  <a:schemeClr val="tx1"/>
                </a:solidFill>
                <a:latin typeface="Arial" charset="0"/>
              </a:defRPr>
            </a:lvl7pPr>
            <a:lvl8pPr marL="3367278" indent="-224485" algn="ctr" eaLnBrk="0" fontAlgn="base" hangingPunct="0">
              <a:spcBef>
                <a:spcPct val="0"/>
              </a:spcBef>
              <a:spcAft>
                <a:spcPct val="0"/>
              </a:spcAft>
              <a:defRPr sz="1400" b="1">
                <a:solidFill>
                  <a:schemeClr val="tx1"/>
                </a:solidFill>
                <a:latin typeface="Arial" charset="0"/>
              </a:defRPr>
            </a:lvl8pPr>
            <a:lvl9pPr marL="3816248" indent="-224485"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1</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919163" y="744538"/>
            <a:ext cx="4965700" cy="3725862"/>
          </a:xfrm>
          <a:ln/>
        </p:spPr>
      </p:sp>
      <p:sp>
        <p:nvSpPr>
          <p:cNvPr id="121860" name="Rectangle 3"/>
          <p:cNvSpPr>
            <a:spLocks noGrp="1" noChangeArrowheads="1"/>
          </p:cNvSpPr>
          <p:nvPr>
            <p:ph type="body" idx="1"/>
          </p:nvPr>
        </p:nvSpPr>
        <p:spPr>
          <a:xfrm>
            <a:off x="679777" y="4717925"/>
            <a:ext cx="5441297" cy="44684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3EC11E-09FE-4537-AA96-D6D5579C8988}" type="slidenum">
              <a:rPr lang="es-ES" smtClean="0"/>
              <a:pPr eaLnBrk="1" hangingPunct="1"/>
              <a:t>3</a:t>
            </a:fld>
            <a:endParaRPr lang="es-ES" dirty="0" smtClean="0"/>
          </a:p>
        </p:txBody>
      </p:sp>
      <p:sp>
        <p:nvSpPr>
          <p:cNvPr id="89091" name="Rectangle 2"/>
          <p:cNvSpPr>
            <a:spLocks noGrp="1" noRot="1" noChangeAspect="1" noChangeArrowheads="1" noTextEdit="1"/>
          </p:cNvSpPr>
          <p:nvPr>
            <p:ph type="sldImg"/>
          </p:nvPr>
        </p:nvSpPr>
        <p:spPr>
          <a:xfrm>
            <a:off x="917575" y="741363"/>
            <a:ext cx="4967288" cy="3727450"/>
          </a:xfrm>
          <a:ln/>
        </p:spPr>
      </p:sp>
      <p:sp>
        <p:nvSpPr>
          <p:cNvPr id="89092" name="Rectangle 3"/>
          <p:cNvSpPr>
            <a:spLocks noGrp="1" noChangeArrowheads="1"/>
          </p:cNvSpPr>
          <p:nvPr>
            <p:ph type="body" idx="1"/>
          </p:nvPr>
        </p:nvSpPr>
        <p:spPr>
          <a:xfrm>
            <a:off x="680085" y="4714635"/>
            <a:ext cx="5440680" cy="44746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dirty="0" smtClean="0"/>
          </a:p>
        </p:txBody>
      </p:sp>
    </p:spTree>
    <p:extLst>
      <p:ext uri="{BB962C8B-B14F-4D97-AF65-F5344CB8AC3E}">
        <p14:creationId xmlns:p14="http://schemas.microsoft.com/office/powerpoint/2010/main" val="70789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
        <p:nvSpPr>
          <p:cNvPr id="8" name="3 Marcador de número de diapositiva"/>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s-MX"/>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403ECD8-6A73-4179-82E3-F8366A6E4F60}" type="slidenum">
              <a:rPr lang="es-ES" smtClean="0"/>
              <a:pPr>
                <a:defRPr/>
              </a:pPr>
              <a:t>‹Nº›</a:t>
            </a:fld>
            <a:endParaRPr lang="es-ES" dirty="0"/>
          </a:p>
        </p:txBody>
      </p:sp>
      <p:cxnSp>
        <p:nvCxnSpPr>
          <p:cNvPr id="13" name="12 Conector recto"/>
          <p:cNvCxnSpPr/>
          <p:nvPr userDrawn="1"/>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8487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40578228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26156395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4222378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27181735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13059914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7108657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27/07/2017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24079120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27/07/2017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86112763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27/07/2017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245145952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27/07/2017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7659423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8" name="3 Marcador de número de diapositiva"/>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s-MX"/>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403ECD8-6A73-4179-82E3-F8366A6E4F60}" type="slidenum">
              <a:rPr lang="es-ES" smtClean="0"/>
              <a:pPr>
                <a:defRPr/>
              </a:pPr>
              <a:t>‹Nº›</a:t>
            </a:fld>
            <a:endParaRPr lang="es-ES" dirty="0"/>
          </a:p>
        </p:txBody>
      </p:sp>
      <p:cxnSp>
        <p:nvCxnSpPr>
          <p:cNvPr id="13" name="12 Conector recto"/>
          <p:cNvCxnSpPr/>
          <p:nvPr userDrawn="1"/>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77135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27/07/2017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103210243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D1156D86-76C8-4E5A-9642-B9C8C4A22630}" type="datetimeFigureOut">
              <a:rPr lang="es-MX" smtClean="0"/>
              <a:t>27/07/2017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76081150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E21BD12-265E-4936-9318-DD02A1358345}" type="slidenum">
              <a:rPr lang="es-MX" smtClean="0"/>
              <a:t>‹Nº›</a:t>
            </a:fld>
            <a:endParaRPr lang="es-MX" dirty="0"/>
          </a:p>
        </p:txBody>
      </p:sp>
    </p:spTree>
    <p:extLst>
      <p:ext uri="{BB962C8B-B14F-4D97-AF65-F5344CB8AC3E}">
        <p14:creationId xmlns:p14="http://schemas.microsoft.com/office/powerpoint/2010/main" val="34053508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15743774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31820913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3806435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
        <p:nvSpPr>
          <p:cNvPr id="7" name="3 Marcador de número de diapositiva"/>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s-MX"/>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403ECD8-6A73-4179-82E3-F8366A6E4F60}" type="slidenum">
              <a:rPr lang="es-ES" smtClean="0"/>
              <a:pPr>
                <a:defRPr/>
              </a:pPr>
              <a:t>‹Nº›</a:t>
            </a:fld>
            <a:endParaRPr lang="es-ES" dirty="0"/>
          </a:p>
        </p:txBody>
      </p:sp>
      <p:cxnSp>
        <p:nvCxnSpPr>
          <p:cNvPr id="12" name="11 Conector recto"/>
          <p:cNvCxnSpPr/>
          <p:nvPr userDrawn="1"/>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63123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aconsultores">
    <p:spTree>
      <p:nvGrpSpPr>
        <p:cNvPr id="1" name=""/>
        <p:cNvGrpSpPr/>
        <p:nvPr/>
      </p:nvGrpSpPr>
      <p:grpSpPr>
        <a:xfrm>
          <a:off x="0" y="0"/>
          <a:ext cx="0" cy="0"/>
          <a:chOff x="0" y="0"/>
          <a:chExt cx="0" cy="0"/>
        </a:xfrm>
      </p:grpSpPr>
      <p:sp>
        <p:nvSpPr>
          <p:cNvPr id="6" name="3 Marcador de número de diapositiva"/>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s-MX"/>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403ECD8-6A73-4179-82E3-F8366A6E4F60}" type="slidenum">
              <a:rPr lang="es-ES" b="0" smtClean="0"/>
              <a:pPr>
                <a:defRPr/>
              </a:pPr>
              <a:t>‹Nº›</a:t>
            </a:fld>
            <a:endParaRPr lang="es-ES" b="0" dirty="0"/>
          </a:p>
        </p:txBody>
      </p:sp>
      <p:cxnSp>
        <p:nvCxnSpPr>
          <p:cNvPr id="11" name="10 Conector recto"/>
          <p:cNvCxnSpPr/>
          <p:nvPr userDrawn="1"/>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12 Marcador de fecha"/>
          <p:cNvSpPr>
            <a:spLocks noGrp="1"/>
          </p:cNvSpPr>
          <p:nvPr>
            <p:ph type="dt" sz="half" idx="10"/>
          </p:nvPr>
        </p:nvSpPr>
        <p:spPr>
          <a:xfrm>
            <a:off x="2339752" y="4581128"/>
            <a:ext cx="2133600" cy="365125"/>
          </a:xfrm>
        </p:spPr>
        <p:txBody>
          <a:bodyPr/>
          <a:lstStyle/>
          <a:p>
            <a:endParaRPr lang="es-MX" dirty="0"/>
          </a:p>
        </p:txBody>
      </p:sp>
      <p:sp>
        <p:nvSpPr>
          <p:cNvPr id="14" name="13 Marcador de pie de página"/>
          <p:cNvSpPr>
            <a:spLocks noGrp="1"/>
          </p:cNvSpPr>
          <p:nvPr>
            <p:ph type="ftr" sz="quarter" idx="11"/>
          </p:nvPr>
        </p:nvSpPr>
        <p:spPr/>
        <p:txBody>
          <a:bodyPr/>
          <a:lstStyle/>
          <a:p>
            <a:endParaRPr lang="es-MX" dirty="0"/>
          </a:p>
        </p:txBody>
      </p:sp>
      <p:sp>
        <p:nvSpPr>
          <p:cNvPr id="15" name="14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23634158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39054879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3C8C7F96-03E5-4557-90E6-51068344B7A9}" type="slidenum">
              <a:rPr lang="es-MX" smtClean="0"/>
              <a:t>‹Nº›</a:t>
            </a:fld>
            <a:endParaRPr lang="es-MX" dirty="0"/>
          </a:p>
        </p:txBody>
      </p:sp>
    </p:spTree>
    <p:extLst>
      <p:ext uri="{BB962C8B-B14F-4D97-AF65-F5344CB8AC3E}">
        <p14:creationId xmlns:p14="http://schemas.microsoft.com/office/powerpoint/2010/main" val="2117677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C7F96-03E5-4557-90E6-51068344B7A9}" type="slidenum">
              <a:rPr lang="es-MX" smtClean="0"/>
              <a:t>‹Nº›</a:t>
            </a:fld>
            <a:endParaRPr lang="es-MX" dirty="0"/>
          </a:p>
        </p:txBody>
      </p:sp>
      <p:cxnSp>
        <p:nvCxnSpPr>
          <p:cNvPr id="10" name="9 Conector recto"/>
          <p:cNvCxnSpPr/>
          <p:nvPr/>
        </p:nvCxnSpPr>
        <p:spPr>
          <a:xfrm>
            <a:off x="323528" y="6381328"/>
            <a:ext cx="8496622" cy="0"/>
          </a:xfrm>
          <a:prstGeom prst="line">
            <a:avLst/>
          </a:prstGeom>
          <a:ln w="25400" cap="rnd" cmpd="thickThi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2" descr="\\Servidor\servidor 2011\General\CARPETA MAESTRA 2014\logoVA nueva imagen.png"/>
          <p:cNvPicPr>
            <a:picLocks noChangeAspect="1" noChangeArrowheads="1"/>
          </p:cNvPicPr>
          <p:nvPr/>
        </p:nvPicPr>
        <p:blipFill>
          <a:blip r:embed="rId13" cstate="print">
            <a:duotone>
              <a:schemeClr val="bg2">
                <a:shade val="45000"/>
                <a:satMod val="135000"/>
              </a:schemeClr>
              <a:prstClr val="white"/>
            </a:duotone>
            <a:extLst>
              <a:ext uri="{BEBA8EAE-BF5A-486C-A8C5-ECC9F3942E4B}">
                <a14:imgProps xmlns:a14="http://schemas.microsoft.com/office/drawing/2010/main">
                  <a14:imgLayer r:embed="rId14">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23528" y="6417518"/>
            <a:ext cx="1800200" cy="215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89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1BD12-265E-4936-9318-DD02A1358345}" type="slidenum">
              <a:rPr lang="es-MX" smtClean="0"/>
              <a:t>‹Nº›</a:t>
            </a:fld>
            <a:endParaRPr lang="es-MX" dirty="0"/>
          </a:p>
        </p:txBody>
      </p:sp>
      <p:pic>
        <p:nvPicPr>
          <p:cNvPr id="10" name="Picture 2" descr="\\Servidor\servidor 2011\General\CARPETA MAESTRA 2014\logoVA nueva image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67544" y="6273502"/>
            <a:ext cx="2099918" cy="251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154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onchi\Pictures\32811.png"/>
          <p:cNvPicPr>
            <a:picLocks noChangeAspect="1" noChangeArrowheads="1"/>
          </p:cNvPicPr>
          <p:nvPr/>
        </p:nvPicPr>
        <p:blipFill rotWithShape="1">
          <a:blip r:embed="rId3">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37954" name="Text Box 2"/>
          <p:cNvSpPr txBox="1">
            <a:spLocks noChangeArrowheads="1"/>
          </p:cNvSpPr>
          <p:nvPr/>
        </p:nvSpPr>
        <p:spPr bwMode="auto">
          <a:xfrm>
            <a:off x="0" y="692696"/>
            <a:ext cx="9143999" cy="923301"/>
          </a:xfrm>
          <a:prstGeom prst="rect">
            <a:avLst/>
          </a:prstGeom>
          <a:noFill/>
          <a:ln w="9525">
            <a:noFill/>
            <a:miter lim="800000"/>
            <a:headEnd/>
            <a:tailEnd/>
          </a:ln>
          <a:effectLst/>
        </p:spPr>
        <p:txBody>
          <a:bodyPr wrap="square" lIns="91414" tIns="45706" rIns="91414" bIns="45706">
            <a:spAutoFit/>
          </a:bodyPr>
          <a:lstStyle/>
          <a:p>
            <a:pPr algn="ctr">
              <a:defRPr/>
            </a:pPr>
            <a:r>
              <a:rPr lang="es-MX" b="1" dirty="0" smtClean="0">
                <a:effectLst>
                  <a:outerShdw blurRad="38100" dist="38100" dir="2700000" algn="tl">
                    <a:srgbClr val="FFFFFF"/>
                  </a:outerShdw>
                </a:effectLst>
                <a:latin typeface="Arial Narrow" panose="020B0606020202030204" pitchFamily="34" charset="0"/>
              </a:rPr>
              <a:t>TÉCNICAS DE GESTIÓN EJECUTIVAS - 2017 2016</a:t>
            </a:r>
          </a:p>
          <a:p>
            <a:pPr algn="ctr">
              <a:defRPr/>
            </a:pPr>
            <a:r>
              <a:rPr lang="es-MX" b="1" dirty="0" smtClean="0">
                <a:effectLst>
                  <a:outerShdw blurRad="38100" dist="38100" dir="2700000" algn="tl">
                    <a:srgbClr val="FFFFFF"/>
                  </a:outerShdw>
                </a:effectLst>
                <a:latin typeface="Arial Narrow" panose="020B0606020202030204" pitchFamily="34" charset="0"/>
              </a:rPr>
              <a:t>MÓDULO I – TÉCNICAS DE DESARROLLO ORGANIZACIONAL</a:t>
            </a:r>
          </a:p>
          <a:p>
            <a:pPr algn="ctr">
              <a:defRPr/>
            </a:pPr>
            <a:r>
              <a:rPr lang="es-MX" b="1" dirty="0" smtClean="0">
                <a:effectLst>
                  <a:outerShdw blurRad="38100" dist="38100" dir="2700000" algn="tl">
                    <a:srgbClr val="FFFFFF"/>
                  </a:outerShdw>
                </a:effectLst>
                <a:latin typeface="Arial Narrow" panose="020B0606020202030204" pitchFamily="34" charset="0"/>
              </a:rPr>
              <a:t>CUESTIONARIO MODULAR</a:t>
            </a:r>
            <a:endParaRPr lang="es-MX" b="1" i="1" dirty="0">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047" y="117004"/>
            <a:ext cx="6001095" cy="57569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540456" y="1700808"/>
            <a:ext cx="8136000" cy="4508898"/>
          </a:xfrm>
          <a:prstGeom prst="rect">
            <a:avLst/>
          </a:prstGeom>
          <a:solidFill>
            <a:schemeClr val="accent1">
              <a:lumMod val="20000"/>
              <a:lumOff val="80000"/>
            </a:schemeClr>
          </a:solidFill>
          <a:ln>
            <a:solidFill>
              <a:schemeClr val="accent2">
                <a:lumMod val="50000"/>
              </a:schemeClr>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INSTRUCCIONES</a:t>
            </a: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El material del Modulo I ha sido diseñado para su estudio, consulta e investigación, así como para servir de sustento para presentar el caso práctico y examen para su evaluación final. Para poder tener derecho a </a:t>
            </a:r>
            <a:r>
              <a:rPr lang="es-MX" sz="1400" b="1" dirty="0">
                <a:solidFill>
                  <a:schemeClr val="tx1"/>
                </a:solidFill>
                <a:latin typeface="Arial Narrow" panose="020B0606020202030204" pitchFamily="34" charset="0"/>
                <a:cs typeface="Times New Roman" panose="02020603050405020304" pitchFamily="18" charset="0"/>
              </a:rPr>
              <a:t>presentar el </a:t>
            </a:r>
            <a:r>
              <a:rPr lang="es-MX" sz="1400" b="1" dirty="0" smtClean="0">
                <a:solidFill>
                  <a:schemeClr val="tx1"/>
                </a:solidFill>
                <a:latin typeface="Arial Narrow" panose="020B0606020202030204" pitchFamily="34" charset="0"/>
                <a:cs typeface="Times New Roman" panose="02020603050405020304" pitchFamily="18" charset="0"/>
              </a:rPr>
              <a:t>examen referido </a:t>
            </a:r>
            <a:r>
              <a:rPr lang="es-MX" sz="1400" b="1" dirty="0">
                <a:solidFill>
                  <a:schemeClr val="tx1"/>
                </a:solidFill>
                <a:latin typeface="Arial Narrow" panose="020B0606020202030204" pitchFamily="34" charset="0"/>
                <a:cs typeface="Times New Roman" panose="02020603050405020304" pitchFamily="18" charset="0"/>
              </a:rPr>
              <a:t>de acreditación </a:t>
            </a:r>
            <a:r>
              <a:rPr lang="es-MX" sz="1400" b="1" dirty="0" smtClean="0">
                <a:solidFill>
                  <a:schemeClr val="tx1"/>
                </a:solidFill>
                <a:latin typeface="Arial Narrow" panose="020B0606020202030204" pitchFamily="34" charset="0"/>
                <a:cs typeface="Times New Roman" panose="02020603050405020304" pitchFamily="18" charset="0"/>
              </a:rPr>
              <a:t>en </a:t>
            </a:r>
            <a:r>
              <a:rPr lang="es-MX" sz="1400" b="1" dirty="0">
                <a:solidFill>
                  <a:schemeClr val="tx1"/>
                </a:solidFill>
                <a:latin typeface="Arial Narrow" panose="020B0606020202030204" pitchFamily="34" charset="0"/>
                <a:cs typeface="Times New Roman" panose="02020603050405020304" pitchFamily="18" charset="0"/>
              </a:rPr>
              <a:t>la fecha </a:t>
            </a:r>
            <a:r>
              <a:rPr lang="es-MX" sz="1400" b="1" dirty="0" smtClean="0">
                <a:solidFill>
                  <a:schemeClr val="tx1"/>
                </a:solidFill>
                <a:latin typeface="Arial Narrow" panose="020B0606020202030204" pitchFamily="34" charset="0"/>
                <a:cs typeface="Times New Roman" panose="02020603050405020304" pitchFamily="18" charset="0"/>
              </a:rPr>
              <a:t>programada, </a:t>
            </a:r>
            <a:r>
              <a:rPr lang="es-MX" sz="1400" b="1" i="1" dirty="0" smtClean="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usted debe presentar DEBIDAMENTE RESUELTO el presente CUESTIONARIO MODULAR - CM. </a:t>
            </a:r>
          </a:p>
          <a:p>
            <a:pPr fontAlgn="base"/>
            <a:endParaRPr lang="es-ES" sz="1400" b="1" dirty="0" smtClean="0">
              <a:latin typeface="Arial Narrow" panose="020B0606020202030204" pitchFamily="34" charset="0"/>
            </a:endParaRPr>
          </a:p>
          <a:p>
            <a:pPr algn="just" fontAlgn="base"/>
            <a:r>
              <a:rPr lang="es-ES" sz="1400" b="1" dirty="0" smtClean="0">
                <a:latin typeface="Arial Narrow" panose="020B0606020202030204" pitchFamily="34" charset="0"/>
              </a:rPr>
              <a:t>El Cuestionario Modular consta de 3 secciones. Léalas cuidadosamente y conteste lo que se le solicita.</a:t>
            </a:r>
            <a:endParaRPr lang="es-MX" sz="1400" b="1" dirty="0" smtClean="0">
              <a:latin typeface="Arial Narrow" panose="020B0606020202030204" pitchFamily="34" charset="0"/>
            </a:endParaRPr>
          </a:p>
          <a:p>
            <a:pPr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1ª. Datos generales del estudiante: llene cada uno de los cuadros en blanco. </a:t>
            </a:r>
            <a:endParaRPr lang="es-MX" sz="1400" b="1" dirty="0" smtClean="0">
              <a:latin typeface="Arial Narrow" panose="020B0606020202030204" pitchFamily="34" charset="0"/>
            </a:endParaRPr>
          </a:p>
          <a:p>
            <a:pPr marL="271463" indent="-271463"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2ª  Se refiere a los resultados de las tres autoevaluaciones del Modulo I. reproduzca los datos de los resultados que cada autoevaluación arrojo. Es obligatorio contestar el cuadro de comentarios de aplicación práctica de los resultados de cada autoevaluación por usted.</a:t>
            </a:r>
            <a:endParaRPr lang="es-MX" sz="1400" b="1" dirty="0" smtClean="0">
              <a:latin typeface="Arial Narrow" panose="020B0606020202030204" pitchFamily="34" charset="0"/>
            </a:endParaRPr>
          </a:p>
          <a:p>
            <a:pPr marL="271463" indent="-271463"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3ª  Son las preguntas del cuestionario que debe contestar de acuerdo a la consulta, investigación y estudio que hizo del material.</a:t>
            </a:r>
            <a:endParaRPr lang="es-MX" sz="1400" b="1" dirty="0" smtClean="0">
              <a:latin typeface="Arial Narrow" panose="020B0606020202030204" pitchFamily="34" charset="0"/>
            </a:endParaRP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 </a:t>
            </a:r>
            <a:r>
              <a:rPr lang="es-MX" sz="1400" b="1" i="1" dirty="0">
                <a:solidFill>
                  <a:schemeClr val="tx1"/>
                </a:solidFill>
                <a:latin typeface="Arial Narrow" panose="020B0606020202030204" pitchFamily="34" charset="0"/>
                <a:cs typeface="Times New Roman" panose="02020603050405020304" pitchFamily="18" charset="0"/>
              </a:rPr>
              <a:t>R</a:t>
            </a:r>
            <a:r>
              <a:rPr lang="es-MX" sz="1400" b="1" i="1" dirty="0" smtClean="0">
                <a:solidFill>
                  <a:schemeClr val="tx1"/>
                </a:solidFill>
                <a:latin typeface="Arial Narrow" panose="020B0606020202030204" pitchFamily="34" charset="0"/>
                <a:cs typeface="Times New Roman" panose="02020603050405020304" pitchFamily="18" charset="0"/>
              </a:rPr>
              <a:t>ecuerde que debe ser entregado, </a:t>
            </a:r>
            <a:r>
              <a:rPr lang="es-MX" sz="1400" b="1" i="1" dirty="0" smtClean="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IMPRESO O MANUSCRITO, AL INICIO DE CADA SESIÓN, PARA TENER DERECHO A PRESENTAR EL CASO PRÁCTICO Y EL EXAMEN  FINALES PARA LA ACREDITACIÓN DEL MÓDULO.</a:t>
            </a:r>
          </a:p>
          <a:p>
            <a:pPr algn="ctr">
              <a:spcBef>
                <a:spcPct val="50000"/>
              </a:spcBef>
              <a:defRPr/>
            </a:pPr>
            <a:r>
              <a:rPr lang="es-MX" sz="1400" b="1" dirty="0" smtClean="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SEA PUNTUAL. INICIADA LA SESIÓN NO SE LE PERMITIRÁ LA ENTRADA</a:t>
            </a:r>
            <a:endParaRPr lang="es-MX" sz="1400" b="1" dirty="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139184518"/>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1677664035"/>
              </p:ext>
            </p:extLst>
          </p:nvPr>
        </p:nvGraphicFramePr>
        <p:xfrm>
          <a:off x="395858" y="1772816"/>
          <a:ext cx="8460001" cy="4453909"/>
        </p:xfrm>
        <a:graphic>
          <a:graphicData uri="http://schemas.openxmlformats.org/drawingml/2006/table">
            <a:tbl>
              <a:tblPr/>
              <a:tblGrid>
                <a:gridCol w="705000"/>
                <a:gridCol w="574394"/>
                <a:gridCol w="710952"/>
                <a:gridCol w="829655"/>
                <a:gridCol w="705000"/>
                <a:gridCol w="598198"/>
                <a:gridCol w="710952"/>
                <a:gridCol w="805851"/>
                <a:gridCol w="264332"/>
                <a:gridCol w="440668"/>
                <a:gridCol w="207404"/>
                <a:gridCol w="414598"/>
                <a:gridCol w="233474"/>
                <a:gridCol w="406381"/>
                <a:gridCol w="241691"/>
                <a:gridCol w="611451"/>
              </a:tblGrid>
              <a:tr h="252000">
                <a:tc gridSpan="16">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r>
                        <a:rPr kumimoji="0" lang="es-MX" sz="105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2ª  SECCION: RESULTADOS DE LAS AUTOEVALUACIONES Y COMENTARIOS DE SU APLICACIÓN:</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6">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endParaRPr kumimoji="0" lang="es-MX" sz="1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16">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r>
                        <a:rPr lang="es-ES_tradnl" sz="1000" b="1" dirty="0" smtClean="0">
                          <a:latin typeface="Arial Narrow" panose="020B0606020202030204" pitchFamily="34" charset="0"/>
                          <a:cs typeface="Times New Roman" panose="02020603050405020304" pitchFamily="18" charset="0"/>
                        </a:rPr>
                        <a:t>AUTOEVALUACIÓN 1.1:</a:t>
                      </a:r>
                      <a:r>
                        <a:rPr lang="es-ES" sz="1000" b="1" dirty="0" smtClean="0">
                          <a:latin typeface="Arial Narrow" panose="020B0606020202030204" pitchFamily="34" charset="0"/>
                          <a:cs typeface="Times New Roman" panose="02020603050405020304" pitchFamily="18" charset="0"/>
                        </a:rPr>
                        <a:t> </a:t>
                      </a:r>
                      <a:r>
                        <a:rPr lang="es-ES_tradnl" sz="1000" b="1" dirty="0" smtClean="0">
                          <a:latin typeface="Arial Narrow" panose="020B0606020202030204" pitchFamily="34" charset="0"/>
                          <a:cs typeface="Times New Roman" panose="02020603050405020304" pitchFamily="18" charset="0"/>
                        </a:rPr>
                        <a:t>% DE EFECTIVIDAD EN LA COMUNICACIÓN.</a:t>
                      </a: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r>
              <a:tr h="292477">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ALGUNAS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VECES</a:t>
                      </a:r>
                      <a:endPar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ALGUNAS VECES</a:t>
                      </a:r>
                      <a:endPar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ALGUNAS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VECES</a:t>
                      </a:r>
                      <a:endPar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r>
              <a:tr h="305974">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r>
              <a:tr h="363245">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_tradnl"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GRAN TOTAL*</a:t>
                      </a:r>
                      <a:endPar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hMerge="1">
                  <a:txBody>
                    <a:bodyPr/>
                    <a:lstStyle/>
                    <a:p>
                      <a:endParaRPr lang="en-US"/>
                    </a:p>
                  </a:txBody>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5">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EL GRAN TOTAL SE MULTIPLICA POR DIEZ Y SE DIVIDE ENTRE DOCE, DÁNDONOS EL PORCENTAJE DE EFECTIVIDAD EN COMUNICACIÓN.</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SU  % DE EFECTIVIDAD*</a:t>
                      </a: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gridSpan="2">
                  <a:txBody>
                    <a:bodyPr/>
                    <a:lstStyle/>
                    <a:p>
                      <a:pPr marL="0" marR="0" lvl="0" indent="0" algn="r" defTabSz="914400" rtl="0" eaLnBrk="0" fontAlgn="base" latinLnBrk="0" hangingPunct="0">
                        <a:lnSpc>
                          <a:spcPct val="80000"/>
                        </a:lnSpc>
                        <a:spcBef>
                          <a:spcPts val="0"/>
                        </a:spcBef>
                        <a:spcAft>
                          <a:spcPct val="0"/>
                        </a:spcAft>
                        <a:buClrTx/>
                        <a:buSzPct val="100000"/>
                        <a:buFontTx/>
                        <a:buNone/>
                        <a:tabLst/>
                      </a:pPr>
                      <a:r>
                        <a:rPr kumimoji="0" lang="es-ES_tradnl"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endParaRPr kumimoji="0" lang="es-ES" sz="9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r>
              <a:tr h="211891">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defRPr/>
                      </a:pPr>
                      <a:r>
                        <a:rPr lang="es-MX" sz="900" b="1" i="0" kern="1200" baseline="0" dirty="0" smtClean="0">
                          <a:solidFill>
                            <a:schemeClr val="tx1"/>
                          </a:solidFill>
                          <a:effectLst/>
                          <a:latin typeface="Arial Narrow" panose="020B0606020202030204" pitchFamily="34" charset="0"/>
                          <a:ea typeface="+mn-ea"/>
                          <a:cs typeface="+mn-cs"/>
                        </a:rPr>
                        <a:t>ANOTE SUS COMENTARIOS ACERCA DE LA UTILIDAD DE APLICAR POR USTED EL RESULTADO DE ESTA EVALUACIÓN </a:t>
                      </a:r>
                      <a:r>
                        <a:rPr lang="es-MX" sz="900" b="1" i="1" kern="1200" baseline="0" dirty="0" smtClean="0">
                          <a:solidFill>
                            <a:srgbClr val="FF0000"/>
                          </a:solidFill>
                          <a:effectLst/>
                          <a:latin typeface="Arial Narrow" panose="020B0606020202030204" pitchFamily="34" charset="0"/>
                          <a:ea typeface="+mn-ea"/>
                          <a:cs typeface="+mn-cs"/>
                        </a:rPr>
                        <a:t>(OBLIGATORIO)</a:t>
                      </a:r>
                      <a:endParaRPr lang="es-MX" sz="900" dirty="0" smtClean="0">
                        <a:solidFill>
                          <a:srgbClr val="FF0000"/>
                        </a:solidFill>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r" defTabSz="914400" rtl="0" eaLnBrk="0" fontAlgn="base" latinLnBrk="0" hangingPunct="0">
                        <a:lnSpc>
                          <a:spcPct val="8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211891">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1891">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1891">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2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defRPr/>
                      </a:pPr>
                      <a:r>
                        <a:rPr lang="es-ES" sz="1000" b="1" kern="1200" dirty="0" smtClean="0">
                          <a:solidFill>
                            <a:schemeClr val="tx1"/>
                          </a:solidFill>
                          <a:effectLst/>
                          <a:latin typeface="Arial Narrow" panose="020B0606020202030204" pitchFamily="34" charset="0"/>
                          <a:ea typeface="+mn-ea"/>
                          <a:cs typeface="+mn-cs"/>
                        </a:rPr>
                        <a:t>AUTO EVALUACIÓN </a:t>
                      </a:r>
                      <a:r>
                        <a:rPr lang="es-ES" sz="1000" b="1" kern="1200" baseline="0" dirty="0" smtClean="0">
                          <a:solidFill>
                            <a:schemeClr val="tx1"/>
                          </a:solidFill>
                          <a:effectLst/>
                          <a:latin typeface="Arial Narrow" panose="020B0606020202030204" pitchFamily="34" charset="0"/>
                          <a:ea typeface="+mn-ea"/>
                          <a:cs typeface="+mn-cs"/>
                        </a:rPr>
                        <a:t> </a:t>
                      </a:r>
                      <a:r>
                        <a:rPr lang="es-ES" sz="1000" b="1" kern="1200" dirty="0" smtClean="0">
                          <a:solidFill>
                            <a:schemeClr val="tx1"/>
                          </a:solidFill>
                          <a:effectLst/>
                          <a:latin typeface="Arial Narrow" panose="020B0606020202030204" pitchFamily="34" charset="0"/>
                          <a:ea typeface="+mn-ea"/>
                          <a:cs typeface="+mn-cs"/>
                        </a:rPr>
                        <a:t>2.1.- VALORE SU HABILIDAD DE LÍDER. </a:t>
                      </a:r>
                      <a:endParaRPr lang="es-MX" sz="1000" dirty="0" smtClean="0">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96000">
                <a:tc gridSpan="9">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defRPr/>
                      </a:pPr>
                      <a:r>
                        <a:rPr lang="es-ES" sz="1000" b="1" i="0" kern="1200" baseline="0" dirty="0" smtClean="0">
                          <a:solidFill>
                            <a:schemeClr val="tx1"/>
                          </a:solidFill>
                          <a:effectLst/>
                          <a:latin typeface="Arial Narrow" panose="020B0606020202030204" pitchFamily="34" charset="0"/>
                          <a:ea typeface="+mn-ea"/>
                          <a:cs typeface="+mn-cs"/>
                        </a:rPr>
                        <a:t>APTITUDES. </a:t>
                      </a:r>
                      <a:r>
                        <a:rPr lang="es-ES" sz="1000" b="1" i="1" kern="1200" baseline="0" dirty="0" smtClean="0">
                          <a:solidFill>
                            <a:schemeClr val="tx1"/>
                          </a:solidFill>
                          <a:effectLst/>
                          <a:latin typeface="Arial Narrow" panose="020B0606020202030204" pitchFamily="34" charset="0"/>
                          <a:ea typeface="+mn-ea"/>
                          <a:cs typeface="+mn-cs"/>
                        </a:rPr>
                        <a:t>Continuación…</a:t>
                      </a:r>
                      <a:endParaRPr lang="es-MX" sz="1000" dirty="0" smtClean="0">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r>
                        <a:rPr lang="es-ES" sz="900" b="1" i="0" kern="1200" baseline="0" dirty="0" smtClean="0">
                          <a:solidFill>
                            <a:schemeClr val="tx1"/>
                          </a:solidFill>
                          <a:effectLst/>
                          <a:latin typeface="Arial Narrow" panose="020B0606020202030204" pitchFamily="34" charset="0"/>
                          <a:ea typeface="+mn-ea"/>
                          <a:cs typeface="+mn-cs"/>
                        </a:rPr>
                        <a:t>1</a:t>
                      </a:r>
                      <a:endParaRPr lang="es-MX" sz="900" dirty="0" smtClean="0">
                        <a:effectLst/>
                        <a:latin typeface="Arial Narrow" panose="020B0606020202030204" pitchFamily="34" charset="0"/>
                      </a:endParaRPr>
                    </a:p>
                    <a:p>
                      <a:pPr algn="ctr" rtl="0" eaLnBrk="1" fontAlgn="base" latinLnBrk="0" hangingPunct="1"/>
                      <a:r>
                        <a:rPr lang="es-ES" sz="900" b="1" i="0" kern="1200" baseline="0" dirty="0" smtClean="0">
                          <a:solidFill>
                            <a:schemeClr val="tx1"/>
                          </a:solidFill>
                          <a:effectLst/>
                          <a:latin typeface="Arial Narrow" panose="020B0606020202030204" pitchFamily="34" charset="0"/>
                          <a:ea typeface="+mn-ea"/>
                          <a:cs typeface="+mn-cs"/>
                        </a:rPr>
                        <a:t>NUNCA</a:t>
                      </a:r>
                      <a:endParaRPr lang="es-MX" sz="9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algn="ctr" rtl="0" eaLnBrk="1" fontAlgn="base" latinLnBrk="0" hangingPunct="1"/>
                      <a:r>
                        <a:rPr lang="es-ES" sz="900" b="1" i="0" kern="1200" baseline="0" dirty="0" smtClean="0">
                          <a:solidFill>
                            <a:schemeClr val="tx1"/>
                          </a:solidFill>
                          <a:effectLst/>
                          <a:latin typeface="Arial Narrow" panose="020B0606020202030204" pitchFamily="34" charset="0"/>
                          <a:ea typeface="+mn-ea"/>
                          <a:cs typeface="+mn-cs"/>
                        </a:rPr>
                        <a:t>2 </a:t>
                      </a:r>
                      <a:endParaRPr lang="es-MX" sz="900" dirty="0" smtClean="0">
                        <a:effectLst/>
                        <a:latin typeface="Arial Narrow" panose="020B0606020202030204" pitchFamily="34" charset="0"/>
                      </a:endParaRPr>
                    </a:p>
                    <a:p>
                      <a:pPr algn="ctr"/>
                      <a:r>
                        <a:rPr lang="es-ES" sz="900" b="1" i="0" kern="1200" baseline="0" dirty="0" smtClean="0">
                          <a:solidFill>
                            <a:schemeClr val="tx1"/>
                          </a:solidFill>
                          <a:effectLst/>
                          <a:latin typeface="Arial Narrow" panose="020B0606020202030204" pitchFamily="34" charset="0"/>
                          <a:ea typeface="+mn-ea"/>
                          <a:cs typeface="+mn-cs"/>
                        </a:rPr>
                        <a:t>A VECES</a:t>
                      </a: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900" b="1" i="0" kern="1200" baseline="0" dirty="0" smtClean="0">
                          <a:solidFill>
                            <a:schemeClr val="tx1"/>
                          </a:solidFill>
                          <a:effectLst/>
                          <a:latin typeface="Arial Narrow" panose="020B0606020202030204" pitchFamily="34" charset="0"/>
                          <a:ea typeface="+mn-ea"/>
                          <a:cs typeface="+mn-cs"/>
                        </a:rPr>
                        <a:t>3  A MENUDO</a:t>
                      </a:r>
                      <a:endParaRPr lang="es-MX" sz="900" dirty="0" smtClean="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a:txBody>
                    <a:bodyPr/>
                    <a:lstStyle/>
                    <a:p>
                      <a:pPr algn="ctr" rtl="0" eaLnBrk="1" fontAlgn="base" latinLnBrk="0" hangingPunct="1"/>
                      <a:r>
                        <a:rPr lang="es-ES" sz="900" b="1" i="0" kern="1200" baseline="0" dirty="0" smtClean="0">
                          <a:solidFill>
                            <a:schemeClr val="tx1"/>
                          </a:solidFill>
                          <a:effectLst/>
                          <a:latin typeface="Arial Narrow" panose="020B0606020202030204" pitchFamily="34" charset="0"/>
                          <a:ea typeface="+mn-ea"/>
                          <a:cs typeface="+mn-cs"/>
                        </a:rPr>
                        <a:t>4 </a:t>
                      </a:r>
                      <a:endParaRPr lang="es-MX" sz="900" dirty="0" smtClean="0">
                        <a:effectLst/>
                        <a:latin typeface="Arial Narrow" panose="020B0606020202030204" pitchFamily="34" charset="0"/>
                      </a:endParaRPr>
                    </a:p>
                    <a:p>
                      <a:pPr algn="ctr" rtl="0" eaLnBrk="1" fontAlgn="base" latinLnBrk="0" hangingPunct="1"/>
                      <a:r>
                        <a:rPr lang="es-ES" sz="900" b="1" i="0" kern="1200" baseline="0" dirty="0" smtClean="0">
                          <a:solidFill>
                            <a:schemeClr val="tx1"/>
                          </a:solidFill>
                          <a:effectLst/>
                          <a:latin typeface="Arial Narrow" panose="020B0606020202030204" pitchFamily="34" charset="0"/>
                          <a:ea typeface="+mn-ea"/>
                          <a:cs typeface="+mn-cs"/>
                        </a:rPr>
                        <a:t>SIEMPRE</a:t>
                      </a:r>
                      <a:endParaRPr lang="es-MX" sz="900" dirty="0" smtClean="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16000">
                <a:tc gridSpan="9">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defRPr/>
                      </a:pPr>
                      <a:r>
                        <a:rPr lang="es-MX" sz="900" dirty="0" smtClean="0">
                          <a:effectLst/>
                          <a:latin typeface="Arial Narrow" panose="020B0606020202030204" pitchFamily="34" charset="0"/>
                        </a:rPr>
                        <a:t>SUBTOTAL</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endParaRPr lang="es-MX" sz="9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16000">
                <a:tc gridSpan="9">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defRPr/>
                      </a:pPr>
                      <a:r>
                        <a:rPr lang="es-MX" sz="900" dirty="0" smtClean="0">
                          <a:effectLst/>
                          <a:latin typeface="Arial Narrow" panose="020B0606020202030204" pitchFamily="34" charset="0"/>
                        </a:rPr>
                        <a:t>TOTAL</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c gridSpan="2">
                  <a:txBody>
                    <a:bodyPr/>
                    <a:lstStyle/>
                    <a:p>
                      <a:pPr algn="ctr" rtl="0" eaLnBrk="1" fontAlgn="base" latinLnBrk="0" hangingPunct="1"/>
                      <a:endParaRPr lang="es-MX" sz="9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16000">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defRPr/>
                      </a:pPr>
                      <a:r>
                        <a:rPr lang="es-MX" sz="1000" b="1" i="0" kern="1200" baseline="0" dirty="0" smtClean="0">
                          <a:solidFill>
                            <a:schemeClr val="tx1"/>
                          </a:solidFill>
                          <a:effectLst/>
                          <a:latin typeface="+mn-lt"/>
                          <a:ea typeface="+mn-ea"/>
                          <a:cs typeface="+mn-cs"/>
                        </a:rPr>
                        <a:t>ANOTE SUS COMENTARIOS ACERCA DE LA UTILIDAD DE APLICAR POR USTED EL RESULTADO DE ESTA EVALUACIÓN</a:t>
                      </a:r>
                      <a:r>
                        <a:rPr lang="es-MX" sz="1000" b="1" i="0" kern="1200" baseline="0" dirty="0" smtClean="0">
                          <a:solidFill>
                            <a:srgbClr val="C00000"/>
                          </a:solidFill>
                          <a:effectLst/>
                          <a:latin typeface="+mn-lt"/>
                          <a:ea typeface="+mn-ea"/>
                          <a:cs typeface="+mn-cs"/>
                        </a:rPr>
                        <a:t> </a:t>
                      </a:r>
                      <a:r>
                        <a:rPr lang="es-MX" sz="1000" b="1" i="1" kern="1200" baseline="0" dirty="0" smtClean="0">
                          <a:solidFill>
                            <a:srgbClr val="C00000"/>
                          </a:solidFill>
                          <a:effectLst/>
                          <a:latin typeface="+mn-lt"/>
                          <a:ea typeface="+mn-ea"/>
                          <a:cs typeface="+mn-cs"/>
                        </a:rPr>
                        <a:t>(OBLIGATORIO)</a:t>
                      </a:r>
                      <a:endParaRPr lang="es-MX" sz="1000" dirty="0" smtClean="0">
                        <a:solidFill>
                          <a:srgbClr val="C00000"/>
                        </a:solidFill>
                        <a:effectLst/>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rtl="0" eaLnBrk="1" fontAlgn="base" latinLnBrk="0" hangingPunct="1"/>
                      <a:endParaRPr lang="es-MX" sz="9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r>
              <a:tr h="216000">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defRPr/>
                      </a:pPr>
                      <a:endParaRPr lang="es-MX" sz="900" dirty="0" smtClean="0">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rtl="0" eaLnBrk="1" fontAlgn="base" latinLnBrk="0" hangingPunct="1"/>
                      <a:endParaRPr lang="es-MX" sz="9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r>
              <a:tr h="216000">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defRPr/>
                      </a:pPr>
                      <a:endParaRPr lang="es-MX" sz="900" dirty="0" smtClean="0">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rtl="0" eaLnBrk="1" fontAlgn="base" latinLnBrk="0" hangingPunct="1"/>
                      <a:endParaRPr lang="es-MX" sz="9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16000">
                <a:tc gridSpan="1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defRPr/>
                      </a:pPr>
                      <a:endParaRPr lang="es-MX" sz="900" dirty="0" smtClean="0">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2</a:t>
            </a:fld>
            <a:endParaRPr lang="es-ES" dirty="0"/>
          </a:p>
        </p:txBody>
      </p:sp>
      <p:graphicFrame>
        <p:nvGraphicFramePr>
          <p:cNvPr id="7" name="Group 2"/>
          <p:cNvGraphicFramePr>
            <a:graphicFrameLocks noGrp="1"/>
          </p:cNvGraphicFramePr>
          <p:nvPr>
            <p:extLst>
              <p:ext uri="{D42A27DB-BD31-4B8C-83A1-F6EECF244321}">
                <p14:modId xmlns:p14="http://schemas.microsoft.com/office/powerpoint/2010/main" val="3445448289"/>
              </p:ext>
            </p:extLst>
          </p:nvPr>
        </p:nvGraphicFramePr>
        <p:xfrm>
          <a:off x="395963" y="260648"/>
          <a:ext cx="8424509" cy="1417400"/>
        </p:xfrm>
        <a:graphic>
          <a:graphicData uri="http://schemas.openxmlformats.org/drawingml/2006/table">
            <a:tbl>
              <a:tblPr/>
              <a:tblGrid>
                <a:gridCol w="936723"/>
                <a:gridCol w="865062"/>
                <a:gridCol w="504619"/>
                <a:gridCol w="792974"/>
                <a:gridCol w="576707"/>
                <a:gridCol w="576707"/>
                <a:gridCol w="576707"/>
                <a:gridCol w="865062"/>
                <a:gridCol w="216265"/>
                <a:gridCol w="576707"/>
                <a:gridCol w="477413"/>
                <a:gridCol w="495650"/>
                <a:gridCol w="564578"/>
                <a:gridCol w="399335"/>
              </a:tblGrid>
              <a:tr h="437798">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TGE 2017.  MODULO I . TÉCNICAS DE DESARROLLO ORGANIZACIONAL .</a:t>
                      </a:r>
                    </a:p>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  CUESTIONARIO MODULAR - CM</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241551">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1ª  SECCIÓN: DATOS GENERALES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241551">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NOMBRE:</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6">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CARRERA</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2">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t>
                      </a: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MATRICULA</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241551">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EDAD</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AÑOS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LUGAR ACTUAL DE RESIDENCIA</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3">
                  <a:txBody>
                    <a:bodyPr/>
                    <a:lstStyle/>
                    <a:p>
                      <a:pPr algn="ctr"/>
                      <a:r>
                        <a:rPr lang="en-US" sz="1000" b="1" dirty="0" smtClean="0">
                          <a:latin typeface="Arial Narrow" panose="020B0606020202030204" pitchFamily="34" charset="0"/>
                          <a:cs typeface="Times New Roman" panose="02020603050405020304" pitchFamily="18" charset="0"/>
                        </a:rPr>
                        <a:t>TRABAJA O HA TRABAJADO</a:t>
                      </a:r>
                      <a:endParaRPr lang="en-US" sz="1000" b="1" dirty="0">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rPr>
                        <a:t>SI</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rPr>
                        <a:t>NO</a:t>
                      </a:r>
                      <a:endParaRPr kumimoji="0" lang="en-US" sz="1000" b="1" i="0" u="none" strike="noStrike" kern="1200" cap="none" normalizeH="0" baseline="0" dirty="0">
                        <a:ln>
                          <a:noFill/>
                        </a:ln>
                        <a:solidFill>
                          <a:schemeClr val="tx1"/>
                        </a:solidFill>
                        <a:effectLst/>
                        <a:latin typeface="Arial Narrow" panose="020B0606020202030204" pitchFamily="34" charset="0"/>
                        <a:ea typeface="+mn-ea"/>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41551">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ESTADO CIVIL</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SOLTERO</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CASADO</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sz="1000" b="1" dirty="0" smtClean="0">
                          <a:latin typeface="Arial Narrow" panose="020B0606020202030204" pitchFamily="34" charset="0"/>
                        </a:rPr>
                        <a:t>OTRO</a:t>
                      </a:r>
                      <a:endParaRPr lang="en-US"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endParaRPr lang="en-US"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NACIONALIDAD</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gridSpan="2">
                  <a:txBody>
                    <a:bodyPr/>
                    <a:lstStyle/>
                    <a:p>
                      <a:pPr algn="ctr"/>
                      <a:r>
                        <a:rPr lang="en-US" sz="1000" b="1" dirty="0" smtClean="0">
                          <a:latin typeface="Arial Narrow" panose="020B0606020202030204" pitchFamily="34" charset="0"/>
                        </a:rPr>
                        <a:t>MEXICANA</a:t>
                      </a:r>
                      <a:endParaRPr lang="en-US"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endParaRPr lang="es-MX" sz="1000" dirty="0"/>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r>
                        <a:rPr lang="en-US" sz="1000" b="1" dirty="0" smtClean="0">
                          <a:latin typeface="Arial Narrow" panose="020B0606020202030204" pitchFamily="34" charset="0"/>
                        </a:rPr>
                        <a:t>OTRA</a:t>
                      </a:r>
                      <a:endParaRPr lang="en-US"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223120752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3 Marcador de número de diapositiva"/>
          <p:cNvSpPr>
            <a:spLocks noGrp="1"/>
          </p:cNvSpPr>
          <p:nvPr>
            <p:ph type="sldNum" sz="quarter" idx="12"/>
          </p:nvPr>
        </p:nvSpPr>
        <p:spPr>
          <a:xfrm>
            <a:off x="6553200" y="6356350"/>
            <a:ext cx="2133600" cy="365125"/>
          </a:xfrm>
        </p:spPr>
        <p:txBody>
          <a:bodyPr/>
          <a:lstStyle/>
          <a:p>
            <a:pPr>
              <a:defRPr/>
            </a:pPr>
            <a:fld id="{0C2A0A62-1FA2-41E8-8EC4-198A9690CFEB}" type="slidenum">
              <a:rPr lang="es-ES">
                <a:solidFill>
                  <a:srgbClr val="898989"/>
                </a:solidFill>
              </a:rPr>
              <a:pPr>
                <a:defRPr/>
              </a:pPr>
              <a:t>3</a:t>
            </a:fld>
            <a:endParaRPr lang="es-ES" dirty="0">
              <a:solidFill>
                <a:srgbClr val="898989"/>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947494495"/>
              </p:ext>
            </p:extLst>
          </p:nvPr>
        </p:nvGraphicFramePr>
        <p:xfrm>
          <a:off x="457200" y="260648"/>
          <a:ext cx="8229600" cy="3737384"/>
        </p:xfrm>
        <a:graphic>
          <a:graphicData uri="http://schemas.openxmlformats.org/drawingml/2006/table">
            <a:tbl>
              <a:tblPr/>
              <a:tblGrid>
                <a:gridCol w="1371600"/>
                <a:gridCol w="1371600"/>
                <a:gridCol w="1371600"/>
                <a:gridCol w="1371600"/>
                <a:gridCol w="1371600"/>
                <a:gridCol w="1371600"/>
              </a:tblGrid>
              <a:tr h="214553">
                <a:tc gridSpan="6">
                  <a:txBody>
                    <a:bodyPr/>
                    <a:lstStyle/>
                    <a:p>
                      <a:pPr marL="0" marR="0" indent="0" algn="ctr" defTabSz="914400" rtl="0" eaLnBrk="1" fontAlgn="base" latinLnBrk="0" hangingPunct="1">
                        <a:lnSpc>
                          <a:spcPct val="90000"/>
                        </a:lnSpc>
                        <a:spcBef>
                          <a:spcPts val="0"/>
                        </a:spcBef>
                        <a:spcAft>
                          <a:spcPts val="0"/>
                        </a:spcAft>
                        <a:buClrTx/>
                        <a:buSzTx/>
                        <a:buFontTx/>
                        <a:buNone/>
                        <a:tabLst/>
                        <a:defRPr/>
                      </a:pPr>
                      <a:r>
                        <a:rPr lang="es-MX" sz="1000" b="1" i="0" kern="1200" baseline="0" dirty="0" smtClean="0">
                          <a:solidFill>
                            <a:schemeClr val="tx1"/>
                          </a:solidFill>
                          <a:effectLst/>
                          <a:latin typeface="+mn-lt"/>
                          <a:ea typeface="+mn-ea"/>
                          <a:cs typeface="+mn-cs"/>
                        </a:rPr>
                        <a:t>2ª  SECCION: RESULTADOS DE LAS AUTOEVALUACIONES Y COMENTARIOS DE SU APLICACIÓN. CONTINUACIÓN….</a:t>
                      </a:r>
                      <a:endParaRPr lang="es-MX" sz="1000" dirty="0" smtClean="0">
                        <a:effectLst/>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6">
                  <a:txBody>
                    <a:bodyPr/>
                    <a:lstStyle/>
                    <a:p>
                      <a:pPr marL="0" marR="0" indent="0" algn="ctr" rtl="0" eaLnBrk="1" fontAlgn="base" latinLnBrk="0" hangingPunct="1">
                        <a:lnSpc>
                          <a:spcPct val="90000"/>
                        </a:lnSpc>
                        <a:spcBef>
                          <a:spcPts val="0"/>
                        </a:spcBef>
                        <a:spcAft>
                          <a:spcPts val="0"/>
                        </a:spcAft>
                      </a:pPr>
                      <a:endParaRPr lang="es-ES" sz="1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4553">
                <a:tc gridSpan="6">
                  <a:txBody>
                    <a:bodyPr/>
                    <a:lstStyle/>
                    <a:p>
                      <a:pPr marL="0" marR="0" indent="0" algn="ctr" rtl="0" eaLnBrk="1" fontAlgn="base" latinLnBrk="0" hangingPunct="1">
                        <a:lnSpc>
                          <a:spcPct val="90000"/>
                        </a:lnSpc>
                        <a:spcBef>
                          <a:spcPts val="0"/>
                        </a:spcBef>
                        <a:spcAft>
                          <a:spcPts val="0"/>
                        </a:spcAft>
                      </a:pPr>
                      <a:r>
                        <a:rPr lang="es-ES" sz="900" b="1" dirty="0" smtClean="0">
                          <a:latin typeface="Arial Narrow" panose="020B0606020202030204" pitchFamily="34" charset="0"/>
                        </a:rPr>
                        <a:t>AUTOEVALUACIÓN 2.2: EGOGRAMA</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hMerge="1">
                  <a:txBody>
                    <a:bodyPr/>
                    <a:lstStyle/>
                    <a:p>
                      <a:pPr marL="0" marR="0" indent="0" algn="ctr" rtl="0" eaLnBrk="1" fontAlgn="base" latinLnBrk="0" hangingPunct="1">
                        <a:lnSpc>
                          <a:spcPct val="90000"/>
                        </a:lnSpc>
                        <a:spcBef>
                          <a:spcPts val="0"/>
                        </a:spcBef>
                        <a:spcAft>
                          <a:spcPts val="0"/>
                        </a:spcAft>
                      </a:pPr>
                      <a:endParaRPr lang="es-ES" sz="1800" b="0" i="0" u="none" strike="noStrike">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hMerge="1">
                  <a:txBody>
                    <a:bodyPr/>
                    <a:lstStyle/>
                    <a:p>
                      <a:pPr marL="0" marR="0" indent="0" algn="ctr" rtl="0" eaLnBrk="1" fontAlgn="base" latinLnBrk="0" hangingPunct="1">
                        <a:lnSpc>
                          <a:spcPct val="90000"/>
                        </a:lnSpc>
                        <a:spcBef>
                          <a:spcPts val="0"/>
                        </a:spcBef>
                        <a:spcAft>
                          <a:spcPts val="0"/>
                        </a:spcAft>
                      </a:pPr>
                      <a:endParaRPr lang="es-ES" sz="1800" b="0" i="0" u="none" strike="noStrike">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hMerge="1">
                  <a:txBody>
                    <a:bodyPr/>
                    <a:lstStyle/>
                    <a:p>
                      <a:pPr marL="0" marR="0" indent="0" algn="ctr" rtl="0" eaLnBrk="1" fontAlgn="base" latinLnBrk="0" hangingPunct="1">
                        <a:lnSpc>
                          <a:spcPct val="90000"/>
                        </a:lnSpc>
                        <a:spcBef>
                          <a:spcPts val="0"/>
                        </a:spcBef>
                        <a:spcAft>
                          <a:spcPts val="0"/>
                        </a:spcAft>
                      </a:pPr>
                      <a:endParaRPr lang="es-ES" sz="1800" b="0" i="0" u="none" strike="noStrike">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hMerge="1">
                  <a:txBody>
                    <a:bodyPr/>
                    <a:lstStyle/>
                    <a:p>
                      <a:pPr marL="0" marR="0" indent="0" algn="ctr" rtl="0" eaLnBrk="1" fontAlgn="base" latinLnBrk="0" hangingPunct="1">
                        <a:lnSpc>
                          <a:spcPct val="90000"/>
                        </a:lnSpc>
                        <a:spcBef>
                          <a:spcPts val="0"/>
                        </a:spcBef>
                        <a:spcAft>
                          <a:spcPts val="0"/>
                        </a:spcAft>
                      </a:pPr>
                      <a:endParaRPr lang="es-ES" sz="1800" b="0" i="0" u="none" strike="noStrike">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hMerge="1">
                  <a:txBody>
                    <a:bodyPr/>
                    <a:lstStyle/>
                    <a:p>
                      <a:pPr marL="0" marR="0" indent="0" algn="ctr" rtl="0" eaLnBrk="1" fontAlgn="base" latinLnBrk="0" hangingPunct="1">
                        <a:lnSpc>
                          <a:spcPct val="90000"/>
                        </a:lnSpc>
                        <a:spcBef>
                          <a:spcPts val="0"/>
                        </a:spcBef>
                        <a:spcAft>
                          <a:spcPts val="0"/>
                        </a:spcAft>
                      </a:pPr>
                      <a:endParaRPr lang="es-ES" sz="18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r>
              <a:tr h="214553">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PC</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PN</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A</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PF</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NN</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NA</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r>
              <a:tr h="214553">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  3=</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9=</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7=</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8=</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4553">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11=</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17=</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4=</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13=</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10=</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5=</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4553">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19=</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22=</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14=</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15=</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12=</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6=</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4553">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24=</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27=</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16=</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20=</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18=</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23=</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4553">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35=</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31=</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21=</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30=</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25=</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26=</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4553">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36=</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32=</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28=</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34=</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29=</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33=</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0000">
                <a:tc gridSpan="6">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TOTALES</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4553">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PC</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PN</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A</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PF</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NN</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indent="0" algn="ctr" rtl="0" eaLnBrk="1" fontAlgn="base" latinLnBrk="0" hangingPunct="1">
                        <a:lnSpc>
                          <a:spcPct val="90000"/>
                        </a:lnSpc>
                        <a:spcBef>
                          <a:spcPts val="0"/>
                        </a:spcBef>
                        <a:spcAft>
                          <a:spcPts val="0"/>
                        </a:spcAft>
                      </a:pPr>
                      <a:r>
                        <a:rPr lang="es-ES" sz="900" b="1" i="0" u="none" strike="noStrike" kern="1200" baseline="0" dirty="0">
                          <a:ln>
                            <a:noFill/>
                          </a:ln>
                          <a:solidFill>
                            <a:srgbClr val="000000"/>
                          </a:solidFill>
                          <a:effectLst/>
                          <a:latin typeface="Arial Narrow"/>
                        </a:rPr>
                        <a:t>NA</a:t>
                      </a:r>
                      <a:endParaRPr lang="es-ES"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r>
              <a:tr h="180000">
                <a:tc>
                  <a:txBody>
                    <a:bodyPr/>
                    <a:lstStyle/>
                    <a:p>
                      <a:pPr marL="0" marR="0" indent="0" algn="l" rtl="0" eaLnBrk="1" fontAlgn="base" latinLnBrk="0" hangingPunct="1">
                        <a:lnSpc>
                          <a:spcPct val="90000"/>
                        </a:lnSpc>
                        <a:spcBef>
                          <a:spcPts val="0"/>
                        </a:spcBef>
                        <a:spcAft>
                          <a:spcPts val="0"/>
                        </a:spcAft>
                      </a:pPr>
                      <a:endParaRPr lang="es-MX"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endParaRPr lang="es-MX"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endParaRPr lang="es-MX"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endParaRPr lang="es-MX"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endParaRPr lang="es-MX"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c>
                  <a:txBody>
                    <a:bodyPr/>
                    <a:lstStyle/>
                    <a:p>
                      <a:pPr marL="0" marR="0" indent="0" algn="l" rtl="0" eaLnBrk="1" fontAlgn="base" latinLnBrk="0" hangingPunct="1">
                        <a:lnSpc>
                          <a:spcPct val="90000"/>
                        </a:lnSpc>
                        <a:spcBef>
                          <a:spcPts val="0"/>
                        </a:spcBef>
                        <a:spcAft>
                          <a:spcPts val="0"/>
                        </a:spcAft>
                      </a:pPr>
                      <a:endParaRPr lang="es-MX" sz="900" b="0" i="0" u="none" strike="noStrike" dirty="0">
                        <a:effectLst/>
                        <a:latin typeface="Arial"/>
                      </a:endParaRPr>
                    </a:p>
                  </a:txBody>
                  <a:tcPr marL="91299" marR="91299" marT="45650" marB="456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FF"/>
                    </a:solidFill>
                  </a:tcPr>
                </a:tc>
              </a:tr>
              <a:tr h="180000">
                <a:tc gridSpan="6">
                  <a:txBody>
                    <a:bodyPr/>
                    <a:lstStyle/>
                    <a:p>
                      <a:pPr marL="0" marR="0" indent="0" algn="ctr" rtl="0" eaLnBrk="1" fontAlgn="base" latinLnBrk="0" hangingPunct="1">
                        <a:spcBef>
                          <a:spcPts val="0"/>
                        </a:spcBef>
                        <a:spcAft>
                          <a:spcPts val="0"/>
                        </a:spcAft>
                      </a:pPr>
                      <a:r>
                        <a:rPr lang="es-MX" sz="900" b="1" i="0" kern="1200" baseline="0" dirty="0" smtClean="0">
                          <a:solidFill>
                            <a:schemeClr val="tx1"/>
                          </a:solidFill>
                          <a:effectLst/>
                          <a:latin typeface="Arial Narrow" panose="020B0606020202030204" pitchFamily="34" charset="0"/>
                          <a:ea typeface="+mn-ea"/>
                          <a:cs typeface="+mn-cs"/>
                        </a:rPr>
                        <a:t>ANOTE SUS COMENTARIOS ACERCA DE LA UTILIDAD DE APLICAR POR USTED EL RESULTADO DE ESTA EVALUACIÓN </a:t>
                      </a:r>
                      <a:r>
                        <a:rPr lang="es-MX" sz="900" b="1" i="0" kern="1200" baseline="0" dirty="0" smtClean="0">
                          <a:solidFill>
                            <a:srgbClr val="C00000"/>
                          </a:solidFill>
                          <a:effectLst/>
                          <a:latin typeface="Arial Narrow" panose="020B0606020202030204" pitchFamily="34" charset="0"/>
                          <a:ea typeface="+mn-ea"/>
                          <a:cs typeface="+mn-cs"/>
                        </a:rPr>
                        <a:t>(OBLIGATORIO)</a:t>
                      </a:r>
                      <a:endParaRPr lang="es-MX" sz="200" b="0" i="0" u="none" strike="noStrike" dirty="0">
                        <a:solidFill>
                          <a:srgbClr val="C00000"/>
                        </a:solidFill>
                        <a:effectLst/>
                        <a:latin typeface="Arial Narrow" panose="020B0606020202030204" pitchFamily="34" charset="0"/>
                      </a:endParaRPr>
                    </a:p>
                  </a:txBody>
                  <a:tcPr marL="87137" marR="87137" marT="43568" marB="43568">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0000">
                <a:tc gridSpan="6">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r>
              <a:tr h="180000">
                <a:tc gridSpan="6">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r>
              <a:tr h="180000">
                <a:tc gridSpan="6">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r>
              <a:tr h="180000">
                <a:tc gridSpan="6">
                  <a:txBody>
                    <a:bodyPr/>
                    <a:lstStyle/>
                    <a:p>
                      <a:pPr marL="0" marR="0" indent="0" algn="ctr" rtl="0" eaLnBrk="1" fontAlgn="base" latinLnBrk="0" hangingPunct="1">
                        <a:spcBef>
                          <a:spcPts val="0"/>
                        </a:spcBef>
                        <a:spcAft>
                          <a:spcPts val="0"/>
                        </a:spcAft>
                      </a:pPr>
                      <a:endParaRPr lang="es-MX" sz="700" b="0" i="0" u="none" strike="noStrike" dirty="0">
                        <a:effectLst/>
                        <a:latin typeface="Arial Narrow" panose="020B0606020202030204" pitchFamily="34" charset="0"/>
                      </a:endParaRPr>
                    </a:p>
                  </a:txBody>
                  <a:tcPr marL="87137" marR="87137" marT="43568" marB="43568">
                    <a:lnL w="12700" cap="flat" cmpd="sng" algn="ctr">
                      <a:solidFill>
                        <a:srgbClr val="000000"/>
                      </a:solidFill>
                      <a:prstDash val="solid"/>
                      <a:round/>
                      <a:headEnd type="none" w="med" len="med"/>
                      <a:tailEnd type="none" w="med" len="med"/>
                    </a:lnL>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endParaRPr>
                    </a:p>
                  </a:txBody>
                  <a:tcPr marL="87137" marR="87137" marT="43568" marB="43568"/>
                </a:tc>
              </a:tr>
            </a:tbl>
          </a:graphicData>
        </a:graphic>
      </p:graphicFrame>
      <p:graphicFrame>
        <p:nvGraphicFramePr>
          <p:cNvPr id="7" name="Group 2"/>
          <p:cNvGraphicFramePr>
            <a:graphicFrameLocks noGrp="1"/>
          </p:cNvGraphicFramePr>
          <p:nvPr>
            <p:extLst>
              <p:ext uri="{D42A27DB-BD31-4B8C-83A1-F6EECF244321}">
                <p14:modId xmlns:p14="http://schemas.microsoft.com/office/powerpoint/2010/main" val="1027819227"/>
              </p:ext>
            </p:extLst>
          </p:nvPr>
        </p:nvGraphicFramePr>
        <p:xfrm>
          <a:off x="467544" y="4149080"/>
          <a:ext cx="8208000" cy="2026984"/>
        </p:xfrm>
        <a:graphic>
          <a:graphicData uri="http://schemas.openxmlformats.org/drawingml/2006/table">
            <a:tbl>
              <a:tblPr/>
              <a:tblGrid>
                <a:gridCol w="504056"/>
                <a:gridCol w="7703944"/>
              </a:tblGrid>
              <a:tr h="241548">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3ª SECCIÓN CONTESTE EL SIGUIENTE CUESTIONARIO</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r>
              <a:tr h="241548">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lang="es-ES" sz="1100" b="1" dirty="0" smtClean="0">
                          <a:effectLst>
                            <a:outerShdw blurRad="38100" dist="38100" dir="2700000" algn="tl">
                              <a:srgbClr val="FFFFFF"/>
                            </a:outerShdw>
                          </a:effectLst>
                          <a:latin typeface="Arial Narrow" pitchFamily="34" charset="0"/>
                          <a:cs typeface="Times New Roman" panose="02020603050405020304" pitchFamily="18" charset="0"/>
                        </a:rPr>
                        <a:t>CUESTIONARIO</a:t>
                      </a:r>
                      <a:endParaRPr lang="es-MX" sz="1100" b="1" dirty="0" smtClean="0">
                        <a:effectLst>
                          <a:outerShdw blurRad="38100" dist="38100" dir="2700000" algn="tl">
                            <a:srgbClr val="FFFFFF"/>
                          </a:outerShdw>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r>
              <a:tr h="396000">
                <a:tc gridSpan="2">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kumimoji="0" lang="es-MX" sz="11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Este cuestionario deberá de llenarse de acuerdo a las preguntas formuladas, las cuales podrán tener respuesta en el material del módulo o tendrán que investigar en otras fuentes, aplicando el criterio del estudiante.</a:t>
                      </a:r>
                      <a:endParaRPr kumimoji="0" lang="es-ES" sz="12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25200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PREGUNTAS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endParaRPr kumimoji="0" lang="es-ES" sz="10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2000">
                <a:tc>
                  <a:txBody>
                    <a:bodyPr/>
                    <a:lstStyle/>
                    <a:p>
                      <a:pPr marL="0" algn="ctr" rtl="0" eaLnBrk="1" fontAlgn="ctr" latinLnBrk="0" hangingPunct="1">
                        <a:spcBef>
                          <a:spcPts val="0"/>
                        </a:spcBef>
                        <a:spcAft>
                          <a:spcPts val="0"/>
                        </a:spcAft>
                      </a:pPr>
                      <a:r>
                        <a:rPr lang="es-ES" sz="1200" b="1" i="0" u="none" strike="noStrike" kern="1200" dirty="0">
                          <a:solidFill>
                            <a:srgbClr val="000000"/>
                          </a:solidFill>
                          <a:effectLst/>
                          <a:latin typeface="Arial Narrow"/>
                          <a:cs typeface="Times New Roman"/>
                        </a:rPr>
                        <a:t>1</a:t>
                      </a:r>
                      <a:endParaRPr lang="es-ES" sz="24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base" latinLnBrk="0" hangingPunct="1">
                        <a:spcBef>
                          <a:spcPts val="378"/>
                        </a:spcBef>
                        <a:spcAft>
                          <a:spcPts val="0"/>
                        </a:spcAft>
                      </a:pPr>
                      <a:r>
                        <a:rPr lang="es-MX" sz="1200" b="1" i="0" u="none" strike="noStrike" kern="1200" baseline="0" dirty="0">
                          <a:ln>
                            <a:noFill/>
                          </a:ln>
                          <a:solidFill>
                            <a:srgbClr val="000000"/>
                          </a:solidFill>
                          <a:effectLst/>
                          <a:latin typeface="Arial Narrow"/>
                          <a:cs typeface="Times New Roman"/>
                        </a:rPr>
                        <a:t>¿Como define en sus palabras a la Gestión Ejecutiva?</a:t>
                      </a:r>
                      <a:endParaRPr lang="es-MX" sz="24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2000">
                <a:tc>
                  <a:txBody>
                    <a:bodyPr/>
                    <a:lstStyle/>
                    <a:p>
                      <a:pPr marL="0" algn="ctr" rtl="0" eaLnBrk="1" fontAlgn="ctr" latinLnBrk="0" hangingPunct="1">
                        <a:spcBef>
                          <a:spcPts val="0"/>
                        </a:spcBef>
                        <a:spcAft>
                          <a:spcPts val="0"/>
                        </a:spcAft>
                      </a:pPr>
                      <a:r>
                        <a:rPr lang="es-ES" sz="1200" b="1" i="0" u="none" strike="noStrike" kern="1200" dirty="0">
                          <a:solidFill>
                            <a:srgbClr val="000000"/>
                          </a:solidFill>
                          <a:effectLst/>
                          <a:latin typeface="Arial Narrow"/>
                          <a:cs typeface="Times New Roman"/>
                        </a:rPr>
                        <a:t>2</a:t>
                      </a:r>
                      <a:endParaRPr lang="es-ES" sz="24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l" rtl="0" eaLnBrk="1" fontAlgn="base" latinLnBrk="0" hangingPunct="1">
                        <a:spcBef>
                          <a:spcPts val="378"/>
                        </a:spcBef>
                        <a:spcAft>
                          <a:spcPts val="0"/>
                        </a:spcAft>
                      </a:pPr>
                      <a:r>
                        <a:rPr lang="es-MX" sz="1200" b="1" i="0" u="none" strike="noStrike" kern="1200" dirty="0">
                          <a:solidFill>
                            <a:srgbClr val="000000"/>
                          </a:solidFill>
                          <a:effectLst/>
                          <a:latin typeface="Arial Narrow"/>
                          <a:cs typeface="Times New Roman"/>
                        </a:rPr>
                        <a:t>Explique</a:t>
                      </a:r>
                      <a:r>
                        <a:rPr lang="es-MX" sz="1200" b="1" i="0" u="none" strike="noStrike" kern="1200" baseline="0" dirty="0">
                          <a:solidFill>
                            <a:srgbClr val="000000"/>
                          </a:solidFill>
                          <a:effectLst/>
                          <a:latin typeface="Arial Narrow"/>
                          <a:cs typeface="Times New Roman"/>
                        </a:rPr>
                        <a:t> que son las competencias ejecutivas y su importancia en el desarrollo organizacional</a:t>
                      </a:r>
                      <a:endParaRPr lang="es-MX" sz="24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52000">
                <a:tc>
                  <a:txBody>
                    <a:bodyPr/>
                    <a:lstStyle/>
                    <a:p>
                      <a:pPr marL="0" algn="ctr" rtl="0" eaLnBrk="1" fontAlgn="ctr" latinLnBrk="0" hangingPunct="1">
                        <a:spcBef>
                          <a:spcPts val="0"/>
                        </a:spcBef>
                        <a:spcAft>
                          <a:spcPts val="0"/>
                        </a:spcAft>
                      </a:pPr>
                      <a:r>
                        <a:rPr lang="es-ES" sz="1200" b="1" i="0" u="none" strike="noStrike" kern="1200" dirty="0">
                          <a:solidFill>
                            <a:srgbClr val="000000"/>
                          </a:solidFill>
                          <a:effectLst/>
                          <a:latin typeface="Arial Narrow"/>
                          <a:cs typeface="Times New Roman"/>
                        </a:rPr>
                        <a:t>3</a:t>
                      </a:r>
                      <a:endParaRPr lang="es-ES" sz="24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base" latinLnBrk="0" hangingPunct="1">
                        <a:spcBef>
                          <a:spcPts val="378"/>
                        </a:spcBef>
                        <a:spcAft>
                          <a:spcPts val="0"/>
                        </a:spcAft>
                      </a:pPr>
                      <a:r>
                        <a:rPr lang="es-MX" sz="1200" b="1" i="0" u="none" strike="noStrike" kern="1200" dirty="0">
                          <a:solidFill>
                            <a:srgbClr val="000000"/>
                          </a:solidFill>
                          <a:effectLst/>
                          <a:latin typeface="Arial Narrow"/>
                          <a:cs typeface="Times New Roman"/>
                        </a:rPr>
                        <a:t>Explique</a:t>
                      </a:r>
                      <a:r>
                        <a:rPr lang="es-MX" sz="1200" b="1" i="0" u="none" strike="noStrike" kern="1200" baseline="0" dirty="0">
                          <a:solidFill>
                            <a:srgbClr val="000000"/>
                          </a:solidFill>
                          <a:effectLst/>
                          <a:latin typeface="Arial Narrow"/>
                          <a:cs typeface="Times New Roman"/>
                        </a:rPr>
                        <a:t>  </a:t>
                      </a:r>
                      <a:r>
                        <a:rPr lang="es-MX" sz="1200" b="1" i="0" u="none" strike="noStrike" kern="1200" baseline="0" dirty="0" smtClean="0">
                          <a:solidFill>
                            <a:srgbClr val="000000"/>
                          </a:solidFill>
                          <a:effectLst/>
                          <a:latin typeface="Arial Narrow"/>
                          <a:cs typeface="Times New Roman"/>
                        </a:rPr>
                        <a:t>con sus palabras que </a:t>
                      </a:r>
                      <a:r>
                        <a:rPr lang="es-MX" sz="1200" b="1" i="0" u="none" strike="noStrike" kern="1200" baseline="0" dirty="0">
                          <a:solidFill>
                            <a:srgbClr val="000000"/>
                          </a:solidFill>
                          <a:effectLst/>
                          <a:latin typeface="Arial Narrow"/>
                          <a:cs typeface="Times New Roman"/>
                        </a:rPr>
                        <a:t>es el Desarrollo Organizacional - DO</a:t>
                      </a:r>
                      <a:endParaRPr lang="es-MX" sz="24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881659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703181005"/>
              </p:ext>
            </p:extLst>
          </p:nvPr>
        </p:nvGraphicFramePr>
        <p:xfrm>
          <a:off x="684448" y="453378"/>
          <a:ext cx="7920000" cy="5266706"/>
        </p:xfrm>
        <a:graphic>
          <a:graphicData uri="http://schemas.openxmlformats.org/drawingml/2006/table">
            <a:tbl>
              <a:tblPr/>
              <a:tblGrid>
                <a:gridCol w="321243"/>
                <a:gridCol w="7598757"/>
              </a:tblGrid>
              <a:tr h="258518">
                <a:tc gridSpan="2">
                  <a:txBody>
                    <a:bodyPr/>
                    <a:lstStyle/>
                    <a:p>
                      <a:pPr algn="ctr" rtl="0" eaLnBrk="1" fontAlgn="base" latinLnBrk="0" hangingPunct="1"/>
                      <a:r>
                        <a:rPr lang="es-ES" sz="1100" b="1" kern="1200" dirty="0" smtClean="0">
                          <a:solidFill>
                            <a:schemeClr val="tx1"/>
                          </a:solidFill>
                          <a:effectLst>
                            <a:outerShdw blurRad="38100" dist="38100" dir="2700000" algn="tl" rotWithShape="0">
                              <a:srgbClr val="FFFFFF"/>
                            </a:outerShdw>
                          </a:effectLst>
                          <a:latin typeface="+mn-lt"/>
                          <a:ea typeface="+mn-ea"/>
                          <a:cs typeface="+mn-cs"/>
                        </a:rPr>
                        <a:t>CUESTIONARIO Continuación…</a:t>
                      </a:r>
                      <a:endParaRPr lang="es-MX" sz="900" dirty="0">
                        <a:effectLst/>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r>
              <a:tr h="258518">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11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PREGUNTAS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ES"/>
                    </a:p>
                  </a:txBody>
                  <a:tcPr/>
                </a:tc>
              </a:tr>
              <a:tr h="258518">
                <a:tc>
                  <a:txBody>
                    <a:bodyPr/>
                    <a:lstStyle/>
                    <a:p>
                      <a:pPr marL="0" algn="ctr" rtl="0" eaLnBrk="1" fontAlgn="ctr" latinLnBrk="0" hangingPunct="1">
                        <a:spcBef>
                          <a:spcPts val="0"/>
                        </a:spcBef>
                        <a:spcAft>
                          <a:spcPts val="0"/>
                        </a:spcAft>
                      </a:pPr>
                      <a:r>
                        <a:rPr lang="es-ES" sz="1050" b="1" i="0" u="none" strike="noStrike" kern="1200" dirty="0">
                          <a:solidFill>
                            <a:srgbClr val="000000"/>
                          </a:solidFill>
                          <a:effectLst/>
                          <a:latin typeface="Arial Narrow"/>
                          <a:cs typeface="Times New Roman"/>
                        </a:rPr>
                        <a:t>4</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base" latinLnBrk="0" hangingPunct="1">
                        <a:spcBef>
                          <a:spcPts val="378"/>
                        </a:spcBef>
                        <a:spcAft>
                          <a:spcPts val="0"/>
                        </a:spcAft>
                      </a:pPr>
                      <a:r>
                        <a:rPr lang="es-MX" sz="1050" b="1" i="0" u="none" strike="noStrike" kern="1200" dirty="0">
                          <a:solidFill>
                            <a:srgbClr val="000000"/>
                          </a:solidFill>
                          <a:effectLst/>
                          <a:latin typeface="Arial Narrow"/>
                        </a:rPr>
                        <a:t>En su opinión, explique como </a:t>
                      </a:r>
                      <a:r>
                        <a:rPr lang="es-MX" sz="1050" b="1" i="0" u="none" strike="noStrike" kern="1200" baseline="0" dirty="0">
                          <a:solidFill>
                            <a:srgbClr val="000000"/>
                          </a:solidFill>
                          <a:effectLst/>
                          <a:latin typeface="Arial Narrow"/>
                        </a:rPr>
                        <a:t>la comunicación </a:t>
                      </a:r>
                      <a:r>
                        <a:rPr lang="es-MX" sz="1050" b="1" i="0" u="none" strike="noStrike" kern="1200" baseline="0" dirty="0" smtClean="0">
                          <a:solidFill>
                            <a:srgbClr val="000000"/>
                          </a:solidFill>
                          <a:effectLst/>
                          <a:latin typeface="Arial Narrow"/>
                        </a:rPr>
                        <a:t>ejecutiva modifica </a:t>
                      </a:r>
                      <a:r>
                        <a:rPr lang="es-MX" sz="1050" b="1" i="0" u="none" strike="noStrike" kern="1200" baseline="0" dirty="0">
                          <a:solidFill>
                            <a:srgbClr val="000000"/>
                          </a:solidFill>
                          <a:effectLst/>
                          <a:latin typeface="Arial Narrow"/>
                        </a:rPr>
                        <a:t>la conducta</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5</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algn="just" rtl="0" eaLnBrk="1" fontAlgn="ctr" latinLnBrk="0" hangingPunct="1">
                        <a:spcBef>
                          <a:spcPts val="0"/>
                        </a:spcBef>
                        <a:spcAft>
                          <a:spcPts val="0"/>
                        </a:spcAft>
                      </a:pPr>
                      <a:r>
                        <a:rPr lang="es-MX" sz="1100" b="1" i="0" u="none" strike="noStrike" kern="1200">
                          <a:solidFill>
                            <a:srgbClr val="000000"/>
                          </a:solidFill>
                          <a:effectLst/>
                          <a:latin typeface="Arial Narrow"/>
                          <a:cs typeface="Times New Roman"/>
                        </a:rPr>
                        <a:t>Explique</a:t>
                      </a:r>
                      <a:r>
                        <a:rPr lang="es-MX" sz="1100" b="1" i="0" u="none" strike="noStrike" kern="1200" baseline="0">
                          <a:solidFill>
                            <a:srgbClr val="000000"/>
                          </a:solidFill>
                          <a:effectLst/>
                          <a:latin typeface="Arial Narrow"/>
                          <a:cs typeface="Times New Roman"/>
                        </a:rPr>
                        <a:t> el estilo de comunicación asertiva.</a:t>
                      </a:r>
                      <a:endParaRPr lang="es-MX"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6</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a:solidFill>
                            <a:srgbClr val="000000"/>
                          </a:solidFill>
                          <a:effectLst/>
                          <a:latin typeface="Arial Narrow"/>
                        </a:rPr>
                        <a:t>Que entiende por Pacto de Lenguaje.</a:t>
                      </a:r>
                      <a:endParaRPr lang="es-MX"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7</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dirty="0">
                          <a:solidFill>
                            <a:srgbClr val="000000"/>
                          </a:solidFill>
                          <a:effectLst/>
                          <a:latin typeface="Arial Narrow"/>
                        </a:rPr>
                        <a:t>Explique que es para usted la importancia de un líder.</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8</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a:solidFill>
                            <a:srgbClr val="000000"/>
                          </a:solidFill>
                          <a:effectLst/>
                          <a:latin typeface="Arial Narrow"/>
                        </a:rPr>
                        <a:t>Mencione los 5 estilos de liderazgo de</a:t>
                      </a:r>
                      <a:r>
                        <a:rPr lang="es-MX" sz="1100" b="1" i="0" u="none" strike="noStrike" kern="1200" baseline="0">
                          <a:solidFill>
                            <a:srgbClr val="000000"/>
                          </a:solidFill>
                          <a:effectLst/>
                          <a:latin typeface="Arial Narrow"/>
                        </a:rPr>
                        <a:t> la teoría del Grid Administrativo.</a:t>
                      </a:r>
                      <a:endParaRPr lang="es-MX"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9</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a:solidFill>
                            <a:srgbClr val="000000"/>
                          </a:solidFill>
                          <a:effectLst/>
                          <a:latin typeface="Arial Narrow"/>
                          <a:cs typeface="Times New Roman"/>
                        </a:rPr>
                        <a:t>En sus palabras que entiende por la madurez del líder y de</a:t>
                      </a:r>
                      <a:r>
                        <a:rPr lang="es-MX" sz="1100" b="1" i="0" u="none" strike="noStrike" kern="1200" baseline="0">
                          <a:solidFill>
                            <a:srgbClr val="000000"/>
                          </a:solidFill>
                          <a:effectLst/>
                          <a:latin typeface="Arial Narrow"/>
                          <a:cs typeface="Times New Roman"/>
                        </a:rPr>
                        <a:t> que depende ella.</a:t>
                      </a:r>
                      <a:endParaRPr lang="es-MX"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10</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a:solidFill>
                            <a:srgbClr val="000000"/>
                          </a:solidFill>
                          <a:effectLst/>
                          <a:latin typeface="Arial Narrow"/>
                          <a:cs typeface="Times New Roman"/>
                        </a:rPr>
                        <a:t>Que entiende por Coaching y para que es útil.</a:t>
                      </a:r>
                      <a:endParaRPr lang="es-MX"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11</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a:solidFill>
                            <a:srgbClr val="000000"/>
                          </a:solidFill>
                          <a:effectLst/>
                          <a:latin typeface="Arial Narrow"/>
                          <a:cs typeface="Times New Roman"/>
                        </a:rPr>
                        <a:t>Cuales son las principales funciones del coach.</a:t>
                      </a:r>
                      <a:endParaRPr lang="es-MX"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12</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a:solidFill>
                            <a:srgbClr val="000000"/>
                          </a:solidFill>
                          <a:effectLst/>
                          <a:latin typeface="Arial Narrow"/>
                          <a:cs typeface="Times New Roman"/>
                        </a:rPr>
                        <a:t>Describa que es ser un supervisor y las 4 etapas de su función.</a:t>
                      </a:r>
                      <a:endParaRPr lang="es-MX"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13</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a:solidFill>
                            <a:srgbClr val="000000"/>
                          </a:solidFill>
                          <a:effectLst/>
                          <a:latin typeface="Arial Narrow"/>
                          <a:cs typeface="Times New Roman"/>
                        </a:rPr>
                        <a:t>Desde su punto de vista, ¿Cuál es la importancia de delegar?.</a:t>
                      </a:r>
                      <a:endParaRPr lang="es-MX"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14</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baseline="0">
                          <a:solidFill>
                            <a:srgbClr val="000000"/>
                          </a:solidFill>
                          <a:effectLst/>
                          <a:latin typeface="Arial Narrow"/>
                          <a:cs typeface="Times New Roman"/>
                        </a:rPr>
                        <a:t>Explique que es un equipo de trabajo y sus diferencias con un grupo. </a:t>
                      </a:r>
                      <a:endParaRPr lang="es-MX" sz="18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algn="ctr"/>
                      <a:r>
                        <a:rPr lang="es-ES" sz="1050" b="1" dirty="0" smtClean="0">
                          <a:latin typeface="Arial Narrow" pitchFamily="34" charset="0"/>
                          <a:cs typeface="Times New Roman" pitchFamily="18" charset="0"/>
                        </a:rPr>
                        <a:t>15</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rPr>
                        <a:t>Explique que son las 5´c para que un equipo de trabajo sea exitoso.</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a:txBody>
                    <a:bodyPr/>
                    <a:lstStyle/>
                    <a:p>
                      <a:pPr marL="0" algn="ctr" rtl="0" eaLnBrk="1" fontAlgn="ctr" latinLnBrk="0" hangingPunct="1">
                        <a:spcBef>
                          <a:spcPts val="0"/>
                        </a:spcBef>
                        <a:spcAft>
                          <a:spcPts val="0"/>
                        </a:spcAft>
                      </a:pPr>
                      <a:r>
                        <a:rPr lang="es-ES" sz="1050" b="1" i="0" u="none" strike="noStrike" kern="1200" dirty="0" smtClean="0">
                          <a:solidFill>
                            <a:srgbClr val="000000"/>
                          </a:solidFill>
                          <a:effectLst/>
                          <a:latin typeface="Arial Narrow"/>
                          <a:cs typeface="Times New Roman"/>
                        </a:rPr>
                        <a:t>16</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a:solidFill>
                            <a:srgbClr val="000000"/>
                          </a:solidFill>
                          <a:effectLst/>
                          <a:latin typeface="Arial Narrow"/>
                          <a:cs typeface="Times New Roman"/>
                        </a:rPr>
                        <a:t>Mencione los  tres tipos de</a:t>
                      </a:r>
                      <a:r>
                        <a:rPr lang="es-MX" sz="1100" b="1" i="0" u="none" strike="noStrike" kern="1200" baseline="0" dirty="0">
                          <a:solidFill>
                            <a:srgbClr val="000000"/>
                          </a:solidFill>
                          <a:effectLst/>
                          <a:latin typeface="Arial Narrow"/>
                          <a:cs typeface="Times New Roman"/>
                        </a:rPr>
                        <a:t> equipos de trabajo.</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gridSpan="2">
                  <a:txBody>
                    <a:bodyPr/>
                    <a:lstStyle/>
                    <a:p>
                      <a:pPr algn="ctr"/>
                      <a:endParaRPr lang="es-ES" sz="1050" b="1" dirty="0" smtClean="0">
                        <a:latin typeface="Arial Narrow" pitchFamily="34" charset="0"/>
                        <a:cs typeface="Times New Roman" pitchFamily="18" charset="0"/>
                      </a:endParaRPr>
                    </a:p>
                  </a:txBody>
                  <a:tcPr marT="45728" marB="45728" anchor="ctr" horzOverflow="overflow">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100" b="1"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518">
                <a:tc gridSpan="2">
                  <a:txBody>
                    <a:bodyPr/>
                    <a:lstStyle/>
                    <a:p>
                      <a:pPr algn="ctr"/>
                      <a:r>
                        <a:rPr lang="es-ES" sz="1050" b="1" baseline="0" dirty="0" smtClean="0">
                          <a:latin typeface="Arial Narrow" pitchFamily="34" charset="0"/>
                          <a:cs typeface="Times New Roman" pitchFamily="18" charset="0"/>
                        </a:rPr>
                        <a:t>COMENTARIOFINALES (Opcional)</a:t>
                      </a:r>
                      <a:endParaRPr lang="es-ES" sz="105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1100" b="1"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6000">
                <a:tc gridSpan="2">
                  <a:txBody>
                    <a:bodyPr/>
                    <a:lstStyle/>
                    <a:p>
                      <a:pPr algn="ctr"/>
                      <a:endParaRPr lang="es-ES" sz="80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216000">
                <a:tc gridSpan="2">
                  <a:txBody>
                    <a:bodyPr/>
                    <a:lstStyle/>
                    <a:p>
                      <a:pPr algn="ctr"/>
                      <a:endParaRPr lang="es-ES" sz="80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216000">
                <a:tc gridSpan="2">
                  <a:txBody>
                    <a:bodyPr/>
                    <a:lstStyle/>
                    <a:p>
                      <a:pPr algn="ctr"/>
                      <a:endParaRPr lang="es-ES" sz="80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216000">
                <a:tc gridSpan="2">
                  <a:txBody>
                    <a:bodyPr/>
                    <a:lstStyle/>
                    <a:p>
                      <a:pPr algn="ctr"/>
                      <a:endParaRPr lang="es-ES" sz="800" b="1"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r>
            </a:tbl>
          </a:graphicData>
        </a:graphic>
      </p:graphicFrame>
    </p:spTree>
    <p:extLst>
      <p:ext uri="{BB962C8B-B14F-4D97-AF65-F5344CB8AC3E}">
        <p14:creationId xmlns:p14="http://schemas.microsoft.com/office/powerpoint/2010/main" val="3095179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5</a:t>
            </a:fld>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2125519193"/>
              </p:ext>
            </p:extLst>
          </p:nvPr>
        </p:nvGraphicFramePr>
        <p:xfrm>
          <a:off x="251520" y="332656"/>
          <a:ext cx="8685796" cy="5707172"/>
        </p:xfrm>
        <a:graphic>
          <a:graphicData uri="http://schemas.openxmlformats.org/drawingml/2006/table">
            <a:tbl>
              <a:tblPr/>
              <a:tblGrid>
                <a:gridCol w="360040"/>
                <a:gridCol w="648072"/>
                <a:gridCol w="3888432"/>
                <a:gridCol w="1008112"/>
                <a:gridCol w="720080"/>
                <a:gridCol w="1080120"/>
                <a:gridCol w="980940"/>
              </a:tblGrid>
              <a:tr h="216000">
                <a:tc gridSpan="5">
                  <a:txBody>
                    <a:bodyPr/>
                    <a:lstStyle/>
                    <a:p>
                      <a:pPr marL="0" marR="0" indent="0" algn="ctr" defTabSz="914400" rtl="0" eaLnBrk="1" fontAlgn="base" latinLnBrk="0" hangingPunct="1">
                        <a:lnSpc>
                          <a:spcPct val="100000"/>
                        </a:lnSpc>
                        <a:spcBef>
                          <a:spcPts val="360"/>
                        </a:spcBef>
                        <a:spcAft>
                          <a:spcPts val="0"/>
                        </a:spcAft>
                        <a:buClrTx/>
                        <a:buSzTx/>
                        <a:buFontTx/>
                        <a:buNone/>
                        <a:tabLst/>
                        <a:defRPr/>
                      </a:pPr>
                      <a:r>
                        <a:rPr lang="es-MX" sz="1050" b="1" i="0" kern="1200" baseline="0" dirty="0" smtClean="0">
                          <a:solidFill>
                            <a:schemeClr val="tx1"/>
                          </a:solidFill>
                          <a:effectLst/>
                          <a:latin typeface="Arial Narrow" panose="020B0606020202030204" pitchFamily="34" charset="0"/>
                          <a:ea typeface="+mn-ea"/>
                          <a:cs typeface="+mn-cs"/>
                        </a:rPr>
                        <a:t>TGE 2017.  </a:t>
                      </a:r>
                      <a:r>
                        <a:rPr lang="es-MX" sz="1050" b="1" i="0" kern="1200" baseline="0" smtClean="0">
                          <a:solidFill>
                            <a:schemeClr val="tx1"/>
                          </a:solidFill>
                          <a:effectLst/>
                          <a:latin typeface="Arial Narrow" panose="020B0606020202030204" pitchFamily="34" charset="0"/>
                          <a:ea typeface="+mn-ea"/>
                          <a:cs typeface="+mn-cs"/>
                        </a:rPr>
                        <a:t>MODULO </a:t>
                      </a:r>
                      <a:r>
                        <a:rPr lang="es-MX" sz="1050" b="1" i="0" kern="1200" baseline="0" smtClean="0">
                          <a:solidFill>
                            <a:schemeClr val="tx1"/>
                          </a:solidFill>
                          <a:effectLst/>
                          <a:latin typeface="Arial Narrow" panose="020B0606020202030204" pitchFamily="34" charset="0"/>
                          <a:ea typeface="+mn-ea"/>
                          <a:cs typeface="+mn-cs"/>
                        </a:rPr>
                        <a:t>I:  </a:t>
                      </a:r>
                      <a:r>
                        <a:rPr lang="es-MX" sz="1050" b="1" i="0" kern="1200" baseline="0" dirty="0" smtClean="0">
                          <a:solidFill>
                            <a:schemeClr val="tx1"/>
                          </a:solidFill>
                          <a:effectLst/>
                          <a:latin typeface="Arial Narrow" panose="020B0606020202030204" pitchFamily="34" charset="0"/>
                          <a:ea typeface="+mn-ea"/>
                          <a:cs typeface="+mn-cs"/>
                        </a:rPr>
                        <a:t>TECNICAS DE DESARROLLO ORGANIZACIONAL . CUESTIONARIO MODULAR - CM</a:t>
                      </a:r>
                      <a:endParaRPr lang="es-MX" sz="500" dirty="0" smtClean="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HOJA NO.</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16000">
                <a:tc gridSpan="2">
                  <a:txBody>
                    <a:bodyPr/>
                    <a:lstStyle/>
                    <a:p>
                      <a:pPr marL="0" marR="0" indent="0" algn="ctr" rtl="0" eaLnBrk="1" fontAlgn="base" latinLnBrk="0" hangingPunct="1">
                        <a:spcBef>
                          <a:spcPts val="360"/>
                        </a:spcBef>
                        <a:spcAft>
                          <a:spcPts val="0"/>
                        </a:spcAft>
                      </a:pPr>
                      <a:r>
                        <a:rPr lang="es-MX" sz="1000" b="1" i="0" u="none" strike="noStrike" kern="1200" baseline="0" dirty="0">
                          <a:ln>
                            <a:noFill/>
                          </a:ln>
                          <a:solidFill>
                            <a:srgbClr val="000000"/>
                          </a:solidFill>
                          <a:effectLst/>
                          <a:latin typeface="Arial Narrow" panose="020B0606020202030204" pitchFamily="34" charset="0"/>
                          <a:cs typeface="Times New Roman"/>
                        </a:rPr>
                        <a:t>NOMBRE:</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s-MX" sz="1800" b="0" i="0" u="none" strike="noStrike" dirty="0">
                        <a:effectLst/>
                        <a:latin typeface="Arial"/>
                      </a:endParaRPr>
                    </a:p>
                  </a:txBody>
                  <a:tcPr anchor="ctr"/>
                </a:tc>
                <a:tc>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CARRERA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1000" b="1" i="0" u="none" strike="noStrike" kern="1200" baseline="0" dirty="0" smtClean="0">
                          <a:ln>
                            <a:noFill/>
                          </a:ln>
                          <a:solidFill>
                            <a:srgbClr val="000000"/>
                          </a:solidFill>
                          <a:effectLst/>
                          <a:latin typeface="Arial Narrow" panose="020B0606020202030204" pitchFamily="34" charset="0"/>
                          <a:cs typeface="Times New Roman"/>
                        </a:rPr>
                        <a:t># MATRICULA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216000">
                <a:tc gridSpan="7">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HOJA DE RESPUESTAS*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CuadroTexto"/>
          <p:cNvSpPr txBox="1"/>
          <p:nvPr/>
        </p:nvSpPr>
        <p:spPr>
          <a:xfrm>
            <a:off x="251520" y="6119718"/>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a:t>
            </a:r>
            <a:r>
              <a:rPr lang="es-ES" sz="900" b="1" dirty="0" smtClean="0">
                <a:latin typeface="Arial Narrow" pitchFamily="34" charset="0"/>
                <a:cs typeface="Times New Roman" pitchFamily="18" charset="0"/>
              </a:rPr>
              <a:t>SI ASÍ LO DESEA UTILICE  LAS QUE SEAN NECESARIAS, REPITIENDO ESTE FORMATO.</a:t>
            </a:r>
            <a:endParaRPr lang="es-ES" sz="900" b="1" dirty="0">
              <a:latin typeface="Arial Narrow" pitchFamily="34" charset="0"/>
              <a:cs typeface="Times New Roman" pitchFamily="18" charset="0"/>
            </a:endParaRPr>
          </a:p>
        </p:txBody>
      </p:sp>
    </p:spTree>
    <p:extLst>
      <p:ext uri="{BB962C8B-B14F-4D97-AF65-F5344CB8AC3E}">
        <p14:creationId xmlns:p14="http://schemas.microsoft.com/office/powerpoint/2010/main" val="300615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848</Words>
  <Application>Microsoft Office PowerPoint</Application>
  <PresentationFormat>Presentación en pantalla (4:3)</PresentationFormat>
  <Paragraphs>188</Paragraphs>
  <Slides>5</Slides>
  <Notes>2</Notes>
  <HiddenSlides>0</HiddenSlides>
  <MMClips>0</MMClips>
  <ScaleCrop>false</ScaleCrop>
  <HeadingPairs>
    <vt:vector size="4" baseType="variant">
      <vt:variant>
        <vt:lpstr>Tema</vt:lpstr>
      </vt:variant>
      <vt:variant>
        <vt:i4>2</vt:i4>
      </vt:variant>
      <vt:variant>
        <vt:lpstr>Títulos de diapositiva</vt:lpstr>
      </vt:variant>
      <vt:variant>
        <vt:i4>5</vt:i4>
      </vt:variant>
    </vt:vector>
  </HeadingPairs>
  <TitlesOfParts>
    <vt:vector size="7" baseType="lpstr">
      <vt:lpstr>Tema de Office</vt:lpstr>
      <vt:lpstr>Diseño personalizado</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VAconsultores</dc:creator>
  <cp:lastModifiedBy>Equipo</cp:lastModifiedBy>
  <cp:revision>62</cp:revision>
  <cp:lastPrinted>2016-07-11T14:28:55Z</cp:lastPrinted>
  <dcterms:modified xsi:type="dcterms:W3CDTF">2017-07-27T15:50:02Z</dcterms:modified>
</cp:coreProperties>
</file>