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62" r:id="rId3"/>
    <p:sldId id="259" r:id="rId4"/>
    <p:sldId id="260" r:id="rId5"/>
    <p:sldId id="261"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6" autoAdjust="0"/>
    <p:restoredTop sz="94622" autoAdjust="0"/>
  </p:normalViewPr>
  <p:slideViewPr>
    <p:cSldViewPr>
      <p:cViewPr varScale="1">
        <p:scale>
          <a:sx n="107" d="100"/>
          <a:sy n="107" d="100"/>
        </p:scale>
        <p:origin x="-1116" y="-78"/>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37D595-A807-4297-A84B-FEEC5EE47ADF}" type="datetimeFigureOut">
              <a:rPr lang="es-MX" smtClean="0"/>
              <a:t>27/07/2017</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4A8E1B-F663-4D27-BA25-16DB03483BC5}" type="slidenum">
              <a:rPr lang="es-MX" smtClean="0"/>
              <a:t>‹Nº›</a:t>
            </a:fld>
            <a:endParaRPr lang="es-MX" dirty="0"/>
          </a:p>
        </p:txBody>
      </p:sp>
    </p:spTree>
    <p:extLst>
      <p:ext uri="{BB962C8B-B14F-4D97-AF65-F5344CB8AC3E}">
        <p14:creationId xmlns:p14="http://schemas.microsoft.com/office/powerpoint/2010/main" val="587916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b="1">
                <a:solidFill>
                  <a:schemeClr val="tx1"/>
                </a:solidFill>
                <a:latin typeface="Arial" charset="0"/>
              </a:defRPr>
            </a:lvl1pPr>
            <a:lvl2pPr marL="729510" indent="-280581" algn="ctr" eaLnBrk="0" hangingPunct="0">
              <a:defRPr sz="1400" b="1">
                <a:solidFill>
                  <a:schemeClr val="tx1"/>
                </a:solidFill>
                <a:latin typeface="Arial" charset="0"/>
              </a:defRPr>
            </a:lvl2pPr>
            <a:lvl3pPr marL="1122322" indent="-224464" algn="ctr" eaLnBrk="0" hangingPunct="0">
              <a:defRPr sz="1400" b="1">
                <a:solidFill>
                  <a:schemeClr val="tx1"/>
                </a:solidFill>
                <a:latin typeface="Arial" charset="0"/>
              </a:defRPr>
            </a:lvl3pPr>
            <a:lvl4pPr marL="1571251" indent="-224464" algn="ctr" eaLnBrk="0" hangingPunct="0">
              <a:defRPr sz="1400" b="1">
                <a:solidFill>
                  <a:schemeClr val="tx1"/>
                </a:solidFill>
                <a:latin typeface="Arial" charset="0"/>
              </a:defRPr>
            </a:lvl4pPr>
            <a:lvl5pPr marL="2020180" indent="-224464" algn="ctr" eaLnBrk="0" hangingPunct="0">
              <a:defRPr sz="1400" b="1">
                <a:solidFill>
                  <a:schemeClr val="tx1"/>
                </a:solidFill>
                <a:latin typeface="Arial" charset="0"/>
              </a:defRPr>
            </a:lvl5pPr>
            <a:lvl6pPr marL="2469109" indent="-224464" algn="ctr" eaLnBrk="0" fontAlgn="base" hangingPunct="0">
              <a:spcBef>
                <a:spcPct val="0"/>
              </a:spcBef>
              <a:spcAft>
                <a:spcPct val="0"/>
              </a:spcAft>
              <a:defRPr sz="1400" b="1">
                <a:solidFill>
                  <a:schemeClr val="tx1"/>
                </a:solidFill>
                <a:latin typeface="Arial" charset="0"/>
              </a:defRPr>
            </a:lvl6pPr>
            <a:lvl7pPr marL="2918039" indent="-224464" algn="ctr" eaLnBrk="0" fontAlgn="base" hangingPunct="0">
              <a:spcBef>
                <a:spcPct val="0"/>
              </a:spcBef>
              <a:spcAft>
                <a:spcPct val="0"/>
              </a:spcAft>
              <a:defRPr sz="1400" b="1">
                <a:solidFill>
                  <a:schemeClr val="tx1"/>
                </a:solidFill>
                <a:latin typeface="Arial" charset="0"/>
              </a:defRPr>
            </a:lvl7pPr>
            <a:lvl8pPr marL="3366967" indent="-224464" algn="ctr" eaLnBrk="0" fontAlgn="base" hangingPunct="0">
              <a:spcBef>
                <a:spcPct val="0"/>
              </a:spcBef>
              <a:spcAft>
                <a:spcPct val="0"/>
              </a:spcAft>
              <a:defRPr sz="1400" b="1">
                <a:solidFill>
                  <a:schemeClr val="tx1"/>
                </a:solidFill>
                <a:latin typeface="Arial" charset="0"/>
              </a:defRPr>
            </a:lvl8pPr>
            <a:lvl9pPr marL="3815896" indent="-224464" algn="ctr" eaLnBrk="0" fontAlgn="base" hangingPunct="0">
              <a:spcBef>
                <a:spcPct val="0"/>
              </a:spcBef>
              <a:spcAft>
                <a:spcPct val="0"/>
              </a:spcAft>
              <a:defRPr sz="1400" b="1">
                <a:solidFill>
                  <a:schemeClr val="tx1"/>
                </a:solidFill>
                <a:latin typeface="Arial" charset="0"/>
              </a:defRPr>
            </a:lvl9pPr>
          </a:lstStyle>
          <a:p>
            <a:pPr algn="r">
              <a:defRPr/>
            </a:pPr>
            <a:fld id="{22DC1586-5F83-429F-872B-1A92A888F348}" type="slidenum">
              <a:rPr lang="es-ES_tradnl" sz="1000" b="0">
                <a:latin typeface="Times New Roman" pitchFamily="18" charset="0"/>
              </a:rPr>
              <a:pPr algn="r">
                <a:defRPr/>
              </a:pPr>
              <a:t>1</a:t>
            </a:fld>
            <a:endParaRPr lang="es-ES_tradnl" sz="1000" b="0" dirty="0">
              <a:latin typeface="Times New Roman" pitchFamily="18" charset="0"/>
            </a:endParaRPr>
          </a:p>
        </p:txBody>
      </p:sp>
      <p:sp>
        <p:nvSpPr>
          <p:cNvPr id="121859" name="Rectangle 2"/>
          <p:cNvSpPr>
            <a:spLocks noGrp="1" noRot="1" noChangeAspect="1" noChangeArrowheads="1" noTextEdit="1"/>
          </p:cNvSpPr>
          <p:nvPr>
            <p:ph type="sldImg"/>
          </p:nvPr>
        </p:nvSpPr>
        <p:spPr>
          <a:xfrm>
            <a:off x="1144588" y="685800"/>
            <a:ext cx="4572000" cy="3430588"/>
          </a:xfrm>
          <a:ln/>
        </p:spPr>
      </p:sp>
      <p:sp>
        <p:nvSpPr>
          <p:cNvPr id="121860" name="Rectangle 3"/>
          <p:cNvSpPr>
            <a:spLocks noGrp="1" noChangeArrowheads="1"/>
          </p:cNvSpPr>
          <p:nvPr>
            <p:ph type="body" idx="1"/>
          </p:nvPr>
        </p:nvSpPr>
        <p:spPr>
          <a:xfrm>
            <a:off x="685491" y="4343871"/>
            <a:ext cx="5487022" cy="4114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dirty="0" smtClean="0"/>
          </a:p>
        </p:txBody>
      </p:sp>
    </p:spTree>
    <p:extLst>
      <p:ext uri="{BB962C8B-B14F-4D97-AF65-F5344CB8AC3E}">
        <p14:creationId xmlns:p14="http://schemas.microsoft.com/office/powerpoint/2010/main" val="623272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27/07/2017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27/07/2017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27/07/2017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27/07/2017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27/07/2017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27/07/2017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27/07/2017</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27/07/2017</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27/07/2017</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27/07/2017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27/07/2017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27/07/2017</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Conchi\Pictures\32811.png"/>
          <p:cNvPicPr>
            <a:picLocks noChangeAspect="1" noChangeArrowheads="1"/>
          </p:cNvPicPr>
          <p:nvPr/>
        </p:nvPicPr>
        <p:blipFill rotWithShape="1">
          <a:blip r:embed="rId3">
            <a:extLst>
              <a:ext uri="{28A0092B-C50C-407E-A947-70E740481C1C}">
                <a14:useLocalDpi xmlns:a14="http://schemas.microsoft.com/office/drawing/2010/main" val="0"/>
              </a:ext>
            </a:extLst>
          </a:blip>
          <a:srcRect l="10772" t="29187" r="10220" b="22010"/>
          <a:stretch/>
        </p:blipFill>
        <p:spPr bwMode="auto">
          <a:xfrm>
            <a:off x="2555776" y="692696"/>
            <a:ext cx="3963639"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637954" name="Text Box 2"/>
          <p:cNvSpPr txBox="1">
            <a:spLocks noChangeArrowheads="1"/>
          </p:cNvSpPr>
          <p:nvPr/>
        </p:nvSpPr>
        <p:spPr bwMode="auto">
          <a:xfrm>
            <a:off x="0" y="692696"/>
            <a:ext cx="9143999" cy="923301"/>
          </a:xfrm>
          <a:prstGeom prst="rect">
            <a:avLst/>
          </a:prstGeom>
          <a:noFill/>
          <a:ln w="9525">
            <a:noFill/>
            <a:miter lim="800000"/>
            <a:headEnd/>
            <a:tailEnd/>
          </a:ln>
          <a:effectLst/>
        </p:spPr>
        <p:txBody>
          <a:bodyPr wrap="square" lIns="91414" tIns="45706" rIns="91414" bIns="45706">
            <a:spAutoFit/>
          </a:bodyPr>
          <a:lstStyle/>
          <a:p>
            <a:pPr algn="ctr">
              <a:defRPr/>
            </a:pPr>
            <a:r>
              <a:rPr lang="es-MX" b="1" dirty="0" smtClean="0">
                <a:effectLst>
                  <a:outerShdw blurRad="38100" dist="38100" dir="2700000" algn="tl">
                    <a:srgbClr val="FFFFFF"/>
                  </a:outerShdw>
                </a:effectLst>
                <a:latin typeface="Arial Narrow" panose="020B0606020202030204" pitchFamily="34" charset="0"/>
              </a:rPr>
              <a:t>TÉCNICAS DE GESTIÓN EJECUTIVAS - 2017 2016</a:t>
            </a:r>
          </a:p>
          <a:p>
            <a:pPr algn="ctr">
              <a:defRPr/>
            </a:pPr>
            <a:r>
              <a:rPr lang="es-MX" b="1" dirty="0" smtClean="0">
                <a:effectLst>
                  <a:outerShdw blurRad="38100" dist="38100" dir="2700000" algn="tl">
                    <a:srgbClr val="FFFFFF"/>
                  </a:outerShdw>
                </a:effectLst>
                <a:latin typeface="Arial Narrow" panose="020B0606020202030204" pitchFamily="34" charset="0"/>
              </a:rPr>
              <a:t>MÓDULO I I– TÉCNICAS DE DISEÑO ESTRATÉGICO</a:t>
            </a:r>
          </a:p>
          <a:p>
            <a:pPr algn="ctr">
              <a:defRPr/>
            </a:pPr>
            <a:r>
              <a:rPr lang="es-MX" b="1" dirty="0" smtClean="0">
                <a:effectLst>
                  <a:outerShdw blurRad="38100" dist="38100" dir="2700000" algn="tl">
                    <a:srgbClr val="FFFFFF"/>
                  </a:outerShdw>
                </a:effectLst>
                <a:latin typeface="Arial Narrow" panose="020B0606020202030204" pitchFamily="34" charset="0"/>
              </a:rPr>
              <a:t>CUESTIONARIO MODULAR-CM </a:t>
            </a:r>
            <a:endParaRPr lang="es-MX" b="1" i="1" dirty="0">
              <a:effectLst>
                <a:outerShdw blurRad="38100" dist="38100" dir="2700000" algn="tl">
                  <a:srgbClr val="FFFFFF"/>
                </a:outerShdw>
              </a:effectLst>
              <a:latin typeface="Arial Narrow" panose="020B0606020202030204" pitchFamily="34" charset="0"/>
            </a:endParaRPr>
          </a:p>
        </p:txBody>
      </p:sp>
      <p:pic>
        <p:nvPicPr>
          <p:cNvPr id="1026" name="Picture 2" descr="\\Servidor\servidor 2011\General\CARPETA MAESTRA 2014\logoVA nueva image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7047" y="117004"/>
            <a:ext cx="6001095" cy="575692"/>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2"/>
          <p:cNvSpPr txBox="1">
            <a:spLocks noChangeArrowheads="1"/>
          </p:cNvSpPr>
          <p:nvPr/>
        </p:nvSpPr>
        <p:spPr bwMode="auto">
          <a:xfrm>
            <a:off x="540456" y="1700808"/>
            <a:ext cx="8136000" cy="4508898"/>
          </a:xfrm>
          <a:prstGeom prst="rect">
            <a:avLst/>
          </a:prstGeom>
          <a:solidFill>
            <a:schemeClr val="accent2">
              <a:lumMod val="20000"/>
              <a:lumOff val="80000"/>
            </a:schemeClr>
          </a:solidFill>
          <a:ln>
            <a:solidFill>
              <a:schemeClr val="accent2">
                <a:lumMod val="50000"/>
              </a:schemeClr>
            </a:solidFill>
            <a:headEnd/>
            <a:tailEnd/>
          </a:ln>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wrap="square" lIns="91414" tIns="45706" rIns="91414" bIns="45706" anchor="ctr" anchorCtr="1">
            <a:spAutoFit/>
          </a:bodyPr>
          <a:lstStyle/>
          <a:p>
            <a:pPr algn="ctr">
              <a:spcBef>
                <a:spcPct val="50000"/>
              </a:spcBef>
              <a:defRPr/>
            </a:pPr>
            <a:r>
              <a:rPr lang="es-MX" sz="1400" b="1" dirty="0" smtClean="0">
                <a:solidFill>
                  <a:schemeClr val="tx1"/>
                </a:solidFill>
                <a:latin typeface="Arial Narrow" panose="020B0606020202030204" pitchFamily="34" charset="0"/>
                <a:cs typeface="Times New Roman" panose="02020603050405020304" pitchFamily="18" charset="0"/>
              </a:rPr>
              <a:t>INSTRUCCIONES</a:t>
            </a:r>
          </a:p>
          <a:p>
            <a:pPr algn="just">
              <a:spcBef>
                <a:spcPct val="50000"/>
              </a:spcBef>
              <a:defRPr/>
            </a:pPr>
            <a:r>
              <a:rPr lang="es-MX" sz="1400" b="1" dirty="0" smtClean="0">
                <a:solidFill>
                  <a:schemeClr val="tx1"/>
                </a:solidFill>
                <a:latin typeface="Arial Narrow" panose="020B0606020202030204" pitchFamily="34" charset="0"/>
                <a:cs typeface="Times New Roman" panose="02020603050405020304" pitchFamily="18" charset="0"/>
              </a:rPr>
              <a:t>El material del Modulo I ha sido diseñado para su estudio, consulta e investigación, así como para servir de sustento para presentar el caso práctico y examen para su evaluación final. Para poder tener derecho a </a:t>
            </a:r>
            <a:r>
              <a:rPr lang="es-MX" sz="1400" b="1" dirty="0">
                <a:solidFill>
                  <a:schemeClr val="tx1"/>
                </a:solidFill>
                <a:latin typeface="Arial Narrow" panose="020B0606020202030204" pitchFamily="34" charset="0"/>
                <a:cs typeface="Times New Roman" panose="02020603050405020304" pitchFamily="18" charset="0"/>
              </a:rPr>
              <a:t>presentar el </a:t>
            </a:r>
            <a:r>
              <a:rPr lang="es-MX" sz="1400" b="1" dirty="0" smtClean="0">
                <a:solidFill>
                  <a:schemeClr val="tx1"/>
                </a:solidFill>
                <a:latin typeface="Arial Narrow" panose="020B0606020202030204" pitchFamily="34" charset="0"/>
                <a:cs typeface="Times New Roman" panose="02020603050405020304" pitchFamily="18" charset="0"/>
              </a:rPr>
              <a:t>examen referido </a:t>
            </a:r>
            <a:r>
              <a:rPr lang="es-MX" sz="1400" b="1" dirty="0">
                <a:solidFill>
                  <a:schemeClr val="tx1"/>
                </a:solidFill>
                <a:latin typeface="Arial Narrow" panose="020B0606020202030204" pitchFamily="34" charset="0"/>
                <a:cs typeface="Times New Roman" panose="02020603050405020304" pitchFamily="18" charset="0"/>
              </a:rPr>
              <a:t>de acreditación </a:t>
            </a:r>
            <a:r>
              <a:rPr lang="es-MX" sz="1400" b="1" dirty="0" smtClean="0">
                <a:solidFill>
                  <a:schemeClr val="tx1"/>
                </a:solidFill>
                <a:latin typeface="Arial Narrow" panose="020B0606020202030204" pitchFamily="34" charset="0"/>
                <a:cs typeface="Times New Roman" panose="02020603050405020304" pitchFamily="18" charset="0"/>
              </a:rPr>
              <a:t>en </a:t>
            </a:r>
            <a:r>
              <a:rPr lang="es-MX" sz="1400" b="1" dirty="0">
                <a:solidFill>
                  <a:schemeClr val="tx1"/>
                </a:solidFill>
                <a:latin typeface="Arial Narrow" panose="020B0606020202030204" pitchFamily="34" charset="0"/>
                <a:cs typeface="Times New Roman" panose="02020603050405020304" pitchFamily="18" charset="0"/>
              </a:rPr>
              <a:t>la fecha </a:t>
            </a:r>
            <a:r>
              <a:rPr lang="es-MX" sz="1400" b="1" dirty="0" smtClean="0">
                <a:solidFill>
                  <a:schemeClr val="tx1"/>
                </a:solidFill>
                <a:latin typeface="Arial Narrow" panose="020B0606020202030204" pitchFamily="34" charset="0"/>
                <a:cs typeface="Times New Roman" panose="02020603050405020304" pitchFamily="18" charset="0"/>
              </a:rPr>
              <a:t>programada, </a:t>
            </a:r>
            <a:r>
              <a:rPr lang="es-MX" sz="1400" b="1" i="1" dirty="0" smtClean="0">
                <a:solidFill>
                  <a:schemeClr val="tx1"/>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usted debe presentar DEBIDAMENTE RESUELTO el presente CUESTIONARIO MODULAR - CM. </a:t>
            </a:r>
          </a:p>
          <a:p>
            <a:pPr fontAlgn="base"/>
            <a:endParaRPr lang="es-ES" sz="1400" b="1" dirty="0" smtClean="0">
              <a:latin typeface="Arial Narrow" panose="020B0606020202030204" pitchFamily="34" charset="0"/>
            </a:endParaRPr>
          </a:p>
          <a:p>
            <a:pPr algn="just" fontAlgn="base"/>
            <a:r>
              <a:rPr lang="es-ES" sz="1400" b="1" dirty="0" smtClean="0">
                <a:latin typeface="Arial Narrow" panose="020B0606020202030204" pitchFamily="34" charset="0"/>
              </a:rPr>
              <a:t>El Cuestionario Modular consta de 3 secciones. Léalas cuidadosamente y conteste lo que se le solicita.</a:t>
            </a:r>
            <a:endParaRPr lang="es-MX" sz="1400" b="1" dirty="0" smtClean="0">
              <a:latin typeface="Arial Narrow" panose="020B0606020202030204" pitchFamily="34" charset="0"/>
            </a:endParaRPr>
          </a:p>
          <a:p>
            <a:pPr algn="just"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1ª. Datos generales del estudiante: llene cada uno de los cuadros en blanco. </a:t>
            </a:r>
            <a:endParaRPr lang="es-MX" sz="1400" b="1" dirty="0" smtClean="0">
              <a:latin typeface="Arial Narrow" panose="020B0606020202030204" pitchFamily="34" charset="0"/>
            </a:endParaRPr>
          </a:p>
          <a:p>
            <a:pPr marL="271463" indent="-271463" algn="just"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2ª  Se refiere a los resultados de las tres autoevaluaciones del Modulo I. reproduzca los datos de los resultados que cada autoevaluación arrojo. Es obligatorio contestar el cuadro de comentarios de aplicación práctica de los resultados de cada autoevaluación por usted.</a:t>
            </a:r>
            <a:endParaRPr lang="es-MX" sz="1400" b="1" dirty="0" smtClean="0">
              <a:latin typeface="Arial Narrow" panose="020B0606020202030204" pitchFamily="34" charset="0"/>
            </a:endParaRPr>
          </a:p>
          <a:p>
            <a:pPr marL="271463" indent="-271463" fontAlgn="base"/>
            <a:endParaRPr lang="es-ES" sz="1400" b="1" dirty="0" smtClean="0">
              <a:latin typeface="Arial Narrow" panose="020B0606020202030204" pitchFamily="34" charset="0"/>
            </a:endParaRPr>
          </a:p>
          <a:p>
            <a:pPr marL="271463" indent="-271463" algn="just" fontAlgn="base"/>
            <a:r>
              <a:rPr lang="es-ES" sz="1400" b="1" dirty="0" smtClean="0">
                <a:latin typeface="Arial Narrow" panose="020B0606020202030204" pitchFamily="34" charset="0"/>
              </a:rPr>
              <a:t>3ª  Son las preguntas del cuestionario que debe contestar de acuerdo a la consulta, investigación y estudio que hizo del material.</a:t>
            </a:r>
            <a:endParaRPr lang="es-MX" sz="1400" b="1" dirty="0" smtClean="0">
              <a:latin typeface="Arial Narrow" panose="020B0606020202030204" pitchFamily="34" charset="0"/>
            </a:endParaRPr>
          </a:p>
          <a:p>
            <a:pPr algn="just">
              <a:spcBef>
                <a:spcPct val="50000"/>
              </a:spcBef>
              <a:defRPr/>
            </a:pPr>
            <a:r>
              <a:rPr lang="es-MX" sz="1400" b="1" dirty="0" smtClean="0">
                <a:solidFill>
                  <a:schemeClr val="tx1"/>
                </a:solidFill>
                <a:latin typeface="Arial Narrow" panose="020B0606020202030204" pitchFamily="34" charset="0"/>
                <a:cs typeface="Times New Roman" panose="02020603050405020304" pitchFamily="18" charset="0"/>
              </a:rPr>
              <a:t> </a:t>
            </a:r>
            <a:r>
              <a:rPr lang="es-MX" sz="1400" b="1" i="1" dirty="0">
                <a:solidFill>
                  <a:schemeClr val="tx1"/>
                </a:solidFill>
                <a:latin typeface="Arial Narrow" panose="020B0606020202030204" pitchFamily="34" charset="0"/>
                <a:cs typeface="Times New Roman" panose="02020603050405020304" pitchFamily="18" charset="0"/>
              </a:rPr>
              <a:t>R</a:t>
            </a:r>
            <a:r>
              <a:rPr lang="es-MX" sz="1400" b="1" i="1" dirty="0" smtClean="0">
                <a:solidFill>
                  <a:schemeClr val="tx1"/>
                </a:solidFill>
                <a:latin typeface="Arial Narrow" panose="020B0606020202030204" pitchFamily="34" charset="0"/>
                <a:cs typeface="Times New Roman" panose="02020603050405020304" pitchFamily="18" charset="0"/>
              </a:rPr>
              <a:t>ecuerde que debe ser entregado, </a:t>
            </a:r>
            <a:r>
              <a:rPr lang="es-MX" sz="1400" b="1" i="1" dirty="0" smtClean="0">
                <a:solidFill>
                  <a:schemeClr val="tx1"/>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IMPRESO O MANUSCRITO, AL INICIO DE CADA SESIÓN, PARA TENER DERECHO A PRESENTAR EL CASO PRÁCTICO Y EL EXAMEN  FINALES PARA LA ACREDITACIÓN DEL MÓDULO.</a:t>
            </a:r>
          </a:p>
          <a:p>
            <a:pPr algn="ctr">
              <a:spcBef>
                <a:spcPct val="50000"/>
              </a:spcBef>
              <a:defRPr/>
            </a:pPr>
            <a:r>
              <a:rPr lang="es-MX" sz="1400" b="1" dirty="0" smtClean="0">
                <a:solidFill>
                  <a:schemeClr val="tx1"/>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SEA PUNTUAL. INICIADA LA SESIÓN NO SE LE PERMITIRÁ LA ENTRADA</a:t>
            </a:r>
            <a:endParaRPr lang="es-MX" sz="1400" b="1" dirty="0">
              <a:solidFill>
                <a:schemeClr val="tx1"/>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332390403"/>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6322" name="Group 290"/>
          <p:cNvGraphicFramePr>
            <a:graphicFrameLocks noGrp="1"/>
          </p:cNvGraphicFramePr>
          <p:nvPr>
            <p:extLst>
              <p:ext uri="{D42A27DB-BD31-4B8C-83A1-F6EECF244321}">
                <p14:modId xmlns:p14="http://schemas.microsoft.com/office/powerpoint/2010/main" val="2501258304"/>
              </p:ext>
            </p:extLst>
          </p:nvPr>
        </p:nvGraphicFramePr>
        <p:xfrm>
          <a:off x="372069" y="1689029"/>
          <a:ext cx="8459860" cy="4591689"/>
        </p:xfrm>
        <a:graphic>
          <a:graphicData uri="http://schemas.openxmlformats.org/drawingml/2006/table">
            <a:tbl>
              <a:tblPr/>
              <a:tblGrid>
                <a:gridCol w="6689962"/>
                <a:gridCol w="589966"/>
                <a:gridCol w="589966"/>
                <a:gridCol w="589966"/>
              </a:tblGrid>
              <a:tr h="270663">
                <a:tc gridSpan="4">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1050" b="1" i="0" kern="1200" baseline="0" dirty="0" smtClean="0">
                          <a:solidFill>
                            <a:schemeClr val="tx1"/>
                          </a:solidFill>
                          <a:effectLst/>
                          <a:latin typeface="+mn-lt"/>
                          <a:ea typeface="+mn-ea"/>
                          <a:cs typeface="+mn-cs"/>
                        </a:rPr>
                        <a:t>2ª  SECCION: RESULTADOS DE LAS AUTOEVALUACIONES Y COMENTARIOS DE SU APLICACIÓN</a:t>
                      </a:r>
                      <a:endParaRPr lang="es-ES" sz="1050" b="1" dirty="0" smtClean="0">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4">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ES" sz="200" b="1" dirty="0" smtClean="0">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37461">
                <a:tc gridSpan="4">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900" b="1" dirty="0" smtClean="0">
                          <a:latin typeface="Arial Narrow" panose="020B0606020202030204" pitchFamily="34" charset="0"/>
                        </a:rPr>
                        <a:t>AUTOEVALUACIÓN 3.1 : DISPOSICIÓN PARA LA PLANEACIÓN </a:t>
                      </a:r>
                      <a:endParaRPr lang="es-ES" sz="900" dirty="0" smtClean="0">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lnL w="12700" cap="flat" cmpd="sng" algn="ctr">
                      <a:solidFill>
                        <a:srgbClr val="000000"/>
                      </a:solidFill>
                      <a:prstDash val="solid"/>
                      <a:round/>
                      <a:headEnd type="none" w="med" len="med"/>
                      <a:tailEnd type="none" w="med" len="med"/>
                    </a:lnL>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r>
              <a:tr h="237461">
                <a:tc>
                  <a:txBody>
                    <a:bodyPr/>
                    <a:lstStyle/>
                    <a:p>
                      <a:pPr marL="0" marR="0" indent="0" algn="ctr" rtl="0" eaLnBrk="1" fontAlgn="base" latinLnBrk="0" hangingPunct="1">
                        <a:spcBef>
                          <a:spcPts val="0"/>
                        </a:spcBef>
                        <a:spcAft>
                          <a:spcPts val="0"/>
                        </a:spcAft>
                      </a:pPr>
                      <a:r>
                        <a:rPr lang="es-ES" sz="900" b="1" i="0" u="none" strike="noStrike" kern="1200" baseline="0" dirty="0">
                          <a:ln>
                            <a:noFill/>
                          </a:ln>
                          <a:solidFill>
                            <a:srgbClr val="000000"/>
                          </a:solidFill>
                          <a:effectLst/>
                          <a:latin typeface="Calibri"/>
                        </a:rPr>
                        <a:t> SUME CADA COLUMNA</a:t>
                      </a:r>
                      <a:endParaRPr lang="es-ES" sz="900" b="1"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lnL w="12700" cap="flat" cmpd="sng" algn="ctr">
                      <a:solidFill>
                        <a:srgbClr val="000000"/>
                      </a:solidFill>
                      <a:prstDash val="solid"/>
                      <a:round/>
                      <a:headEnd type="none" w="med" len="med"/>
                      <a:tailEnd type="none" w="med" len="med"/>
                    </a:lnL>
                  </a:tcPr>
                </a:tc>
                <a:tc>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c>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r>
              <a:tr h="237461">
                <a:tc>
                  <a:txBody>
                    <a:bodyPr/>
                    <a:lstStyle/>
                    <a:p>
                      <a:pPr marL="0" marR="0" indent="0" algn="ctr" rtl="0" eaLnBrk="1" fontAlgn="base" latinLnBrk="0" hangingPunct="1">
                        <a:spcBef>
                          <a:spcPts val="0"/>
                        </a:spcBef>
                        <a:spcAft>
                          <a:spcPts val="0"/>
                        </a:spcAft>
                      </a:pPr>
                      <a:r>
                        <a:rPr lang="es-MX" sz="900" b="1" i="0" u="none" strike="noStrike" kern="1200" baseline="0" dirty="0">
                          <a:ln>
                            <a:noFill/>
                          </a:ln>
                          <a:solidFill>
                            <a:srgbClr val="000000"/>
                          </a:solidFill>
                          <a:effectLst/>
                          <a:latin typeface="Calibri"/>
                        </a:rPr>
                        <a:t>MULTIPLIQUE LAS SUMAS ANTERIORES POR LOS NÚMEROS INDICADOS</a:t>
                      </a:r>
                      <a:endParaRPr lang="es-MX" sz="900" b="1"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r" rtl="0" eaLnBrk="1" fontAlgn="base" latinLnBrk="0" hangingPunct="1">
                        <a:spcBef>
                          <a:spcPts val="0"/>
                        </a:spcBef>
                        <a:spcAft>
                          <a:spcPts val="0"/>
                        </a:spcAft>
                      </a:pPr>
                      <a:r>
                        <a:rPr lang="es-MX" sz="900" b="0" i="0" u="none" strike="noStrike" kern="1200" baseline="0" dirty="0">
                          <a:ln>
                            <a:noFill/>
                          </a:ln>
                          <a:solidFill>
                            <a:srgbClr val="000000"/>
                          </a:solidFill>
                          <a:effectLst/>
                          <a:latin typeface="Calibri"/>
                        </a:rPr>
                        <a:t>x 7</a:t>
                      </a:r>
                      <a:endParaRPr lang="es-MX" sz="900" b="0" i="0" u="none" strike="noStrike" dirty="0">
                        <a:effectLst/>
                        <a:latin typeface="Arial"/>
                      </a:endParaRPr>
                    </a:p>
                  </a:txBody>
                  <a:tcPr>
                    <a:lnL w="12700" cap="flat" cmpd="sng" algn="ctr">
                      <a:solidFill>
                        <a:srgbClr val="000000"/>
                      </a:solidFill>
                      <a:prstDash val="solid"/>
                      <a:round/>
                      <a:headEnd type="none" w="med" len="med"/>
                      <a:tailEnd type="none" w="med" len="med"/>
                    </a:lnL>
                  </a:tcPr>
                </a:tc>
                <a:tc>
                  <a:txBody>
                    <a:bodyPr/>
                    <a:lstStyle/>
                    <a:p>
                      <a:pPr marL="0" marR="0" indent="0" algn="r" rtl="0" eaLnBrk="1" fontAlgn="base" latinLnBrk="0" hangingPunct="1">
                        <a:spcBef>
                          <a:spcPts val="0"/>
                        </a:spcBef>
                        <a:spcAft>
                          <a:spcPts val="0"/>
                        </a:spcAft>
                      </a:pPr>
                      <a:r>
                        <a:rPr lang="es-MX" sz="900" b="0" i="0" u="none" strike="noStrike" kern="1200" baseline="0" dirty="0">
                          <a:ln>
                            <a:noFill/>
                          </a:ln>
                          <a:solidFill>
                            <a:srgbClr val="000000"/>
                          </a:solidFill>
                          <a:effectLst/>
                          <a:latin typeface="Calibri"/>
                        </a:rPr>
                        <a:t>x 4</a:t>
                      </a:r>
                      <a:endParaRPr lang="es-MX" sz="900" b="0" i="0" u="none" strike="noStrike" dirty="0">
                        <a:effectLst/>
                        <a:latin typeface="Arial"/>
                      </a:endParaRPr>
                    </a:p>
                  </a:txBody>
                  <a:tcPr/>
                </a:tc>
                <a:tc>
                  <a:txBody>
                    <a:bodyPr/>
                    <a:lstStyle/>
                    <a:p>
                      <a:pPr marL="0" marR="0" indent="0" algn="r" rtl="0" eaLnBrk="1" fontAlgn="base" latinLnBrk="0" hangingPunct="1">
                        <a:spcBef>
                          <a:spcPts val="0"/>
                        </a:spcBef>
                        <a:spcAft>
                          <a:spcPts val="0"/>
                        </a:spcAft>
                      </a:pPr>
                      <a:r>
                        <a:rPr lang="es-MX" sz="900" b="0" i="0" u="none" strike="noStrike" kern="1200" baseline="0" dirty="0">
                          <a:ln>
                            <a:noFill/>
                          </a:ln>
                          <a:solidFill>
                            <a:srgbClr val="000000"/>
                          </a:solidFill>
                          <a:effectLst/>
                          <a:latin typeface="Calibri"/>
                        </a:rPr>
                        <a:t>x 1</a:t>
                      </a:r>
                      <a:endParaRPr lang="es-MX" sz="900" b="0" i="0" u="none" strike="noStrike" dirty="0">
                        <a:effectLst/>
                        <a:latin typeface="Arial"/>
                      </a:endParaRPr>
                    </a:p>
                  </a:txBody>
                  <a:tcPr/>
                </a:tc>
              </a:tr>
              <a:tr h="237461">
                <a:tc>
                  <a:txBody>
                    <a:bodyPr/>
                    <a:lstStyle/>
                    <a:p>
                      <a:pPr marL="0" marR="0" indent="0" algn="ctr" rtl="0" eaLnBrk="1" fontAlgn="base" latinLnBrk="0" hangingPunct="1">
                        <a:spcBef>
                          <a:spcPts val="0"/>
                        </a:spcBef>
                        <a:spcAft>
                          <a:spcPts val="0"/>
                        </a:spcAft>
                      </a:pPr>
                      <a:r>
                        <a:rPr lang="es-MX" sz="900" b="1" i="0" u="none" strike="noStrike" kern="1200" baseline="0" dirty="0">
                          <a:ln>
                            <a:noFill/>
                          </a:ln>
                          <a:solidFill>
                            <a:srgbClr val="000000"/>
                          </a:solidFill>
                          <a:effectLst/>
                          <a:latin typeface="Calibri"/>
                        </a:rPr>
                        <a:t>ANOTE LOS RESULTADOS DE LAS MULTIPLICACIONES ANTERIORES</a:t>
                      </a:r>
                      <a:endParaRPr lang="es-MX" sz="900" b="1"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lnL w="12700" cap="flat" cmpd="sng" algn="ctr">
                      <a:solidFill>
                        <a:srgbClr val="000000"/>
                      </a:solidFill>
                      <a:prstDash val="solid"/>
                      <a:round/>
                      <a:headEnd type="none" w="med" len="med"/>
                      <a:tailEnd type="none" w="med" len="med"/>
                    </a:lnL>
                  </a:tcPr>
                </a:tc>
                <a:tc>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c>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tc>
              </a:tr>
              <a:tr h="237461">
                <a:tc>
                  <a:txBody>
                    <a:bodyPr/>
                    <a:lstStyle/>
                    <a:p>
                      <a:pPr marL="0" marR="0" indent="0" algn="ctr" rtl="0" eaLnBrk="1" fontAlgn="base" latinLnBrk="0" hangingPunct="1">
                        <a:spcBef>
                          <a:spcPts val="0"/>
                        </a:spcBef>
                        <a:spcAft>
                          <a:spcPts val="0"/>
                        </a:spcAft>
                      </a:pPr>
                      <a:r>
                        <a:rPr lang="es-MX" sz="900" b="1" i="0" u="none" strike="noStrike" kern="1200" baseline="0" dirty="0">
                          <a:ln>
                            <a:noFill/>
                          </a:ln>
                          <a:solidFill>
                            <a:srgbClr val="000000"/>
                          </a:solidFill>
                          <a:effectLst/>
                          <a:latin typeface="Calibri"/>
                        </a:rPr>
                        <a:t>TOTAL. SUME LAS CANTIDADES ANTERIORES  </a:t>
                      </a:r>
                      <a:endParaRPr lang="es-MX" sz="900" b="1" i="0" u="none" strike="noStrike" dirty="0">
                        <a:effectLst/>
                        <a:latin typeface="Aria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gridSpan="3">
                  <a:txBody>
                    <a:bodyPr/>
                    <a:lstStyle/>
                    <a:p>
                      <a:pPr marL="0" marR="0" indent="0" algn="ctr" rtl="0" eaLnBrk="1" fontAlgn="base" latinLnBrk="0" hangingPunct="1">
                        <a:spcBef>
                          <a:spcPts val="0"/>
                        </a:spcBef>
                        <a:spcAft>
                          <a:spcPts val="0"/>
                        </a:spcAft>
                      </a:pPr>
                      <a:endParaRPr lang="es-MX" sz="900" b="0" i="0" u="none" strike="noStrike" dirty="0">
                        <a:effectLst/>
                        <a:latin typeface="Arial"/>
                      </a:endParaRPr>
                    </a:p>
                  </a:txBody>
                  <a:tcPr anchor="ctr">
                    <a:lnL w="12700" cap="flat" cmpd="sng" algn="ctr">
                      <a:solidFill>
                        <a:srgbClr val="000000"/>
                      </a:solidFill>
                      <a:prstDash val="solid"/>
                      <a:round/>
                      <a:headEnd type="none" w="med" len="med"/>
                      <a:tailEnd type="none" w="med" len="med"/>
                    </a:lnL>
                  </a:tcPr>
                </a:tc>
                <a:tc hMerge="1">
                  <a:txBody>
                    <a:bodyPr/>
                    <a:lstStyle/>
                    <a:p>
                      <a:endParaRPr lang="es-MX"/>
                    </a:p>
                  </a:txBody>
                  <a:tcPr/>
                </a:tc>
                <a:tc hMerge="1">
                  <a:txBody>
                    <a:bodyPr/>
                    <a:lstStyle/>
                    <a:p>
                      <a:endParaRPr lang="es-MX"/>
                    </a:p>
                  </a:txBody>
                  <a:tcPr/>
                </a:tc>
              </a:tr>
              <a:tr h="237461">
                <a:tc gridSpan="4">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900" b="1" i="0" kern="1200" baseline="0" dirty="0" smtClean="0">
                          <a:solidFill>
                            <a:schemeClr val="tx1"/>
                          </a:solidFill>
                          <a:effectLst/>
                          <a:latin typeface="+mn-lt"/>
                          <a:ea typeface="+mn-ea"/>
                          <a:cs typeface="+mn-cs"/>
                        </a:rPr>
                        <a:t>ANOTE SUS COMENTARIOS ACERCA DE LA UTILIDAD DE APLICAR POR USTED EL RESULTADO DE ESTA EVALUACIÓN</a:t>
                      </a:r>
                      <a:r>
                        <a:rPr lang="es-MX" sz="900" b="1" i="0" kern="1200" baseline="0" dirty="0" smtClean="0">
                          <a:solidFill>
                            <a:srgbClr val="FF0000"/>
                          </a:solidFill>
                          <a:effectLst/>
                          <a:latin typeface="+mn-lt"/>
                          <a:ea typeface="+mn-ea"/>
                          <a:cs typeface="+mn-cs"/>
                        </a:rPr>
                        <a:t> </a:t>
                      </a:r>
                      <a:r>
                        <a:rPr lang="es-MX" sz="900" b="1" i="1" kern="1200" baseline="0" dirty="0" smtClean="0">
                          <a:solidFill>
                            <a:srgbClr val="FF0000"/>
                          </a:solidFill>
                          <a:effectLst/>
                          <a:latin typeface="+mn-lt"/>
                          <a:ea typeface="+mn-ea"/>
                          <a:cs typeface="+mn-cs"/>
                        </a:rPr>
                        <a:t>(OBLIGATORIO)</a:t>
                      </a:r>
                      <a:endParaRPr lang="es-MX" sz="900" dirty="0" smtClean="0">
                        <a:solidFill>
                          <a:srgbClr val="FF0000"/>
                        </a:solidFill>
                        <a:effectLs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gridSpan="4">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ES" sz="600" b="1" dirty="0" smtClean="0">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gridSpan="4">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ES" sz="600" b="1" dirty="0" smtClean="0">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gridSpan="4">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ES" sz="600" b="1" dirty="0" smtClean="0">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4">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ES" sz="100" b="1" dirty="0" smtClean="0">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37461">
                <a:tc gridSpan="4">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ES" sz="1000" b="1" dirty="0" smtClean="0">
                          <a:latin typeface="+mn-lt"/>
                        </a:rPr>
                        <a:t>AUTO EVALUACIÓN 4.1 : CAPACIDAD PARA DECIDIR </a:t>
                      </a: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pPr marL="0" marR="0" indent="0" algn="r" rtl="0" eaLnBrk="1" fontAlgn="base" latinLnBrk="0" hangingPunct="1">
                        <a:spcBef>
                          <a:spcPts val="0"/>
                        </a:spcBef>
                        <a:spcAft>
                          <a:spcPts val="0"/>
                        </a:spcAft>
                      </a:pPr>
                      <a:endParaRPr lang="es-MX" sz="1800" b="0" i="0" u="none" strike="noStrike">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pPr marL="0" marR="0" indent="0" algn="r" rtl="0" eaLnBrk="1" fontAlgn="base" latinLnBrk="0" hangingPunct="1">
                        <a:spcBef>
                          <a:spcPts val="0"/>
                        </a:spcBef>
                        <a:spcAft>
                          <a:spcPts val="0"/>
                        </a:spcAft>
                      </a:pPr>
                      <a:endParaRPr lang="es-MX" sz="1800" b="0" i="0" u="none" strike="noStrike">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pPr marL="0" marR="0" indent="0" algn="r" rtl="0" eaLnBrk="1" fontAlgn="base" latinLnBrk="0" hangingPunct="1">
                        <a:spcBef>
                          <a:spcPts val="0"/>
                        </a:spcBef>
                        <a:spcAft>
                          <a:spcPts val="0"/>
                        </a:spcAft>
                      </a:pPr>
                      <a:endParaRPr lang="es-MX" sz="1800" b="0" i="0" u="none" strike="noStrike" dirty="0">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237461">
                <a:tc>
                  <a:txBody>
                    <a:bodyPr/>
                    <a:lstStyle/>
                    <a:p>
                      <a:pPr marL="0" marR="0" indent="0" algn="ctr" rtl="0" eaLnBrk="1" fontAlgn="base" latinLnBrk="0" hangingPunct="1">
                        <a:spcBef>
                          <a:spcPts val="0"/>
                        </a:spcBef>
                        <a:spcAft>
                          <a:spcPts val="0"/>
                        </a:spcAft>
                      </a:pPr>
                      <a:r>
                        <a:rPr lang="es-MX" sz="1000" b="1" i="0" u="none" strike="noStrike" kern="1200" baseline="0" dirty="0">
                          <a:ln>
                            <a:noFill/>
                          </a:ln>
                          <a:solidFill>
                            <a:srgbClr val="000000"/>
                          </a:solidFill>
                          <a:effectLst/>
                          <a:latin typeface="+mn-lt"/>
                          <a:cs typeface="Arial"/>
                        </a:rPr>
                        <a:t>TOTAL</a:t>
                      </a:r>
                      <a:endParaRPr lang="es-MX" sz="1000" b="0" i="0" u="none" strike="noStrike" dirty="0">
                        <a:effectLst/>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237461">
                <a:tc rowSpan="2">
                  <a:txBody>
                    <a:bodyPr/>
                    <a:lstStyle/>
                    <a:p>
                      <a:pPr marL="0" marR="0" indent="0" algn="ctr" rtl="0" eaLnBrk="1" fontAlgn="base" latinLnBrk="0" hangingPunct="1">
                        <a:spcBef>
                          <a:spcPts val="0"/>
                        </a:spcBef>
                        <a:spcAft>
                          <a:spcPts val="0"/>
                        </a:spcAft>
                      </a:pPr>
                      <a:r>
                        <a:rPr lang="es-MX" sz="1000" b="1" i="0" u="none" strike="noStrike" kern="1200" baseline="0" dirty="0">
                          <a:ln>
                            <a:noFill/>
                          </a:ln>
                          <a:solidFill>
                            <a:srgbClr val="000000"/>
                          </a:solidFill>
                          <a:effectLst/>
                          <a:latin typeface="+mn-lt"/>
                          <a:cs typeface="Arial"/>
                        </a:rPr>
                        <a:t>MULTIPLIQUE CADA TOTAL ANTERIOR POR LOS SIGUIENTES  FACTORES</a:t>
                      </a:r>
                      <a:endParaRPr lang="es-MX" sz="10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r" rtl="0" eaLnBrk="1" fontAlgn="base" latinLnBrk="0" hangingPunct="1">
                        <a:spcBef>
                          <a:spcPts val="0"/>
                        </a:spcBef>
                        <a:spcAft>
                          <a:spcPts val="0"/>
                        </a:spcAft>
                      </a:pPr>
                      <a:r>
                        <a:rPr lang="es-ES" sz="1000" b="0" i="0" u="none" strike="noStrike" kern="1200" baseline="0" dirty="0">
                          <a:ln>
                            <a:noFill/>
                          </a:ln>
                          <a:solidFill>
                            <a:srgbClr val="000000"/>
                          </a:solidFill>
                          <a:effectLst/>
                          <a:latin typeface="+mn-lt"/>
                        </a:rPr>
                        <a:t>X3</a:t>
                      </a:r>
                      <a:endParaRPr lang="es-ES" sz="10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0"/>
                        </a:spcBef>
                        <a:spcAft>
                          <a:spcPts val="0"/>
                        </a:spcAft>
                      </a:pPr>
                      <a:r>
                        <a:rPr lang="es-ES" sz="1000" b="0" i="0" u="none" strike="noStrike" kern="1200" baseline="0" dirty="0">
                          <a:ln>
                            <a:noFill/>
                          </a:ln>
                          <a:solidFill>
                            <a:srgbClr val="000000"/>
                          </a:solidFill>
                          <a:effectLst/>
                          <a:latin typeface="+mn-lt"/>
                        </a:rPr>
                        <a:t>X2</a:t>
                      </a:r>
                      <a:endParaRPr lang="es-ES" sz="10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0"/>
                        </a:spcBef>
                        <a:spcAft>
                          <a:spcPts val="0"/>
                        </a:spcAft>
                      </a:pPr>
                      <a:r>
                        <a:rPr lang="es-ES" sz="1000" b="0" i="0" u="none" strike="noStrike" kern="1200" baseline="0" dirty="0">
                          <a:ln>
                            <a:noFill/>
                          </a:ln>
                          <a:solidFill>
                            <a:srgbClr val="000000"/>
                          </a:solidFill>
                          <a:effectLst/>
                          <a:latin typeface="+mn-lt"/>
                        </a:rPr>
                        <a:t>X1</a:t>
                      </a:r>
                      <a:endParaRPr lang="es-ES" sz="10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37461">
                <a:tc v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37461">
                <a:tc>
                  <a:txBody>
                    <a:bodyPr/>
                    <a:lstStyle/>
                    <a:p>
                      <a:pPr marL="0" marR="0" indent="0" algn="ctr" rtl="0" eaLnBrk="1" fontAlgn="base" latinLnBrk="0" hangingPunct="1">
                        <a:spcBef>
                          <a:spcPts val="0"/>
                        </a:spcBef>
                        <a:spcAft>
                          <a:spcPts val="0"/>
                        </a:spcAft>
                      </a:pPr>
                      <a:r>
                        <a:rPr lang="es-ES" sz="1000" b="1" i="0" u="none" strike="noStrike" kern="1200" baseline="0" dirty="0">
                          <a:ln>
                            <a:noFill/>
                          </a:ln>
                          <a:solidFill>
                            <a:srgbClr val="000000"/>
                          </a:solidFill>
                          <a:effectLst/>
                          <a:latin typeface="+mn-lt"/>
                          <a:cs typeface="Arial"/>
                        </a:rPr>
                        <a:t>SUME LOS TOTALES ANTERIORES</a:t>
                      </a:r>
                      <a:endParaRPr lang="es-ES" sz="1000" b="0" i="0" u="none" strike="noStrike" dirty="0">
                        <a:effectLst/>
                        <a:latin typeface="+mn-l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gridSpan="3">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8212" marR="98212" marT="49108" marB="491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252932">
                <a:tc gridSpan="4">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1000" b="1" i="0" kern="1200" baseline="0" dirty="0" smtClean="0">
                          <a:solidFill>
                            <a:schemeClr val="tx1"/>
                          </a:solidFill>
                          <a:effectLst/>
                          <a:latin typeface="+mn-lt"/>
                          <a:ea typeface="+mn-ea"/>
                          <a:cs typeface="+mn-cs"/>
                        </a:rPr>
                        <a:t>ANOTE SUS COMENTARIOS ACERCA DE LA UTILIDAD DE APLICAR POR USTED EL RESULTADO DE ESTA EVALUACIÓN </a:t>
                      </a:r>
                      <a:r>
                        <a:rPr lang="es-MX" sz="1000" b="1" i="1" kern="1200" baseline="0" dirty="0" smtClean="0">
                          <a:solidFill>
                            <a:srgbClr val="FF0000"/>
                          </a:solidFill>
                          <a:effectLst/>
                          <a:latin typeface="+mn-lt"/>
                          <a:ea typeface="+mn-ea"/>
                          <a:cs typeface="+mn-cs"/>
                        </a:rPr>
                        <a:t>(OBLIGATORIO)</a:t>
                      </a:r>
                      <a:endParaRPr lang="es-MX" sz="1000" dirty="0" smtClean="0">
                        <a:solidFill>
                          <a:srgbClr val="FF0000"/>
                        </a:solidFill>
                        <a:effectLs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pPr marL="0" marR="0" indent="0" algn="r" rtl="0" eaLnBrk="1" fontAlgn="base" latinLnBrk="0" hangingPunct="1">
                        <a:spcBef>
                          <a:spcPts val="0"/>
                        </a:spcBef>
                        <a:spcAft>
                          <a:spcPts val="0"/>
                        </a:spcAft>
                      </a:pPr>
                      <a:endParaRPr lang="es-MX" sz="900" b="0" i="0" u="none" strike="noStrike" dirty="0">
                        <a:effectLst/>
                        <a:latin typeface="+mn-lt"/>
                      </a:endParaRPr>
                    </a:p>
                  </a:txBody>
                  <a:tcPr marL="97790" marR="97790" marT="48896" marB="488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hMerge="1">
                  <a:txBody>
                    <a:bodyPr/>
                    <a:lstStyle/>
                    <a:p>
                      <a:endParaRPr lang="es-MX"/>
                    </a:p>
                  </a:txBody>
                  <a:tcPr/>
                </a:tc>
              </a:tr>
              <a:tr h="180000">
                <a:tc gridSpan="4">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MX" sz="600" dirty="0" smtClean="0">
                        <a:solidFill>
                          <a:srgbClr val="FF0000"/>
                        </a:solidFill>
                        <a:effectLs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gridSpan="4">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MX" sz="600" dirty="0" smtClean="0">
                        <a:solidFill>
                          <a:srgbClr val="FF0000"/>
                        </a:solidFill>
                        <a:effectLs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180000">
                <a:tc gridSpan="4">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MX" sz="600" dirty="0" smtClean="0">
                        <a:solidFill>
                          <a:srgbClr val="FF0000"/>
                        </a:solidFill>
                        <a:effectLst/>
                      </a:endParaRPr>
                    </a:p>
                  </a:txBody>
                  <a:tcPr marL="98212" marR="98212" marT="49108" marB="4910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6" name="5 Marcador de número de diapositiva"/>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87DD79BC-570D-4147-B8B7-F292FFF6D275}" type="slidenum">
              <a:rPr lang="es-ES"/>
              <a:pPr>
                <a:defRPr/>
              </a:pPr>
              <a:t>2</a:t>
            </a:fld>
            <a:endParaRPr lang="es-ES" dirty="0"/>
          </a:p>
        </p:txBody>
      </p:sp>
      <p:graphicFrame>
        <p:nvGraphicFramePr>
          <p:cNvPr id="7" name="Group 2"/>
          <p:cNvGraphicFramePr>
            <a:graphicFrameLocks noGrp="1"/>
          </p:cNvGraphicFramePr>
          <p:nvPr>
            <p:extLst>
              <p:ext uri="{D42A27DB-BD31-4B8C-83A1-F6EECF244321}">
                <p14:modId xmlns:p14="http://schemas.microsoft.com/office/powerpoint/2010/main" val="4107305513"/>
              </p:ext>
            </p:extLst>
          </p:nvPr>
        </p:nvGraphicFramePr>
        <p:xfrm>
          <a:off x="372070" y="189054"/>
          <a:ext cx="8459999" cy="1431752"/>
        </p:xfrm>
        <a:graphic>
          <a:graphicData uri="http://schemas.openxmlformats.org/drawingml/2006/table">
            <a:tbl>
              <a:tblPr/>
              <a:tblGrid>
                <a:gridCol w="940669"/>
                <a:gridCol w="868707"/>
                <a:gridCol w="506745"/>
                <a:gridCol w="796314"/>
                <a:gridCol w="579136"/>
                <a:gridCol w="579136"/>
                <a:gridCol w="579136"/>
                <a:gridCol w="868707"/>
                <a:gridCol w="217176"/>
                <a:gridCol w="579136"/>
                <a:gridCol w="479424"/>
                <a:gridCol w="497738"/>
                <a:gridCol w="566957"/>
                <a:gridCol w="401018"/>
              </a:tblGrid>
              <a:tr h="446896">
                <a:tc gridSpan="14">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TGE 2017.  MODULO II . TÉCNICAS DE DISEÑO ESTRATÉGICO .</a:t>
                      </a:r>
                    </a:p>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  CUESTIONARIO MODULAR - CM</a:t>
                      </a: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L="91825" marR="91825" marT="45920" marB="459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n-US"/>
                    </a:p>
                  </a:txBody>
                  <a:tcPr/>
                </a:tc>
              </a:tr>
              <a:tr h="246214">
                <a:tc gridSpan="14">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1ª  SECCIÓN: DATOS GENERALES</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algn="ctr"/>
                      <a:endParaRPr lang="es-MX" sz="1000" b="1"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r>
              <a:tr h="246214">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NOMBRE:</a:t>
                      </a: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gridSpan="6">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CARRERA</a:t>
                      </a: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gridSpan="2">
                  <a:txBody>
                    <a:bodyPr/>
                    <a:lstStyle/>
                    <a:p>
                      <a:pPr algn="ctr"/>
                      <a:endParaRPr lang="es-MX" sz="1000" b="1"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a:t>
                      </a:r>
                      <a:r>
                        <a:rPr kumimoji="0" lang="es-MX"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MATRICULA</a:t>
                      </a: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100" b="1" i="0" u="none" strike="noStrike" cap="none" normalizeH="0" baseline="0" dirty="0" smtClean="0">
                        <a:ln>
                          <a:noFill/>
                        </a:ln>
                        <a:solidFill>
                          <a:schemeClr val="tx1"/>
                        </a:solidFill>
                        <a:effectLst/>
                        <a:latin typeface="Arial Narrow" pitchFamily="34"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r h="246214">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EDAD</a:t>
                      </a: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AÑOS</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3">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LUGAR ACTUAL DE RESIDENCIA</a:t>
                      </a: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gridSpan="3">
                  <a:txBody>
                    <a:bodyPr/>
                    <a:lstStyle/>
                    <a:p>
                      <a:pPr algn="ctr"/>
                      <a:r>
                        <a:rPr lang="en-US" sz="1000" b="1" dirty="0" smtClean="0">
                          <a:latin typeface="Arial Narrow" panose="020B0606020202030204" pitchFamily="34" charset="0"/>
                          <a:cs typeface="Times New Roman" panose="02020603050405020304" pitchFamily="18" charset="0"/>
                        </a:rPr>
                        <a:t>TRABAJA O HA TRABAJADO</a:t>
                      </a:r>
                      <a:endParaRPr lang="en-US" sz="1000" b="1" dirty="0">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00" b="1" i="0" u="none" strike="noStrike" kern="1200" cap="none" normalizeH="0" baseline="0" dirty="0" smtClean="0">
                          <a:ln>
                            <a:noFill/>
                          </a:ln>
                          <a:solidFill>
                            <a:schemeClr val="tx1"/>
                          </a:solidFill>
                          <a:effectLst/>
                          <a:latin typeface="Arial Narrow" panose="020B0606020202030204" pitchFamily="34" charset="0"/>
                          <a:ea typeface="+mn-ea"/>
                          <a:cs typeface="Times New Roman" panose="02020603050405020304" pitchFamily="18" charset="0"/>
                        </a:rPr>
                        <a:t>SI</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kern="1200" cap="none" normalizeH="0" baseline="0" dirty="0" smtClean="0">
                        <a:ln>
                          <a:noFill/>
                        </a:ln>
                        <a:solidFill>
                          <a:schemeClr val="tx1"/>
                        </a:solidFill>
                        <a:effectLst/>
                        <a:latin typeface="Arial Narrow" panose="020B0606020202030204" pitchFamily="34" charset="0"/>
                        <a:ea typeface="+mn-ea"/>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US" sz="1000" b="1" i="0" u="none" strike="noStrike" kern="1200" cap="none" normalizeH="0" baseline="0" dirty="0" smtClean="0">
                          <a:ln>
                            <a:noFill/>
                          </a:ln>
                          <a:solidFill>
                            <a:schemeClr val="tx1"/>
                          </a:solidFill>
                          <a:effectLst/>
                          <a:latin typeface="Arial Narrow" panose="020B0606020202030204" pitchFamily="34" charset="0"/>
                          <a:ea typeface="+mn-ea"/>
                          <a:cs typeface="Times New Roman" panose="02020603050405020304" pitchFamily="18" charset="0"/>
                        </a:rPr>
                        <a:t>NO</a:t>
                      </a:r>
                      <a:endParaRPr kumimoji="0" lang="en-US" sz="1000" b="1" i="0" u="none" strike="noStrike" kern="1200" cap="none" normalizeH="0" baseline="0" dirty="0">
                        <a:ln>
                          <a:noFill/>
                        </a:ln>
                        <a:solidFill>
                          <a:schemeClr val="tx1"/>
                        </a:solidFill>
                        <a:effectLst/>
                        <a:latin typeface="Arial Narrow" panose="020B0606020202030204" pitchFamily="34" charset="0"/>
                        <a:ea typeface="+mn-ea"/>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46214">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ESTADO CIVIL</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SOLTERO</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CASADO</a:t>
                      </a: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r>
                        <a:rPr lang="en-US" sz="1000" b="1" dirty="0" smtClean="0">
                          <a:latin typeface="Arial Narrow" panose="020B0606020202030204" pitchFamily="34" charset="0"/>
                        </a:rPr>
                        <a:t>OTRO</a:t>
                      </a:r>
                      <a:endParaRPr lang="en-US" sz="1000" b="1"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endParaRPr lang="en-US" sz="1000" b="1"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NACIONALIDAD</a:t>
                      </a: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gridSpan="2">
                  <a:txBody>
                    <a:bodyPr/>
                    <a:lstStyle/>
                    <a:p>
                      <a:pPr algn="ctr"/>
                      <a:r>
                        <a:rPr lang="en-US" sz="1000" b="1" dirty="0" smtClean="0">
                          <a:latin typeface="Arial Narrow" panose="020B0606020202030204" pitchFamily="34" charset="0"/>
                        </a:rPr>
                        <a:t>MEXICANA</a:t>
                      </a:r>
                      <a:endParaRPr lang="en-US" sz="1000" b="1"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n-US" sz="1000"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endParaRPr lang="es-MX" sz="1000" dirty="0"/>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a:r>
                        <a:rPr lang="en-US" sz="1000" b="1" dirty="0" smtClean="0">
                          <a:latin typeface="Arial Narrow" panose="020B0606020202030204" pitchFamily="34" charset="0"/>
                        </a:rPr>
                        <a:t>OTRA</a:t>
                      </a:r>
                      <a:endParaRPr lang="en-US" sz="1000" b="1"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endParaRPr lang="en-US" sz="1000" dirty="0">
                        <a:latin typeface="Arial Narrow" panose="020B0606020202030204" pitchFamily="34" charset="0"/>
                      </a:endParaRPr>
                    </a:p>
                  </a:txBody>
                  <a:tcPr marL="91825" marR="91825" marT="45920" marB="4592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363396511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6322" name="Group 290"/>
          <p:cNvGraphicFramePr>
            <a:graphicFrameLocks noGrp="1"/>
          </p:cNvGraphicFramePr>
          <p:nvPr>
            <p:extLst>
              <p:ext uri="{D42A27DB-BD31-4B8C-83A1-F6EECF244321}">
                <p14:modId xmlns:p14="http://schemas.microsoft.com/office/powerpoint/2010/main" val="929823219"/>
              </p:ext>
            </p:extLst>
          </p:nvPr>
        </p:nvGraphicFramePr>
        <p:xfrm>
          <a:off x="432069" y="309052"/>
          <a:ext cx="8280001" cy="2039772"/>
        </p:xfrm>
        <a:graphic>
          <a:graphicData uri="http://schemas.openxmlformats.org/drawingml/2006/table">
            <a:tbl>
              <a:tblPr/>
              <a:tblGrid>
                <a:gridCol w="6283401"/>
                <a:gridCol w="499150"/>
                <a:gridCol w="499150"/>
                <a:gridCol w="499150"/>
                <a:gridCol w="499150"/>
              </a:tblGrid>
              <a:tr h="264908">
                <a:tc gridSpan="5">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1000" b="1" i="0" kern="1200" baseline="0" dirty="0" smtClean="0">
                          <a:solidFill>
                            <a:schemeClr val="tx1"/>
                          </a:solidFill>
                          <a:effectLst/>
                          <a:latin typeface="+mn-lt"/>
                          <a:ea typeface="+mn-ea"/>
                          <a:cs typeface="+mn-cs"/>
                        </a:rPr>
                        <a:t>2ª  SECCION: RESULTADOS DE LAS AUTOEVALUACIONES Y COMENTARIOS DE SU APLICACIÓN. Continuación…</a:t>
                      </a:r>
                      <a:endParaRPr lang="es-ES" sz="1000" b="1" dirty="0" smtClean="0">
                        <a:latin typeface="+mn-lt"/>
                      </a:endParaRPr>
                    </a:p>
                  </a:txBody>
                  <a:tcPr marL="96124" marR="96124" marT="48064" marB="480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26476">
                <a:tc gridSpan="5">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ES" sz="200" b="1" dirty="0" smtClean="0">
                        <a:latin typeface="+mn-lt"/>
                      </a:endParaRPr>
                    </a:p>
                  </a:txBody>
                  <a:tcPr marL="96124" marR="96124" marT="48064" marB="480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47868">
                <a:tc gridSpan="5">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ES" sz="1000" b="1" dirty="0" smtClean="0">
                          <a:latin typeface="+mn-lt"/>
                        </a:rPr>
                        <a:t>AUTO EVALUACIÓN 4.2 : </a:t>
                      </a:r>
                      <a:r>
                        <a:rPr lang="es-MX" sz="1000" b="1" i="0" kern="1200" dirty="0" smtClean="0">
                          <a:solidFill>
                            <a:schemeClr val="tx1"/>
                          </a:solidFill>
                          <a:effectLst/>
                          <a:latin typeface="+mn-lt"/>
                          <a:ea typeface="+mn-ea"/>
                          <a:cs typeface="+mn-cs"/>
                        </a:rPr>
                        <a:t>ESTILO  PERSONAL DE DECISIÓN</a:t>
                      </a:r>
                      <a:endParaRPr lang="es-ES" sz="1000" b="1" dirty="0" smtClean="0">
                        <a:latin typeface="+mn-lt"/>
                      </a:endParaRPr>
                    </a:p>
                  </a:txBody>
                  <a:tcPr marL="96124" marR="96124" marT="48064" marB="480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1800" b="0" i="0" u="none" strike="noStrike">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pPr marL="0" marR="0" indent="0" algn="r" rtl="0" eaLnBrk="1" fontAlgn="base" latinLnBrk="0" hangingPunct="1">
                        <a:spcBef>
                          <a:spcPts val="0"/>
                        </a:spcBef>
                        <a:spcAft>
                          <a:spcPts val="0"/>
                        </a:spcAft>
                      </a:pPr>
                      <a:endParaRPr lang="es-MX" sz="1800" b="0" i="0" u="none" strike="noStrike">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pPr marL="0" marR="0" indent="0" algn="r" rtl="0" eaLnBrk="1" fontAlgn="base" latinLnBrk="0" hangingPunct="1">
                        <a:spcBef>
                          <a:spcPts val="0"/>
                        </a:spcBef>
                        <a:spcAft>
                          <a:spcPts val="0"/>
                        </a:spcAft>
                      </a:pPr>
                      <a:endParaRPr lang="es-MX" sz="1800" b="0" i="0" u="none" strike="noStrike" dirty="0">
                        <a:effectLst/>
                        <a:latin typeface="Aria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247868">
                <a:tc>
                  <a:txBody>
                    <a:bodyPr/>
                    <a:lstStyle/>
                    <a:p>
                      <a:pPr marL="0" marR="0" indent="0" algn="ctr" rtl="0" eaLnBrk="1" fontAlgn="base" latinLnBrk="0" hangingPunct="1">
                        <a:spcBef>
                          <a:spcPts val="0"/>
                        </a:spcBef>
                        <a:spcAft>
                          <a:spcPts val="0"/>
                        </a:spcAft>
                      </a:pPr>
                      <a:r>
                        <a:rPr lang="es-MX" sz="1000" b="1" i="0" u="none" strike="noStrike" dirty="0" smtClean="0">
                          <a:effectLst/>
                          <a:latin typeface="+mn-lt"/>
                        </a:rPr>
                        <a:t>PREGUNTAS</a:t>
                      </a:r>
                      <a:r>
                        <a:rPr lang="es-MX" sz="1000" b="1" i="0" u="none" strike="noStrike" baseline="0" dirty="0" smtClean="0">
                          <a:effectLst/>
                          <a:latin typeface="+mn-lt"/>
                        </a:rPr>
                        <a:t> </a:t>
                      </a:r>
                      <a:endParaRPr lang="es-MX" sz="1000" b="1" i="0" u="none" strike="noStrike" dirty="0">
                        <a:effectLst/>
                        <a:latin typeface="+mn-lt"/>
                      </a:endParaRPr>
                    </a:p>
                  </a:txBody>
                  <a:tcPr marL="96124" marR="96124" marT="48064" marB="480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ctr" rtl="0" eaLnBrk="1" fontAlgn="base" latinLnBrk="0" hangingPunct="1">
                        <a:spcBef>
                          <a:spcPts val="0"/>
                        </a:spcBef>
                        <a:spcAft>
                          <a:spcPts val="0"/>
                        </a:spcAft>
                      </a:pPr>
                      <a:r>
                        <a:rPr lang="es-MX" sz="1000" b="1" i="0" u="none" strike="noStrike" dirty="0" smtClean="0">
                          <a:effectLst/>
                          <a:latin typeface="+mn-lt"/>
                        </a:rPr>
                        <a:t>A</a:t>
                      </a:r>
                      <a:endParaRPr lang="es-MX" sz="1000" b="1" i="0" u="none" strike="noStrike" dirty="0">
                        <a:effectLst/>
                        <a:latin typeface="+mn-lt"/>
                      </a:endParaRPr>
                    </a:p>
                  </a:txBody>
                  <a:tcPr marL="96124" marR="96124" marT="48064" marB="480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ctr" rtl="0" eaLnBrk="1" fontAlgn="base" latinLnBrk="0" hangingPunct="1">
                        <a:spcBef>
                          <a:spcPts val="0"/>
                        </a:spcBef>
                        <a:spcAft>
                          <a:spcPts val="0"/>
                        </a:spcAft>
                      </a:pPr>
                      <a:r>
                        <a:rPr lang="es-MX" sz="1000" b="1" i="0" u="none" strike="noStrike" dirty="0" smtClean="0">
                          <a:effectLst/>
                          <a:latin typeface="+mn-lt"/>
                        </a:rPr>
                        <a:t>B</a:t>
                      </a:r>
                      <a:endParaRPr lang="es-MX" sz="1000" b="1" i="0" u="none" strike="noStrike" dirty="0">
                        <a:effectLst/>
                        <a:latin typeface="+mn-lt"/>
                      </a:endParaRPr>
                    </a:p>
                  </a:txBody>
                  <a:tcPr marL="96124" marR="96124" marT="48064" marB="480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ctr" rtl="0" eaLnBrk="1" fontAlgn="base" latinLnBrk="0" hangingPunct="1">
                        <a:spcBef>
                          <a:spcPts val="0"/>
                        </a:spcBef>
                        <a:spcAft>
                          <a:spcPts val="0"/>
                        </a:spcAft>
                      </a:pPr>
                      <a:r>
                        <a:rPr lang="es-MX" sz="1000" b="1" i="0" u="none" strike="noStrike" dirty="0" smtClean="0">
                          <a:effectLst/>
                          <a:latin typeface="+mn-lt"/>
                        </a:rPr>
                        <a:t>C</a:t>
                      </a:r>
                      <a:endParaRPr lang="es-MX" sz="1000" b="1" i="0" u="none" strike="noStrike" dirty="0">
                        <a:effectLst/>
                        <a:latin typeface="+mn-lt"/>
                      </a:endParaRPr>
                    </a:p>
                  </a:txBody>
                  <a:tcPr marL="96124" marR="96124" marT="48064" marB="480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ctr" rtl="0" eaLnBrk="1" fontAlgn="base" latinLnBrk="0" hangingPunct="1">
                        <a:spcBef>
                          <a:spcPts val="0"/>
                        </a:spcBef>
                        <a:spcAft>
                          <a:spcPts val="0"/>
                        </a:spcAft>
                      </a:pPr>
                      <a:r>
                        <a:rPr lang="es-MX" sz="1000" b="1" i="0" u="none" strike="noStrike" dirty="0" smtClean="0">
                          <a:effectLst/>
                          <a:latin typeface="+mn-lt"/>
                        </a:rPr>
                        <a:t>D</a:t>
                      </a:r>
                      <a:endParaRPr lang="es-MX" sz="1000" b="1" i="0" u="none" strike="noStrike" dirty="0">
                        <a:effectLst/>
                        <a:latin typeface="+mn-lt"/>
                      </a:endParaRPr>
                    </a:p>
                  </a:txBody>
                  <a:tcPr marL="96124" marR="96124" marT="48064" marB="480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r>
              <a:tr h="247868">
                <a:tc>
                  <a:txBody>
                    <a:bodyPr/>
                    <a:lstStyle/>
                    <a:p>
                      <a:pPr marL="0" marR="0" indent="0" algn="ctr" rtl="0" eaLnBrk="1" fontAlgn="base" latinLnBrk="0" hangingPunct="1">
                        <a:spcBef>
                          <a:spcPts val="0"/>
                        </a:spcBef>
                        <a:spcAft>
                          <a:spcPts val="0"/>
                        </a:spcAft>
                      </a:pPr>
                      <a:r>
                        <a:rPr lang="es-MX" sz="1000" b="1" i="0" u="none" strike="noStrike" kern="1200" baseline="0" dirty="0" smtClean="0">
                          <a:ln>
                            <a:noFill/>
                          </a:ln>
                          <a:solidFill>
                            <a:srgbClr val="000000"/>
                          </a:solidFill>
                          <a:effectLst/>
                          <a:latin typeface="+mn-lt"/>
                          <a:cs typeface="Arial"/>
                        </a:rPr>
                        <a:t>TOTAL </a:t>
                      </a:r>
                      <a:r>
                        <a:rPr lang="es-MX" sz="1000" b="1" i="0" u="none" strike="noStrike" kern="1200" baseline="0" dirty="0" smtClean="0">
                          <a:ln>
                            <a:noFill/>
                          </a:ln>
                          <a:solidFill>
                            <a:srgbClr val="FF0000"/>
                          </a:solidFill>
                          <a:effectLst/>
                          <a:latin typeface="+mn-lt"/>
                          <a:cs typeface="Arial"/>
                        </a:rPr>
                        <a:t>(CIRCULE LA DE SUMA DE  MAYOR VALOR)</a:t>
                      </a:r>
                      <a:endParaRPr lang="es-MX" sz="1000" b="0" i="0" u="none" strike="noStrike" dirty="0">
                        <a:solidFill>
                          <a:srgbClr val="FF0000"/>
                        </a:solidFill>
                        <a:effectLst/>
                        <a:latin typeface="+mn-lt"/>
                      </a:endParaRPr>
                    </a:p>
                  </a:txBody>
                  <a:tcPr marL="96124" marR="96124" marT="48064" marB="480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ctr" rtl="0" eaLnBrk="1" fontAlgn="base" latinLnBrk="0" hangingPunct="1">
                        <a:spcBef>
                          <a:spcPts val="0"/>
                        </a:spcBef>
                        <a:spcAft>
                          <a:spcPts val="0"/>
                        </a:spcAft>
                      </a:pPr>
                      <a:endParaRPr lang="es-MX" sz="1000" b="0" i="0" u="none" strike="noStrike" dirty="0">
                        <a:effectLst/>
                        <a:latin typeface="+mn-lt"/>
                      </a:endParaRPr>
                    </a:p>
                  </a:txBody>
                  <a:tcPr marL="96124" marR="96124" marT="48064" marB="480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6124" marR="96124" marT="48064" marB="480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6124" marR="96124" marT="48064" marB="480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0"/>
                        </a:spcBef>
                        <a:spcAft>
                          <a:spcPts val="0"/>
                        </a:spcAft>
                      </a:pPr>
                      <a:endParaRPr lang="es-MX" sz="1000" b="0" i="0" u="none" strike="noStrike" dirty="0">
                        <a:effectLst/>
                        <a:latin typeface="+mn-lt"/>
                      </a:endParaRPr>
                    </a:p>
                  </a:txBody>
                  <a:tcPr marL="96124" marR="96124" marT="48064" marB="480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47868">
                <a:tc gridSpan="5">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s-MX" sz="1000" b="1" i="0" kern="1200" baseline="0" dirty="0" smtClean="0">
                          <a:solidFill>
                            <a:schemeClr val="tx1"/>
                          </a:solidFill>
                          <a:effectLst/>
                          <a:latin typeface="+mn-lt"/>
                          <a:ea typeface="+mn-ea"/>
                          <a:cs typeface="+mn-cs"/>
                        </a:rPr>
                        <a:t>ANOTE SUS COMENTARIOS ACERCA DE LA UTILIDAD DE APLICAR POR USTED EL RESULTADO DE ESTA EVALUACIÓN </a:t>
                      </a:r>
                      <a:r>
                        <a:rPr lang="es-MX" sz="1000" b="1" i="1" kern="1200" baseline="0" dirty="0" smtClean="0">
                          <a:solidFill>
                            <a:srgbClr val="FF0000"/>
                          </a:solidFill>
                          <a:effectLst/>
                          <a:latin typeface="+mn-lt"/>
                          <a:ea typeface="+mn-ea"/>
                          <a:cs typeface="+mn-cs"/>
                        </a:rPr>
                        <a:t>(OBLIGATORIO)</a:t>
                      </a:r>
                      <a:endParaRPr lang="es-MX" sz="1000" dirty="0" smtClean="0">
                        <a:solidFill>
                          <a:srgbClr val="FF0000"/>
                        </a:solidFill>
                        <a:effectLst/>
                      </a:endParaRPr>
                    </a:p>
                  </a:txBody>
                  <a:tcPr marL="96124" marR="96124" marT="48064" marB="480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pPr marL="0" marR="0" indent="0" algn="r" rtl="0" eaLnBrk="1" fontAlgn="base" latinLnBrk="0" hangingPunct="1">
                        <a:spcBef>
                          <a:spcPts val="0"/>
                        </a:spcBef>
                        <a:spcAft>
                          <a:spcPts val="0"/>
                        </a:spcAft>
                      </a:pPr>
                      <a:endParaRPr lang="es-MX" sz="900" b="0" i="0" u="none" strike="noStrike" dirty="0">
                        <a:effectLst/>
                        <a:latin typeface="+mn-lt"/>
                      </a:endParaRPr>
                    </a:p>
                  </a:txBody>
                  <a:tcPr marL="97790" marR="97790" marT="48896" marB="488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hMerge="1">
                  <a:txBody>
                    <a:bodyPr/>
                    <a:lstStyle/>
                    <a:p>
                      <a:endParaRPr lang="es-MX"/>
                    </a:p>
                  </a:txBody>
                  <a:tcPr/>
                </a:tc>
              </a:tr>
              <a:tr h="217520">
                <a:tc gridSpan="5">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MX" sz="800" dirty="0" smtClean="0">
                        <a:solidFill>
                          <a:srgbClr val="FF0000"/>
                        </a:solidFill>
                        <a:effectLst/>
                      </a:endParaRPr>
                    </a:p>
                  </a:txBody>
                  <a:tcPr marL="96124" marR="96124" marT="48064" marB="480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7520">
                <a:tc gridSpan="5">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MX" sz="800" dirty="0" smtClean="0">
                        <a:solidFill>
                          <a:srgbClr val="FF0000"/>
                        </a:solidFill>
                        <a:effectLst/>
                      </a:endParaRPr>
                    </a:p>
                  </a:txBody>
                  <a:tcPr marL="96124" marR="96124" marT="48064" marB="480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7520">
                <a:tc gridSpan="5">
                  <a:txBody>
                    <a:bodyPr/>
                    <a:lstStyle/>
                    <a:p>
                      <a:pPr marL="0" marR="0" indent="0" algn="ctr" defTabSz="914400" rtl="0" eaLnBrk="1" fontAlgn="base" latinLnBrk="0" hangingPunct="1">
                        <a:lnSpc>
                          <a:spcPct val="100000"/>
                        </a:lnSpc>
                        <a:spcBef>
                          <a:spcPts val="0"/>
                        </a:spcBef>
                        <a:spcAft>
                          <a:spcPts val="0"/>
                        </a:spcAft>
                        <a:buClrTx/>
                        <a:buSzTx/>
                        <a:buFontTx/>
                        <a:buNone/>
                        <a:tabLst/>
                        <a:defRPr/>
                      </a:pPr>
                      <a:endParaRPr lang="es-MX" sz="800" dirty="0" smtClean="0">
                        <a:solidFill>
                          <a:srgbClr val="FF0000"/>
                        </a:solidFill>
                        <a:effectLst/>
                      </a:endParaRPr>
                    </a:p>
                  </a:txBody>
                  <a:tcPr marL="96124" marR="96124" marT="48064" marB="4806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6" name="5 Marcador de número de diapositiva"/>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87DD79BC-570D-4147-B8B7-F292FFF6D275}" type="slidenum">
              <a:rPr lang="es-ES"/>
              <a:pPr>
                <a:defRPr/>
              </a:pPr>
              <a:t>3</a:t>
            </a:fld>
            <a:endParaRPr lang="es-ES" dirty="0"/>
          </a:p>
        </p:txBody>
      </p:sp>
      <p:graphicFrame>
        <p:nvGraphicFramePr>
          <p:cNvPr id="8" name="Group 2"/>
          <p:cNvGraphicFramePr>
            <a:graphicFrameLocks noGrp="1"/>
          </p:cNvGraphicFramePr>
          <p:nvPr>
            <p:extLst>
              <p:ext uri="{D42A27DB-BD31-4B8C-83A1-F6EECF244321}">
                <p14:modId xmlns:p14="http://schemas.microsoft.com/office/powerpoint/2010/main" val="3822462985"/>
              </p:ext>
            </p:extLst>
          </p:nvPr>
        </p:nvGraphicFramePr>
        <p:xfrm>
          <a:off x="432069" y="2469016"/>
          <a:ext cx="8280000" cy="3757774"/>
        </p:xfrm>
        <a:graphic>
          <a:graphicData uri="http://schemas.openxmlformats.org/drawingml/2006/table">
            <a:tbl>
              <a:tblPr/>
              <a:tblGrid>
                <a:gridCol w="508478"/>
                <a:gridCol w="7771522"/>
              </a:tblGrid>
              <a:tr h="245996">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3ª SECCIÓN CONTESTE EL SIGUIENTE CUESTIONARIO</a:t>
                      </a:r>
                    </a:p>
                  </a:txBody>
                  <a:tcPr marL="92242" marR="92242" marT="46130" marB="461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r>
              <a:tr h="245996">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lang="es-ES" sz="1000" b="1" dirty="0" smtClean="0">
                          <a:effectLst>
                            <a:outerShdw blurRad="38100" dist="38100" dir="2700000" algn="tl">
                              <a:srgbClr val="FFFFFF"/>
                            </a:outerShdw>
                          </a:effectLst>
                          <a:latin typeface="Arial Narrow" pitchFamily="34" charset="0"/>
                          <a:cs typeface="Times New Roman" panose="02020603050405020304" pitchFamily="18" charset="0"/>
                        </a:rPr>
                        <a:t>CUESTIONARIO</a:t>
                      </a:r>
                      <a:endParaRPr lang="es-MX" sz="1000" b="1" dirty="0" smtClean="0">
                        <a:effectLst>
                          <a:outerShdw blurRad="38100" dist="38100" dir="2700000" algn="tl">
                            <a:srgbClr val="FFFFFF"/>
                          </a:outerShdw>
                        </a:effectLst>
                        <a:latin typeface="Arial Narrow" pitchFamily="34" charset="0"/>
                        <a:cs typeface="Times New Roman" panose="02020603050405020304" pitchFamily="18" charset="0"/>
                      </a:endParaRPr>
                    </a:p>
                  </a:txBody>
                  <a:tcPr marL="92242" marR="92242" marT="46130" marB="461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r>
              <a:tr h="399732">
                <a:tc gridSpan="2">
                  <a:txBody>
                    <a:bodyPr/>
                    <a:lstStyle/>
                    <a:p>
                      <a:pPr marL="0" marR="0" lvl="0" indent="0" algn="just" defTabSz="914400" rtl="0" eaLnBrk="1" fontAlgn="base" latinLnBrk="0" hangingPunct="1">
                        <a:lnSpc>
                          <a:spcPct val="100000"/>
                        </a:lnSpc>
                        <a:spcBef>
                          <a:spcPct val="30000"/>
                        </a:spcBef>
                        <a:spcAft>
                          <a:spcPct val="0"/>
                        </a:spcAft>
                        <a:buClrTx/>
                        <a:buSzTx/>
                        <a:buFontTx/>
                        <a:buNone/>
                        <a:tabLst/>
                      </a:pPr>
                      <a:r>
                        <a:rPr kumimoji="0" lang="es-MX" sz="1000" b="1" i="0" u="none" strike="noStrike" cap="none" normalizeH="0" baseline="0" dirty="0" smtClean="0">
                          <a:ln>
                            <a:noFill/>
                          </a:ln>
                          <a:solidFill>
                            <a:schemeClr val="tx1"/>
                          </a:solidFill>
                          <a:effectLst/>
                          <a:latin typeface="+mn-lt"/>
                          <a:cs typeface="Times New Roman" panose="02020603050405020304" pitchFamily="18" charset="0"/>
                        </a:rPr>
                        <a:t>Este cuestionario deberá de llenarse de acuerdo a las preguntas formuladas, las cuales podrán tener respuesta en el material del módulo o tendrán que investigar en otras fuentes, aplicando el criterio del estudiante.</a:t>
                      </a:r>
                      <a:endParaRPr kumimoji="0" lang="es-ES" sz="1100" b="1" i="0" u="none" strike="noStrike" cap="none" normalizeH="0" baseline="0" dirty="0" smtClean="0">
                        <a:ln>
                          <a:noFill/>
                        </a:ln>
                        <a:solidFill>
                          <a:schemeClr val="tx1"/>
                        </a:solidFill>
                        <a:effectLst/>
                        <a:latin typeface="+mn-lt"/>
                        <a:cs typeface="Times New Roman" panose="02020603050405020304" pitchFamily="18" charset="0"/>
                      </a:endParaRPr>
                    </a:p>
                  </a:txBody>
                  <a:tcPr marL="92242" marR="92242" marT="46130" marB="461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r>
              <a:tr h="216000">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100" b="1" i="0" u="none" strike="noStrike" cap="none" normalizeH="0" baseline="0" dirty="0" smtClean="0">
                          <a:ln>
                            <a:noFill/>
                          </a:ln>
                          <a:solidFill>
                            <a:schemeClr val="tx1"/>
                          </a:solidFill>
                          <a:effectLst/>
                          <a:latin typeface="+mn-lt"/>
                          <a:cs typeface="Times New Roman" panose="02020603050405020304" pitchFamily="18" charset="0"/>
                        </a:rPr>
                        <a:t>PREGUNTAS</a:t>
                      </a:r>
                    </a:p>
                  </a:txBody>
                  <a:tcPr marL="92242" marR="92242" marT="46130" marB="461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pPr marL="0" marR="0" lvl="0" indent="0" algn="just" defTabSz="914400" rtl="0" eaLnBrk="1" fontAlgn="base" latinLnBrk="0" hangingPunct="1">
                        <a:lnSpc>
                          <a:spcPct val="100000"/>
                        </a:lnSpc>
                        <a:spcBef>
                          <a:spcPct val="30000"/>
                        </a:spcBef>
                        <a:spcAft>
                          <a:spcPct val="0"/>
                        </a:spcAft>
                        <a:buClrTx/>
                        <a:buSzTx/>
                        <a:buFontTx/>
                        <a:buNone/>
                        <a:tabLst/>
                      </a:pPr>
                      <a:endParaRPr kumimoji="0" lang="es-ES" sz="105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mn-lt"/>
                          <a:cs typeface="Times New Roman"/>
                        </a:rPr>
                        <a:t>1</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smtClean="0">
                          <a:solidFill>
                            <a:srgbClr val="000000"/>
                          </a:solidFill>
                          <a:effectLst/>
                          <a:latin typeface="+mn-lt"/>
                          <a:cs typeface="Times New Roman"/>
                        </a:rPr>
                        <a:t>Explique</a:t>
                      </a:r>
                      <a:r>
                        <a:rPr lang="es-MX" sz="1100" b="1" i="0" u="none" strike="noStrike" kern="1200" baseline="0" dirty="0" smtClean="0">
                          <a:solidFill>
                            <a:srgbClr val="000000"/>
                          </a:solidFill>
                          <a:effectLst/>
                          <a:latin typeface="+mn-lt"/>
                          <a:cs typeface="Times New Roman"/>
                        </a:rPr>
                        <a:t> con sus </a:t>
                      </a:r>
                      <a:r>
                        <a:rPr lang="es-MX" sz="1100" b="1" i="0" u="none" strike="noStrike" kern="1200" baseline="0" dirty="0">
                          <a:solidFill>
                            <a:srgbClr val="000000"/>
                          </a:solidFill>
                          <a:effectLst/>
                          <a:latin typeface="+mn-lt"/>
                          <a:cs typeface="Times New Roman"/>
                        </a:rPr>
                        <a:t>palabras, ¿qué es una planeación y por que es estratégica en las organizaciones?</a:t>
                      </a:r>
                      <a:endParaRPr lang="es-MX" sz="1100" b="1" i="0" u="none" strike="noStrike" dirty="0">
                        <a:effectLst/>
                        <a:latin typeface="+mn-l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2</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just" rtl="0" eaLnBrk="1" fontAlgn="base" latinLnBrk="0" hangingPunct="1">
                        <a:spcBef>
                          <a:spcPts val="396"/>
                        </a:spcBef>
                        <a:spcAft>
                          <a:spcPts val="0"/>
                        </a:spcAft>
                      </a:pPr>
                      <a:r>
                        <a:rPr lang="es-ES" sz="1100" b="1" i="0" dirty="0" smtClean="0">
                          <a:solidFill>
                            <a:schemeClr val="tx1"/>
                          </a:solidFill>
                          <a:latin typeface="+mn-lt"/>
                        </a:rPr>
                        <a:t>Mencione</a:t>
                      </a:r>
                      <a:r>
                        <a:rPr lang="es-ES" sz="1100" b="1" i="0" baseline="0" dirty="0" smtClean="0">
                          <a:solidFill>
                            <a:schemeClr val="tx1"/>
                          </a:solidFill>
                          <a:latin typeface="+mn-lt"/>
                        </a:rPr>
                        <a:t> al menos 5 características  de la planeación estratégica.</a:t>
                      </a:r>
                      <a:endParaRPr lang="es-MX" sz="1100" b="1" i="0" u="none" strike="noStrike" dirty="0">
                        <a:solidFill>
                          <a:schemeClr val="tx1"/>
                        </a:solidFill>
                        <a:effectLst/>
                        <a:latin typeface="+mn-l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3</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dirty="0" smtClean="0">
                          <a:solidFill>
                            <a:schemeClr val="tx1"/>
                          </a:solidFill>
                          <a:effectLst/>
                          <a:latin typeface="+mn-lt"/>
                        </a:rPr>
                        <a:t>¿Cuáles son las ventajas de la planeación estratégica?</a:t>
                      </a:r>
                      <a:endParaRPr lang="es-MX" sz="1100" b="1" i="0" u="none" strike="noStrike" dirty="0">
                        <a:solidFill>
                          <a:schemeClr val="tx1"/>
                        </a:solidFill>
                        <a:effectLst/>
                        <a:latin typeface="+mn-l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4</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smtClean="0">
                          <a:solidFill>
                            <a:srgbClr val="000000"/>
                          </a:solidFill>
                          <a:effectLst/>
                          <a:latin typeface="+mn-lt"/>
                          <a:cs typeface="Times New Roman"/>
                        </a:rPr>
                        <a:t>Describa </a:t>
                      </a:r>
                      <a:r>
                        <a:rPr lang="es-MX" sz="1100" b="1" i="0" u="none" strike="noStrike" kern="1200" dirty="0">
                          <a:solidFill>
                            <a:srgbClr val="000000"/>
                          </a:solidFill>
                          <a:effectLst/>
                          <a:latin typeface="+mn-lt"/>
                          <a:cs typeface="Times New Roman"/>
                        </a:rPr>
                        <a:t>con </a:t>
                      </a:r>
                      <a:r>
                        <a:rPr lang="es-MX" sz="1100" b="1" i="0" u="none" strike="noStrike" kern="1200" dirty="0" smtClean="0">
                          <a:solidFill>
                            <a:srgbClr val="000000"/>
                          </a:solidFill>
                          <a:effectLst/>
                          <a:latin typeface="+mn-lt"/>
                          <a:cs typeface="Times New Roman"/>
                        </a:rPr>
                        <a:t>sus </a:t>
                      </a:r>
                      <a:r>
                        <a:rPr lang="es-MX" sz="1100" b="1" i="0" u="none" strike="noStrike" kern="1200" dirty="0">
                          <a:solidFill>
                            <a:srgbClr val="000000"/>
                          </a:solidFill>
                          <a:effectLst/>
                          <a:latin typeface="+mn-lt"/>
                          <a:cs typeface="Times New Roman"/>
                        </a:rPr>
                        <a:t>palabras, ¿cuál</a:t>
                      </a:r>
                      <a:r>
                        <a:rPr lang="es-MX" sz="1100" b="1" i="0" u="none" strike="noStrike" kern="1200" baseline="0" dirty="0">
                          <a:solidFill>
                            <a:srgbClr val="000000"/>
                          </a:solidFill>
                          <a:effectLst/>
                          <a:latin typeface="+mn-lt"/>
                          <a:cs typeface="Times New Roman"/>
                        </a:rPr>
                        <a:t> es el proceso de una planeación estratégica?</a:t>
                      </a:r>
                      <a:endParaRPr lang="es-MX" sz="1100" b="1" i="0" u="none" strike="noStrike" dirty="0">
                        <a:effectLst/>
                        <a:latin typeface="+mn-l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5</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just" rtl="0" eaLnBrk="1" fontAlgn="auto" latinLnBrk="0" hangingPunct="1">
                        <a:spcBef>
                          <a:spcPts val="0"/>
                        </a:spcBef>
                        <a:spcAft>
                          <a:spcPts val="0"/>
                        </a:spcAft>
                      </a:pPr>
                      <a:r>
                        <a:rPr lang="es-MX" sz="1100" b="1" i="0" u="none" strike="noStrike" kern="1200" dirty="0" smtClean="0">
                          <a:solidFill>
                            <a:srgbClr val="000000"/>
                          </a:solidFill>
                          <a:effectLst/>
                          <a:latin typeface="+mn-lt"/>
                          <a:cs typeface="Times New Roman"/>
                        </a:rPr>
                        <a:t>Explique con</a:t>
                      </a:r>
                      <a:r>
                        <a:rPr lang="es-MX" sz="1100" b="1" i="0" u="none" strike="noStrike" kern="1200" baseline="0" dirty="0" smtClean="0">
                          <a:solidFill>
                            <a:srgbClr val="000000"/>
                          </a:solidFill>
                          <a:effectLst/>
                          <a:latin typeface="+mn-lt"/>
                          <a:cs typeface="Times New Roman"/>
                        </a:rPr>
                        <a:t> sus palabras, ¿cuál es la importancia de la misión para el personal de una organización?</a:t>
                      </a:r>
                      <a:endParaRPr lang="es-MX" sz="1100" b="1" i="0" u="none" strike="noStrike" dirty="0">
                        <a:effectLst/>
                        <a:latin typeface="+mn-l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6</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rtl="0" eaLnBrk="1" fontAlgn="auto" latinLnBrk="0" hangingPunct="1"/>
                      <a:r>
                        <a:rPr lang="es-MX" sz="1100" b="1" i="0" kern="1200" dirty="0" smtClean="0">
                          <a:solidFill>
                            <a:schemeClr val="tx1"/>
                          </a:solidFill>
                          <a:effectLst/>
                          <a:latin typeface="+mn-lt"/>
                          <a:ea typeface="+mn-ea"/>
                          <a:cs typeface="+mn-cs"/>
                        </a:rPr>
                        <a:t>Explica con</a:t>
                      </a:r>
                      <a:r>
                        <a:rPr lang="es-MX" sz="1100" b="1" i="0" kern="1200" baseline="0" dirty="0" smtClean="0">
                          <a:solidFill>
                            <a:schemeClr val="tx1"/>
                          </a:solidFill>
                          <a:effectLst/>
                          <a:latin typeface="+mn-lt"/>
                          <a:ea typeface="+mn-ea"/>
                          <a:cs typeface="+mn-cs"/>
                        </a:rPr>
                        <a:t> tus palabras,  ¿cuál es la importancia de la valores estratégicos para el personal de una organización?</a:t>
                      </a:r>
                      <a:endParaRPr lang="es-MX" sz="1100" b="1" dirty="0">
                        <a:effectLst/>
                        <a:latin typeface="+mn-l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7</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dirty="0" smtClean="0">
                          <a:effectLst/>
                          <a:latin typeface="+mn-lt"/>
                        </a:rPr>
                        <a:t>Mencione las funciones de los objetivos estratégicos.</a:t>
                      </a:r>
                      <a:endParaRPr lang="es-MX" sz="1100" b="1" i="0" u="none" strike="noStrike" dirty="0">
                        <a:effectLst/>
                        <a:latin typeface="+mn-l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8</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dirty="0" smtClean="0">
                          <a:effectLst/>
                          <a:latin typeface="+mn-lt"/>
                        </a:rPr>
                        <a:t>Explique los tres  tipos de objetivos estratégicos</a:t>
                      </a:r>
                      <a:endParaRPr lang="es-MX" sz="1100" b="1" i="0" u="none" strike="noStrike" dirty="0">
                        <a:effectLst/>
                        <a:latin typeface="+mn-l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9</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MX" sz="1100" b="1" i="0" kern="1200" baseline="0" dirty="0" smtClean="0">
                          <a:solidFill>
                            <a:schemeClr val="tx1"/>
                          </a:solidFill>
                          <a:effectLst/>
                          <a:latin typeface="+mn-lt"/>
                          <a:ea typeface="+mn-ea"/>
                          <a:cs typeface="+mn-cs"/>
                        </a:rPr>
                        <a:t>En sus palabras, ¿cuál es la importancia de la toma de decisiones para la organización?</a:t>
                      </a:r>
                      <a:endParaRPr lang="es-MX" sz="1100" b="1" dirty="0" smtClean="0">
                        <a:effectLst/>
                        <a:latin typeface="+mn-l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dirty="0" smtClean="0">
                          <a:effectLst/>
                          <a:latin typeface="+mn-lt"/>
                        </a:rPr>
                        <a:t>10</a:t>
                      </a:r>
                      <a:endParaRPr lang="es-ES" sz="1100" b="1" i="0" u="none" strike="noStrike" dirty="0">
                        <a:effectLst/>
                        <a:latin typeface="+mn-lt"/>
                      </a:endParaRPr>
                    </a:p>
                  </a:txBody>
                  <a:tcPr marL="92242" marR="92242" marT="46122" marB="4612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rtl="0" eaLnBrk="1" fontAlgn="base" latinLnBrk="0" hangingPunct="1"/>
                      <a:r>
                        <a:rPr lang="es-MX" sz="1100" b="1" i="0" kern="1200" dirty="0" smtClean="0">
                          <a:solidFill>
                            <a:schemeClr val="tx1"/>
                          </a:solidFill>
                          <a:effectLst/>
                          <a:latin typeface="+mn-lt"/>
                          <a:ea typeface="+mn-ea"/>
                          <a:cs typeface="+mn-cs"/>
                        </a:rPr>
                        <a:t>Explique con sus palabras ¿que características debe tener quién que toma</a:t>
                      </a:r>
                      <a:r>
                        <a:rPr lang="es-MX" sz="1100" b="1" i="0" kern="1200" baseline="0" dirty="0" smtClean="0">
                          <a:solidFill>
                            <a:schemeClr val="tx1"/>
                          </a:solidFill>
                          <a:effectLst/>
                          <a:latin typeface="+mn-lt"/>
                          <a:ea typeface="+mn-ea"/>
                          <a:cs typeface="+mn-cs"/>
                        </a:rPr>
                        <a:t> las</a:t>
                      </a:r>
                      <a:r>
                        <a:rPr lang="es-MX" sz="1100" b="1" i="0" kern="1200" dirty="0" smtClean="0">
                          <a:solidFill>
                            <a:schemeClr val="tx1"/>
                          </a:solidFill>
                          <a:effectLst/>
                          <a:latin typeface="+mn-lt"/>
                          <a:ea typeface="+mn-ea"/>
                          <a:cs typeface="+mn-cs"/>
                        </a:rPr>
                        <a:t> decisiones</a:t>
                      </a:r>
                      <a:r>
                        <a:rPr lang="es-MX" sz="1100" b="1" i="0" kern="1200" baseline="0" dirty="0" smtClean="0">
                          <a:solidFill>
                            <a:schemeClr val="tx1"/>
                          </a:solidFill>
                          <a:effectLst/>
                          <a:latin typeface="+mn-lt"/>
                          <a:ea typeface="+mn-ea"/>
                          <a:cs typeface="+mn-cs"/>
                        </a:rPr>
                        <a:t> en una organización</a:t>
                      </a:r>
                      <a:r>
                        <a:rPr lang="es-MX" sz="1100" b="1" i="0" kern="1200" dirty="0" smtClean="0">
                          <a:solidFill>
                            <a:schemeClr val="tx1"/>
                          </a:solidFill>
                          <a:effectLst/>
                          <a:latin typeface="+mn-lt"/>
                          <a:ea typeface="+mn-ea"/>
                          <a:cs typeface="+mn-cs"/>
                        </a:rPr>
                        <a:t>?</a:t>
                      </a:r>
                      <a:endParaRPr lang="es-MX" sz="1100" b="1" dirty="0">
                        <a:effectLst/>
                        <a:latin typeface="+mn-l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841585789"/>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A0A880AF-D019-4B4E-A6D4-963A19B85DF1}" type="slidenum">
              <a:rPr lang="es-MX" smtClean="0"/>
              <a:t>4</a:t>
            </a:fld>
            <a:endParaRPr lang="es-MX" dirty="0"/>
          </a:p>
        </p:txBody>
      </p:sp>
      <p:graphicFrame>
        <p:nvGraphicFramePr>
          <p:cNvPr id="3" name="Group 2"/>
          <p:cNvGraphicFramePr>
            <a:graphicFrameLocks noGrp="1"/>
          </p:cNvGraphicFramePr>
          <p:nvPr>
            <p:extLst>
              <p:ext uri="{D42A27DB-BD31-4B8C-83A1-F6EECF244321}">
                <p14:modId xmlns:p14="http://schemas.microsoft.com/office/powerpoint/2010/main" val="630079040"/>
              </p:ext>
            </p:extLst>
          </p:nvPr>
        </p:nvGraphicFramePr>
        <p:xfrm>
          <a:off x="432069" y="429050"/>
          <a:ext cx="8280000" cy="3468736"/>
        </p:xfrm>
        <a:graphic>
          <a:graphicData uri="http://schemas.openxmlformats.org/drawingml/2006/table">
            <a:tbl>
              <a:tblPr/>
              <a:tblGrid>
                <a:gridCol w="599990"/>
                <a:gridCol w="7680010"/>
              </a:tblGrid>
              <a:tr h="245996">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1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3ª SECCIÓN CONTESTE EL SIGUIENTE CUESTIONARIO</a:t>
                      </a:r>
                    </a:p>
                  </a:txBody>
                  <a:tcPr marL="92242" marR="92242" marT="46130" marB="461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r>
              <a:tr h="245996">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lang="es-ES" sz="1100" b="1" dirty="0" smtClean="0">
                          <a:effectLst>
                            <a:outerShdw blurRad="38100" dist="38100" dir="2700000" algn="tl">
                              <a:srgbClr val="FFFFFF"/>
                            </a:outerShdw>
                          </a:effectLst>
                          <a:latin typeface="Arial Narrow" pitchFamily="34" charset="0"/>
                          <a:cs typeface="Times New Roman" panose="02020603050405020304" pitchFamily="18" charset="0"/>
                        </a:rPr>
                        <a:t>CUESTIONARIO</a:t>
                      </a:r>
                      <a:endParaRPr lang="es-MX" sz="1100" b="1" dirty="0" smtClean="0">
                        <a:effectLst>
                          <a:outerShdw blurRad="38100" dist="38100" dir="2700000" algn="tl">
                            <a:srgbClr val="FFFFFF"/>
                          </a:outerShdw>
                        </a:effectLst>
                        <a:latin typeface="Arial Narrow" pitchFamily="34" charset="0"/>
                        <a:cs typeface="Times New Roman" panose="02020603050405020304" pitchFamily="18" charset="0"/>
                      </a:endParaRPr>
                    </a:p>
                  </a:txBody>
                  <a:tcPr marL="92242" marR="92242" marT="46130" marB="461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r>
              <a:tr h="260631">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1100" b="1" i="0" u="none" strike="noStrike" cap="none" normalizeH="0" baseline="0" dirty="0" smtClean="0">
                          <a:ln>
                            <a:noFill/>
                          </a:ln>
                          <a:solidFill>
                            <a:schemeClr val="tx1"/>
                          </a:solidFill>
                          <a:effectLst/>
                          <a:latin typeface="+mn-lt"/>
                          <a:cs typeface="Times New Roman" panose="02020603050405020304" pitchFamily="18" charset="0"/>
                        </a:rPr>
                        <a:t>PREGUNTAS</a:t>
                      </a:r>
                    </a:p>
                  </a:txBody>
                  <a:tcPr marL="92242" marR="92242" marT="46130" marB="461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pPr marL="0" marR="0" lvl="0" indent="0" algn="just" defTabSz="914400" rtl="0" eaLnBrk="1" fontAlgn="base" latinLnBrk="0" hangingPunct="1">
                        <a:lnSpc>
                          <a:spcPct val="100000"/>
                        </a:lnSpc>
                        <a:spcBef>
                          <a:spcPct val="30000"/>
                        </a:spcBef>
                        <a:spcAft>
                          <a:spcPct val="0"/>
                        </a:spcAft>
                        <a:buClrTx/>
                        <a:buSzTx/>
                        <a:buFontTx/>
                        <a:buNone/>
                        <a:tabLst/>
                      </a:pPr>
                      <a:endParaRPr kumimoji="0" lang="es-ES" sz="105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Calibri"/>
                        </a:rPr>
                        <a:t>11</a:t>
                      </a:r>
                      <a:endParaRPr lang="es-ES" sz="1100" b="1" i="0" u="none" strike="noStrike" dirty="0">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smtClean="0">
                          <a:solidFill>
                            <a:srgbClr val="000000"/>
                          </a:solidFill>
                          <a:effectLst/>
                          <a:latin typeface="Calibri"/>
                          <a:cs typeface="Times New Roman"/>
                        </a:rPr>
                        <a:t>Explique son </a:t>
                      </a:r>
                      <a:r>
                        <a:rPr lang="es-MX" sz="1100" b="1" i="0" u="none" strike="noStrike" kern="1200" dirty="0">
                          <a:solidFill>
                            <a:srgbClr val="000000"/>
                          </a:solidFill>
                          <a:effectLst/>
                          <a:latin typeface="Calibri"/>
                          <a:cs typeface="Times New Roman"/>
                        </a:rPr>
                        <a:t>tus palabras ¿para</a:t>
                      </a:r>
                      <a:r>
                        <a:rPr lang="es-MX" sz="1100" b="1" i="0" u="none" strike="noStrike" kern="1200" baseline="0" dirty="0">
                          <a:solidFill>
                            <a:srgbClr val="000000"/>
                          </a:solidFill>
                          <a:effectLst/>
                          <a:latin typeface="Calibri"/>
                          <a:cs typeface="Times New Roman"/>
                        </a:rPr>
                        <a:t> que nos sirve una </a:t>
                      </a:r>
                      <a:r>
                        <a:rPr lang="es-MX" sz="1100" b="1" i="0" u="none" strike="noStrike" kern="1200" baseline="0" dirty="0" smtClean="0">
                          <a:solidFill>
                            <a:srgbClr val="000000"/>
                          </a:solidFill>
                          <a:effectLst/>
                          <a:latin typeface="Calibri"/>
                          <a:cs typeface="Times New Roman"/>
                        </a:rPr>
                        <a:t>Matriz </a:t>
                      </a:r>
                      <a:r>
                        <a:rPr lang="es-MX" sz="1100" b="1" i="0" u="none" strike="noStrike" kern="1200" baseline="0" dirty="0">
                          <a:solidFill>
                            <a:srgbClr val="000000"/>
                          </a:solidFill>
                          <a:effectLst/>
                          <a:latin typeface="Calibri"/>
                          <a:cs typeface="Times New Roman"/>
                        </a:rPr>
                        <a:t>de </a:t>
                      </a:r>
                      <a:r>
                        <a:rPr lang="es-MX" sz="1100" b="1" i="0" u="none" strike="noStrike" kern="1200" baseline="0" dirty="0" smtClean="0">
                          <a:solidFill>
                            <a:srgbClr val="000000"/>
                          </a:solidFill>
                          <a:effectLst/>
                          <a:latin typeface="Calibri"/>
                          <a:cs typeface="Times New Roman"/>
                        </a:rPr>
                        <a:t>Evaluación de Alternativas de Decisión</a:t>
                      </a:r>
                      <a:endParaRPr lang="es-MX" sz="1100" b="1" i="0" u="none" strike="noStrike" dirty="0">
                        <a:effectLst/>
                        <a:latin typeface="Aria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Calibri"/>
                        </a:rPr>
                        <a:t>12</a:t>
                      </a:r>
                      <a:endParaRPr lang="es-ES" sz="1100" b="1" i="0" u="none" strike="noStrike" dirty="0">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smtClean="0">
                          <a:solidFill>
                            <a:srgbClr val="000000"/>
                          </a:solidFill>
                          <a:effectLst/>
                          <a:latin typeface="Calibri"/>
                          <a:cs typeface="Times New Roman"/>
                        </a:rPr>
                        <a:t>Explique en que consiste el árbol de decisiones.</a:t>
                      </a:r>
                      <a:endParaRPr lang="es-MX" sz="1100" b="1" i="0" u="none" strike="noStrike" dirty="0">
                        <a:effectLst/>
                        <a:latin typeface="Aria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Calibri"/>
                        </a:rPr>
                        <a:t>13</a:t>
                      </a:r>
                      <a:endParaRPr lang="es-ES" sz="1100" b="1" i="0" u="none" strike="noStrike" dirty="0">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kern="1200" dirty="0" smtClean="0">
                          <a:solidFill>
                            <a:srgbClr val="000000"/>
                          </a:solidFill>
                          <a:effectLst/>
                          <a:latin typeface="Calibri"/>
                          <a:cs typeface="Times New Roman"/>
                        </a:rPr>
                        <a:t>Explique,  ¿Cómo afecta el factor de costo en la elección de una estrategia?</a:t>
                      </a:r>
                      <a:endParaRPr lang="es-MX" sz="1100" b="1" i="0" u="none" strike="noStrike" dirty="0">
                        <a:effectLst/>
                        <a:latin typeface="Aria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Calibri"/>
                        </a:rPr>
                        <a:t>14</a:t>
                      </a:r>
                      <a:endParaRPr lang="es-ES" sz="1100" b="1" i="0" u="none" strike="noStrike" dirty="0">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MX" sz="1100" b="1" dirty="0" smtClean="0">
                          <a:effectLst/>
                        </a:rPr>
                        <a:t>Mencione al</a:t>
                      </a:r>
                      <a:r>
                        <a:rPr lang="es-MX" sz="1100" b="1" baseline="0" dirty="0" smtClean="0">
                          <a:effectLst/>
                        </a:rPr>
                        <a:t> menos 3</a:t>
                      </a:r>
                      <a:r>
                        <a:rPr lang="es-MX" sz="1100" b="1" dirty="0" smtClean="0">
                          <a:effectLst/>
                        </a:rPr>
                        <a:t> de las consideraciones que se deben tomar en cuenta al</a:t>
                      </a:r>
                      <a:r>
                        <a:rPr lang="es-MX" sz="1100" b="1" baseline="0" dirty="0" smtClean="0">
                          <a:effectLst/>
                        </a:rPr>
                        <a:t> ejecutar una decisión</a:t>
                      </a:r>
                      <a:endParaRPr lang="es-MX" sz="1100" b="1" dirty="0" smtClean="0">
                        <a:effectLs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a:txBody>
                    <a:bodyPr/>
                    <a:lstStyle/>
                    <a:p>
                      <a:pPr marL="0" algn="ctr" rtl="0" eaLnBrk="1" fontAlgn="ctr" latinLnBrk="0" hangingPunct="1">
                        <a:spcBef>
                          <a:spcPts val="0"/>
                        </a:spcBef>
                        <a:spcAft>
                          <a:spcPts val="0"/>
                        </a:spcAft>
                      </a:pPr>
                      <a:r>
                        <a:rPr lang="es-ES" sz="1100" b="1" i="0" u="none" strike="noStrike" kern="1200" dirty="0">
                          <a:solidFill>
                            <a:srgbClr val="000000"/>
                          </a:solidFill>
                          <a:effectLst/>
                          <a:latin typeface="Calibri"/>
                        </a:rPr>
                        <a:t>15</a:t>
                      </a:r>
                      <a:endParaRPr lang="es-ES" sz="1100" b="1" i="0" u="none" strike="noStrike" dirty="0">
                        <a:effectLst/>
                        <a:latin typeface="Arial"/>
                      </a:endParaRPr>
                    </a:p>
                  </a:txBody>
                  <a:tcPr marL="92202" marR="92202" marT="46101" marB="4610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just" rtl="0" eaLnBrk="1" fontAlgn="base" latinLnBrk="0" hangingPunct="1">
                        <a:spcBef>
                          <a:spcPts val="396"/>
                        </a:spcBef>
                        <a:spcAft>
                          <a:spcPts val="0"/>
                        </a:spcAft>
                      </a:pPr>
                      <a:r>
                        <a:rPr lang="es-MX" sz="1100" b="1" i="0" u="none" strike="noStrike" dirty="0" smtClean="0">
                          <a:effectLst/>
                          <a:latin typeface="+mn-lt"/>
                        </a:rPr>
                        <a:t>En sus palabras,</a:t>
                      </a:r>
                      <a:r>
                        <a:rPr lang="es-MX" sz="1100" b="1" i="0" u="none" strike="noStrike" baseline="0" dirty="0" smtClean="0">
                          <a:effectLst/>
                          <a:latin typeface="+mn-lt"/>
                        </a:rPr>
                        <a:t> ¿ Como entiende los conceptos de decidir y el de actuar?</a:t>
                      </a:r>
                      <a:endParaRPr lang="es-MX" sz="1100" b="1" i="0" u="none" strike="noStrike" dirty="0">
                        <a:effectLst/>
                        <a:latin typeface="+mn-l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60615">
                <a:tc gridSpan="2">
                  <a:txBody>
                    <a:bodyPr/>
                    <a:lstStyle/>
                    <a:p>
                      <a:pPr marL="0" algn="ctr" rtl="0" eaLnBrk="1" fontAlgn="ctr" latinLnBrk="0" hangingPunct="1">
                        <a:spcBef>
                          <a:spcPts val="0"/>
                        </a:spcBef>
                        <a:spcAft>
                          <a:spcPts val="0"/>
                        </a:spcAft>
                      </a:pPr>
                      <a:endParaRPr lang="es-ES" sz="1100" b="0" i="0" u="none" strike="noStrike" dirty="0">
                        <a:effectLst/>
                        <a:latin typeface="+mn-lt"/>
                      </a:endParaRPr>
                    </a:p>
                  </a:txBody>
                  <a:tcPr marL="92242" marR="92242" marT="46122" marB="46122" anchor="ctr">
                    <a:lnL w="12700" cap="flat" cmpd="sng" algn="ctr">
                      <a:no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indent="0" algn="just" rtl="0" eaLnBrk="1" fontAlgn="base" latinLnBrk="0" hangingPunct="1">
                        <a:spcBef>
                          <a:spcPts val="396"/>
                        </a:spcBef>
                        <a:spcAft>
                          <a:spcPts val="0"/>
                        </a:spcAft>
                      </a:pPr>
                      <a:endParaRPr lang="es-MX" sz="1100" b="0" i="0" u="none" strike="noStrike" dirty="0">
                        <a:effectLst/>
                        <a:latin typeface="+mn-l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0615">
                <a:tc gridSpan="2">
                  <a:txBody>
                    <a:bodyPr/>
                    <a:lstStyle/>
                    <a:p>
                      <a:pPr marL="0" algn="ctr" rtl="0" eaLnBrk="1" fontAlgn="ctr" latinLnBrk="0" hangingPunct="1">
                        <a:spcBef>
                          <a:spcPts val="0"/>
                        </a:spcBef>
                        <a:spcAft>
                          <a:spcPts val="0"/>
                        </a:spcAft>
                      </a:pPr>
                      <a:r>
                        <a:rPr lang="es-ES" sz="1050" b="0" i="0" u="none" strike="noStrike" kern="1200" baseline="0" dirty="0">
                          <a:solidFill>
                            <a:srgbClr val="000000"/>
                          </a:solidFill>
                          <a:effectLst/>
                          <a:latin typeface="Arial Narrow"/>
                          <a:cs typeface="Times New Roman"/>
                        </a:rPr>
                        <a:t>COMENTARIOFINALES (Opcional)</a:t>
                      </a:r>
                      <a:endParaRPr lang="es-ES" sz="18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16000">
                <a:tc gridSpan="2">
                  <a:txBody>
                    <a:bodyPr/>
                    <a:lstStyle/>
                    <a:p>
                      <a:pPr marL="0" algn="ctr" rtl="0" eaLnBrk="1" fontAlgn="ctr" latinLnBrk="0" hangingPunct="1">
                        <a:spcBef>
                          <a:spcPts val="0"/>
                        </a:spcBef>
                        <a:spcAft>
                          <a:spcPts val="0"/>
                        </a:spcAft>
                      </a:pPr>
                      <a:endParaRPr lang="es-MX" sz="600" b="0" i="0" u="none" strike="noStrike"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r>
              <a:tr h="216000">
                <a:tc gridSpan="2">
                  <a:txBody>
                    <a:bodyPr/>
                    <a:lstStyle/>
                    <a:p>
                      <a:pPr marL="0" algn="ctr" rtl="0" eaLnBrk="1" fontAlgn="ctr" latinLnBrk="0" hangingPunct="1">
                        <a:spcBef>
                          <a:spcPts val="0"/>
                        </a:spcBef>
                        <a:spcAft>
                          <a:spcPts val="0"/>
                        </a:spcAft>
                      </a:pPr>
                      <a:endParaRPr lang="es-MX" sz="600" b="0" i="0" u="none" strike="noStrike"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r>
              <a:tr h="216000">
                <a:tc gridSpan="2">
                  <a:txBody>
                    <a:bodyPr/>
                    <a:lstStyle/>
                    <a:p>
                      <a:pPr marL="0" algn="ctr" rtl="0" eaLnBrk="1" fontAlgn="ctr" latinLnBrk="0" hangingPunct="1">
                        <a:spcBef>
                          <a:spcPts val="0"/>
                        </a:spcBef>
                        <a:spcAft>
                          <a:spcPts val="0"/>
                        </a:spcAft>
                      </a:pPr>
                      <a:endParaRPr lang="es-MX" sz="600" b="0" i="0" u="none" strike="noStrike"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r>
              <a:tr h="216000">
                <a:tc gridSpan="2">
                  <a:txBody>
                    <a:bodyPr/>
                    <a:lstStyle/>
                    <a:p>
                      <a:pPr marL="0" algn="ctr" rtl="0" eaLnBrk="1" fontAlgn="ctr" latinLnBrk="0" hangingPunct="1">
                        <a:spcBef>
                          <a:spcPts val="0"/>
                        </a:spcBef>
                        <a:spcAft>
                          <a:spcPts val="0"/>
                        </a:spcAft>
                      </a:pPr>
                      <a:endParaRPr lang="es-MX" sz="600" b="0" i="0" u="none" strike="noStrike" dirty="0">
                        <a:effectLs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r>
            </a:tbl>
          </a:graphicData>
        </a:graphic>
      </p:graphicFrame>
    </p:spTree>
    <p:extLst>
      <p:ext uri="{BB962C8B-B14F-4D97-AF65-F5344CB8AC3E}">
        <p14:creationId xmlns:p14="http://schemas.microsoft.com/office/powerpoint/2010/main" val="196780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3C8C7F96-03E5-4557-90E6-51068344B7A9}" type="slidenum">
              <a:rPr lang="es-MX" smtClean="0"/>
              <a:t>5</a:t>
            </a:fld>
            <a:endParaRPr lang="es-MX" dirty="0"/>
          </a:p>
        </p:txBody>
      </p:sp>
      <p:graphicFrame>
        <p:nvGraphicFramePr>
          <p:cNvPr id="4" name="3 Tabla"/>
          <p:cNvGraphicFramePr>
            <a:graphicFrameLocks noGrp="1"/>
          </p:cNvGraphicFramePr>
          <p:nvPr>
            <p:extLst>
              <p:ext uri="{D42A27DB-BD31-4B8C-83A1-F6EECF244321}">
                <p14:modId xmlns:p14="http://schemas.microsoft.com/office/powerpoint/2010/main" val="2420101041"/>
              </p:ext>
            </p:extLst>
          </p:nvPr>
        </p:nvGraphicFramePr>
        <p:xfrm>
          <a:off x="251520" y="332656"/>
          <a:ext cx="8685796" cy="5707172"/>
        </p:xfrm>
        <a:graphic>
          <a:graphicData uri="http://schemas.openxmlformats.org/drawingml/2006/table">
            <a:tbl>
              <a:tblPr/>
              <a:tblGrid>
                <a:gridCol w="360040"/>
                <a:gridCol w="648072"/>
                <a:gridCol w="3888432"/>
                <a:gridCol w="1008112"/>
                <a:gridCol w="720080"/>
                <a:gridCol w="1080120"/>
                <a:gridCol w="980940"/>
              </a:tblGrid>
              <a:tr h="216000">
                <a:tc gridSpan="5">
                  <a:txBody>
                    <a:bodyPr/>
                    <a:lstStyle/>
                    <a:p>
                      <a:pPr marL="0" marR="0" indent="0" algn="ctr" defTabSz="914400" rtl="0" eaLnBrk="1" fontAlgn="base" latinLnBrk="0" hangingPunct="1">
                        <a:lnSpc>
                          <a:spcPct val="100000"/>
                        </a:lnSpc>
                        <a:spcBef>
                          <a:spcPts val="360"/>
                        </a:spcBef>
                        <a:spcAft>
                          <a:spcPts val="0"/>
                        </a:spcAft>
                        <a:buClrTx/>
                        <a:buSzTx/>
                        <a:buFontTx/>
                        <a:buNone/>
                        <a:tabLst/>
                        <a:defRPr/>
                      </a:pPr>
                      <a:r>
                        <a:rPr lang="es-MX" sz="1050" b="1" i="0" kern="1200" baseline="0" dirty="0" smtClean="0">
                          <a:solidFill>
                            <a:schemeClr val="tx1"/>
                          </a:solidFill>
                          <a:effectLst/>
                          <a:latin typeface="Arial Narrow" panose="020B0606020202030204" pitchFamily="34" charset="0"/>
                          <a:ea typeface="+mn-ea"/>
                          <a:cs typeface="+mn-cs"/>
                        </a:rPr>
                        <a:t>TGE 2017.  MODULO II  TECNICAS DE DISEÑO ESTRATÉGICO . CUESTIONARIO MODULAR - CM</a:t>
                      </a:r>
                      <a:endParaRPr lang="es-MX" sz="500" dirty="0" smtClean="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MX"/>
                    </a:p>
                  </a:txBody>
                  <a:tcPr/>
                </a:tc>
                <a:tc hMerge="1">
                  <a:txBody>
                    <a:bodyPr/>
                    <a:lstStyle/>
                    <a:p>
                      <a:pPr marL="0" marR="0" indent="0" algn="ct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indent="0" algn="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indent="0" algn="ctr" rtl="0" eaLnBrk="1" fontAlgn="base" latinLnBrk="0" hangingPunct="1">
                        <a:spcBef>
                          <a:spcPts val="360"/>
                        </a:spcBef>
                        <a:spcAft>
                          <a:spcPts val="0"/>
                        </a:spcAft>
                      </a:pPr>
                      <a:endParaRPr lang="en-US"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ctr" rtl="0" eaLnBrk="1" fontAlgn="base" latinLnBrk="0" hangingPunct="1">
                        <a:spcBef>
                          <a:spcPts val="360"/>
                        </a:spcBef>
                        <a:spcAft>
                          <a:spcPts val="0"/>
                        </a:spcAft>
                      </a:pPr>
                      <a:r>
                        <a:rPr lang="es-MX" sz="1000" b="1" i="0" u="none" strike="noStrike" dirty="0" smtClean="0">
                          <a:effectLst/>
                          <a:latin typeface="Arial Narrow" panose="020B0606020202030204" pitchFamily="34" charset="0"/>
                        </a:rPr>
                        <a:t>HOJA NO.</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gridSpan="2">
                  <a:txBody>
                    <a:bodyPr/>
                    <a:lstStyle/>
                    <a:p>
                      <a:pPr marL="0" marR="0" indent="0" algn="ctr" rtl="0" eaLnBrk="1" fontAlgn="base" latinLnBrk="0" hangingPunct="1">
                        <a:spcBef>
                          <a:spcPts val="360"/>
                        </a:spcBef>
                        <a:spcAft>
                          <a:spcPts val="0"/>
                        </a:spcAft>
                      </a:pPr>
                      <a:r>
                        <a:rPr lang="es-MX" sz="1000" b="1" i="0" u="none" strike="noStrike" kern="1200" baseline="0" dirty="0">
                          <a:ln>
                            <a:noFill/>
                          </a:ln>
                          <a:solidFill>
                            <a:srgbClr val="000000"/>
                          </a:solidFill>
                          <a:effectLst/>
                          <a:latin typeface="Arial Narrow" panose="020B0606020202030204" pitchFamily="34" charset="0"/>
                          <a:cs typeface="Times New Roman"/>
                        </a:rPr>
                        <a:t>NOMBRE:</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pPr marL="0" marR="0" indent="0" algn="ctr" rtl="0" eaLnBrk="1" fontAlgn="base" latinLnBrk="0" hangingPunct="1">
                        <a:spcBef>
                          <a:spcPts val="360"/>
                        </a:spcBef>
                        <a:spcAft>
                          <a:spcPts val="0"/>
                        </a:spcAft>
                      </a:pPr>
                      <a:endParaRPr lang="es-MX" sz="1800" b="0" i="0" u="none" strike="noStrike" dirty="0">
                        <a:effectLst/>
                        <a:latin typeface="Arial"/>
                      </a:endParaRPr>
                    </a:p>
                  </a:txBody>
                  <a:tcPr anchor="ctr"/>
                </a:tc>
                <a:tc>
                  <a:txBody>
                    <a:bodyPr/>
                    <a:lstStyle/>
                    <a:p>
                      <a:pPr marL="0" marR="0" indent="0" algn="ct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r" rtl="0" eaLnBrk="1" fontAlgn="base" latinLnBrk="0" hangingPunct="1">
                        <a:spcBef>
                          <a:spcPts val="360"/>
                        </a:spcBef>
                        <a:spcAft>
                          <a:spcPts val="0"/>
                        </a:spcAft>
                      </a:pPr>
                      <a:r>
                        <a:rPr lang="es-MX" sz="1000" b="1" i="0" u="none" strike="noStrike" dirty="0" smtClean="0">
                          <a:effectLst/>
                          <a:latin typeface="Arial Narrow" panose="020B0606020202030204" pitchFamily="34" charset="0"/>
                        </a:rPr>
                        <a:t>CARRERA</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indent="0" algn="ctr" rtl="0" eaLnBrk="1" fontAlgn="base" latinLnBrk="0" hangingPunct="1">
                        <a:spcBef>
                          <a:spcPts val="360"/>
                        </a:spcBef>
                        <a:spcAft>
                          <a:spcPts val="0"/>
                        </a:spcAft>
                      </a:pPr>
                      <a:endParaRPr lang="en-US"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360"/>
                        </a:spcBef>
                        <a:spcAft>
                          <a:spcPts val="0"/>
                        </a:spcAft>
                      </a:pPr>
                      <a:r>
                        <a:rPr lang="es-MX" sz="1000" b="1" i="0" u="none" strike="noStrike" kern="1200" baseline="0" dirty="0" smtClean="0">
                          <a:ln>
                            <a:noFill/>
                          </a:ln>
                          <a:solidFill>
                            <a:srgbClr val="000000"/>
                          </a:solidFill>
                          <a:effectLst/>
                          <a:latin typeface="Arial Narrow" panose="020B0606020202030204" pitchFamily="34" charset="0"/>
                          <a:cs typeface="Times New Roman"/>
                        </a:rPr>
                        <a:t># MATRICULA</a:t>
                      </a: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endPar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gridSpan="7">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0" lang="es-ES" sz="10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HOJA DE RESPUESTAS*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20000"/>
                        <a:lumOff val="80000"/>
                      </a:schemeClr>
                    </a:solidFill>
                  </a:tcPr>
                </a:tc>
                <a:tc hMerge="1">
                  <a:txBody>
                    <a:bodyPr/>
                    <a:lstStyle/>
                    <a:p>
                      <a:endParaRPr lang="es-ES"/>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5" name="4 CuadroTexto"/>
          <p:cNvSpPr txBox="1"/>
          <p:nvPr/>
        </p:nvSpPr>
        <p:spPr>
          <a:xfrm>
            <a:off x="251520" y="6119718"/>
            <a:ext cx="8496944" cy="261610"/>
          </a:xfrm>
          <a:prstGeom prst="rect">
            <a:avLst/>
          </a:prstGeom>
          <a:noFill/>
        </p:spPr>
        <p:txBody>
          <a:bodyPr wrap="square" rtlCol="0">
            <a:spAutoFit/>
          </a:bodyPr>
          <a:lstStyle/>
          <a:p>
            <a:r>
              <a:rPr lang="es-ES" sz="1050" b="1" dirty="0" smtClean="0">
                <a:latin typeface="Arial Narrow" pitchFamily="34" charset="0"/>
                <a:cs typeface="Times New Roman" pitchFamily="18" charset="0"/>
              </a:rPr>
              <a:t>* </a:t>
            </a:r>
            <a:r>
              <a:rPr lang="es-ES" sz="900" b="1" dirty="0" smtClean="0">
                <a:latin typeface="Arial Narrow" pitchFamily="34" charset="0"/>
                <a:cs typeface="Times New Roman" pitchFamily="18" charset="0"/>
              </a:rPr>
              <a:t>SI ASÍ LO DESEA UTILICE  LAS QUE SEAN NECESARIAS, REPITIENDO ESTE FORMATO.</a:t>
            </a:r>
            <a:endParaRPr lang="es-ES" sz="900" b="1" dirty="0">
              <a:latin typeface="Arial Narrow" pitchFamily="34" charset="0"/>
              <a:cs typeface="Times New Roman" pitchFamily="18" charset="0"/>
            </a:endParaRPr>
          </a:p>
        </p:txBody>
      </p:sp>
    </p:spTree>
    <p:extLst>
      <p:ext uri="{BB962C8B-B14F-4D97-AF65-F5344CB8AC3E}">
        <p14:creationId xmlns:p14="http://schemas.microsoft.com/office/powerpoint/2010/main" val="716420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781</Words>
  <Application>Microsoft Office PowerPoint</Application>
  <PresentationFormat>Presentación en pantalla (4:3)</PresentationFormat>
  <Paragraphs>111</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VA_CONSULTORES</dc:creator>
  <cp:lastModifiedBy>Equipo</cp:lastModifiedBy>
  <cp:revision>27</cp:revision>
  <dcterms:created xsi:type="dcterms:W3CDTF">2016-07-19T14:53:14Z</dcterms:created>
  <dcterms:modified xsi:type="dcterms:W3CDTF">2017-07-27T20:21:37Z</dcterms:modified>
</cp:coreProperties>
</file>