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20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7D595-A807-4297-A84B-FEEC5EE47ADF}" type="datetimeFigureOut">
              <a:rPr lang="es-MX" smtClean="0"/>
              <a:t>28/07/2017</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A8E1B-F663-4D27-BA25-16DB03483BC5}" type="slidenum">
              <a:rPr lang="es-MX" smtClean="0"/>
              <a:t>‹Nº›</a:t>
            </a:fld>
            <a:endParaRPr lang="es-MX" dirty="0"/>
          </a:p>
        </p:txBody>
      </p:sp>
    </p:spTree>
    <p:extLst>
      <p:ext uri="{BB962C8B-B14F-4D97-AF65-F5344CB8AC3E}">
        <p14:creationId xmlns:p14="http://schemas.microsoft.com/office/powerpoint/2010/main" val="58791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510" indent="-280581" algn="ctr" eaLnBrk="0" hangingPunct="0">
              <a:defRPr sz="1400" b="1">
                <a:solidFill>
                  <a:schemeClr val="tx1"/>
                </a:solidFill>
                <a:latin typeface="Arial" charset="0"/>
              </a:defRPr>
            </a:lvl2pPr>
            <a:lvl3pPr marL="1122322" indent="-224464" algn="ctr" eaLnBrk="0" hangingPunct="0">
              <a:defRPr sz="1400" b="1">
                <a:solidFill>
                  <a:schemeClr val="tx1"/>
                </a:solidFill>
                <a:latin typeface="Arial" charset="0"/>
              </a:defRPr>
            </a:lvl3pPr>
            <a:lvl4pPr marL="1571251" indent="-224464" algn="ctr" eaLnBrk="0" hangingPunct="0">
              <a:defRPr sz="1400" b="1">
                <a:solidFill>
                  <a:schemeClr val="tx1"/>
                </a:solidFill>
                <a:latin typeface="Arial" charset="0"/>
              </a:defRPr>
            </a:lvl4pPr>
            <a:lvl5pPr marL="2020180" indent="-224464" algn="ctr" eaLnBrk="0" hangingPunct="0">
              <a:defRPr sz="1400" b="1">
                <a:solidFill>
                  <a:schemeClr val="tx1"/>
                </a:solidFill>
                <a:latin typeface="Arial" charset="0"/>
              </a:defRPr>
            </a:lvl5pPr>
            <a:lvl6pPr marL="2469109" indent="-224464" algn="ctr" eaLnBrk="0" fontAlgn="base" hangingPunct="0">
              <a:spcBef>
                <a:spcPct val="0"/>
              </a:spcBef>
              <a:spcAft>
                <a:spcPct val="0"/>
              </a:spcAft>
              <a:defRPr sz="1400" b="1">
                <a:solidFill>
                  <a:schemeClr val="tx1"/>
                </a:solidFill>
                <a:latin typeface="Arial" charset="0"/>
              </a:defRPr>
            </a:lvl6pPr>
            <a:lvl7pPr marL="2918039" indent="-224464" algn="ctr" eaLnBrk="0" fontAlgn="base" hangingPunct="0">
              <a:spcBef>
                <a:spcPct val="0"/>
              </a:spcBef>
              <a:spcAft>
                <a:spcPct val="0"/>
              </a:spcAft>
              <a:defRPr sz="1400" b="1">
                <a:solidFill>
                  <a:schemeClr val="tx1"/>
                </a:solidFill>
                <a:latin typeface="Arial" charset="0"/>
              </a:defRPr>
            </a:lvl7pPr>
            <a:lvl8pPr marL="3366967" indent="-224464" algn="ctr" eaLnBrk="0" fontAlgn="base" hangingPunct="0">
              <a:spcBef>
                <a:spcPct val="0"/>
              </a:spcBef>
              <a:spcAft>
                <a:spcPct val="0"/>
              </a:spcAft>
              <a:defRPr sz="1400" b="1">
                <a:solidFill>
                  <a:schemeClr val="tx1"/>
                </a:solidFill>
                <a:latin typeface="Arial" charset="0"/>
              </a:defRPr>
            </a:lvl8pPr>
            <a:lvl9pPr marL="3815896" indent="-224464"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3000" y="685800"/>
            <a:ext cx="4575175" cy="3430588"/>
          </a:xfrm>
          <a:ln/>
        </p:spPr>
      </p:sp>
      <p:sp>
        <p:nvSpPr>
          <p:cNvPr id="121860" name="Rectangle 3"/>
          <p:cNvSpPr>
            <a:spLocks noGrp="1" noChangeArrowheads="1"/>
          </p:cNvSpPr>
          <p:nvPr>
            <p:ph type="body" idx="1"/>
          </p:nvPr>
        </p:nvSpPr>
        <p:spPr>
          <a:xfrm>
            <a:off x="685491" y="4343872"/>
            <a:ext cx="5487022" cy="411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28/07/2017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28/07/2017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692696"/>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effectLst>
                  <a:outerShdw blurRad="38100" dist="38100" dir="2700000" algn="tl">
                    <a:srgbClr val="FFFFFF"/>
                  </a:outerShdw>
                </a:effectLst>
                <a:latin typeface="Arial Narrow" panose="020B0606020202030204" pitchFamily="34" charset="0"/>
              </a:rPr>
              <a:t>TÉCNICAS DE GESTIÓN EJECUTIVAS - 2017 2016</a:t>
            </a:r>
          </a:p>
          <a:p>
            <a:pPr algn="ctr">
              <a:defRPr/>
            </a:pPr>
            <a:r>
              <a:rPr lang="es-MX" b="1" dirty="0" smtClean="0">
                <a:effectLst>
                  <a:outerShdw blurRad="38100" dist="38100" dir="2700000" algn="tl">
                    <a:srgbClr val="FFFFFF"/>
                  </a:outerShdw>
                </a:effectLst>
                <a:latin typeface="Arial Narrow" panose="020B0606020202030204" pitchFamily="34" charset="0"/>
              </a:rPr>
              <a:t>MÓDULO III– TÉCNICAS DE NEGOCIACÍON Y DESARROLLO PROFESIONAL</a:t>
            </a:r>
          </a:p>
          <a:p>
            <a:pPr algn="ctr">
              <a:defRPr/>
            </a:pPr>
            <a:r>
              <a:rPr lang="es-MX" b="1" dirty="0" smtClean="0">
                <a:effectLst>
                  <a:outerShdw blurRad="38100" dist="38100" dir="2700000" algn="tl">
                    <a:srgbClr val="FFFFFF"/>
                  </a:outerShdw>
                </a:effectLst>
                <a:latin typeface="Arial Narrow" panose="020B0606020202030204" pitchFamily="34" charset="0"/>
              </a:rPr>
              <a:t>CUESTIONARIO MODULAR-CM </a:t>
            </a:r>
            <a:endParaRPr lang="es-MX" b="1" i="1" dirty="0">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6001095" cy="5756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00808"/>
            <a:ext cx="8136000" cy="4508898"/>
          </a:xfrm>
          <a:prstGeom prst="rect">
            <a:avLst/>
          </a:prstGeom>
          <a:solidFill>
            <a:schemeClr val="accent3">
              <a:lumMod val="20000"/>
              <a:lumOff val="8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III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8336672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3624489998"/>
              </p:ext>
            </p:extLst>
          </p:nvPr>
        </p:nvGraphicFramePr>
        <p:xfrm>
          <a:off x="372069" y="1412776"/>
          <a:ext cx="8388002" cy="4932424"/>
        </p:xfrm>
        <a:graphic>
          <a:graphicData uri="http://schemas.openxmlformats.org/drawingml/2006/table">
            <a:tbl>
              <a:tblPr/>
              <a:tblGrid>
                <a:gridCol w="5062418"/>
                <a:gridCol w="617048"/>
                <a:gridCol w="333143"/>
                <a:gridCol w="333143"/>
                <a:gridCol w="230443"/>
                <a:gridCol w="435843"/>
                <a:gridCol w="212229"/>
                <a:gridCol w="454057"/>
                <a:gridCol w="123612"/>
                <a:gridCol w="586066"/>
              </a:tblGrid>
              <a:tr h="154224">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40" b="1" i="0" kern="1200" baseline="0" dirty="0" smtClean="0">
                          <a:solidFill>
                            <a:schemeClr val="tx1"/>
                          </a:solidFill>
                          <a:effectLst/>
                          <a:latin typeface="Arial Narrow" panose="020B0606020202030204" pitchFamily="34" charset="0"/>
                          <a:ea typeface="+mn-ea"/>
                          <a:cs typeface="+mn-cs"/>
                        </a:rPr>
                        <a:t>2ª  SECCION: RESULTADOS DE LAS AUTOEVALUACIONES Y COMENTARIOS DE SU APLICACIÓN</a:t>
                      </a:r>
                      <a:endParaRPr lang="es-ES" sz="840" b="1" dirty="0" smtClean="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100" b="1" dirty="0" smtClean="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10">
                  <a:txBody>
                    <a:bodyPr/>
                    <a:lstStyle/>
                    <a:p>
                      <a:pPr lvl="0" algn="ctr" fontAlgn="base">
                        <a:spcBef>
                          <a:spcPct val="20000"/>
                        </a:spcBef>
                        <a:spcAft>
                          <a:spcPct val="0"/>
                        </a:spcAft>
                      </a:pPr>
                      <a:r>
                        <a:rPr lang="es-MX" sz="800" b="1" dirty="0" smtClean="0">
                          <a:latin typeface="Arial Narrow" panose="020B0606020202030204" pitchFamily="34" charset="0"/>
                          <a:cs typeface="Arial" pitchFamily="34" charset="0"/>
                        </a:rPr>
                        <a:t>AUTO EVALUACIÓN  5.1: MI PERFIL DE NEGOCIADOR</a:t>
                      </a:r>
                      <a:endParaRPr lang="es-MX" sz="800" b="1" dirty="0">
                        <a:latin typeface="Arial Narrow" panose="020B0606020202030204" pitchFamily="34" charset="0"/>
                        <a:cs typeface="Arial"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296285">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40" b="1" i="0" kern="1200" baseline="0" dirty="0" smtClean="0">
                          <a:solidFill>
                            <a:schemeClr val="tx1"/>
                          </a:solidFill>
                          <a:effectLst/>
                          <a:latin typeface="Arial Narrow" panose="020B0606020202030204" pitchFamily="34" charset="0"/>
                          <a:ea typeface="+mn-ea"/>
                          <a:cs typeface="+mn-cs"/>
                        </a:rPr>
                        <a:t>CARACTERÍSTICAS DE NEGOCIADOR</a:t>
                      </a:r>
                      <a:endParaRPr lang="es-MX" sz="840"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NUNCA</a:t>
                      </a:r>
                      <a:endParaRPr lang="es-MX" sz="6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CASI</a:t>
                      </a:r>
                      <a:endParaRPr lang="es-MX" sz="600" b="0" i="0" u="none" strike="noStrike" dirty="0">
                        <a:effectLst/>
                        <a:latin typeface="Arial Narrow" panose="020B0606020202030204" pitchFamily="34" charset="0"/>
                      </a:endParaRPr>
                    </a:p>
                    <a:p>
                      <a:pPr marL="0" marR="0" indent="0" algn="ctr"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NUNCA</a:t>
                      </a:r>
                      <a:endParaRPr lang="es-MX" sz="6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marL="0" marR="0" indent="0" algn="ctr"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ALGUNAS VECES</a:t>
                      </a:r>
                      <a:endParaRPr lang="es-MX" sz="6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accent3">
                        <a:lumMod val="20000"/>
                        <a:lumOff val="80000"/>
                      </a:schemeClr>
                    </a:solidFill>
                  </a:tcPr>
                </a:tc>
                <a:tc hMerge="1">
                  <a:txBody>
                    <a:bodyPr/>
                    <a:lstStyle/>
                    <a:p>
                      <a:pPr marL="0" marR="0" indent="0" algn="ctr"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accent3">
                        <a:lumMod val="20000"/>
                        <a:lumOff val="80000"/>
                      </a:schemeClr>
                    </a:solidFill>
                  </a:tcPr>
                </a:tc>
                <a:tc gridSpan="2">
                  <a:txBody>
                    <a:bodyPr/>
                    <a:lstStyle/>
                    <a:p>
                      <a:pPr marL="0" marR="0" indent="0" algn="l"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FRECUE</a:t>
                      </a:r>
                      <a:r>
                        <a:rPr lang="es-MX" sz="600" b="1" i="0" u="sng" strike="noStrike" kern="1200" baseline="0" dirty="0">
                          <a:ln>
                            <a:noFill/>
                          </a:ln>
                          <a:solidFill>
                            <a:srgbClr val="000000"/>
                          </a:solidFill>
                          <a:effectLst/>
                          <a:latin typeface="Arial Narrow" panose="020B0606020202030204" pitchFamily="34" charset="0"/>
                        </a:rPr>
                        <a:t>N</a:t>
                      </a:r>
                      <a:endParaRPr lang="es-MX" sz="600" b="0" i="0" u="none" strike="noStrike" dirty="0">
                        <a:effectLst/>
                        <a:latin typeface="Arial Narrow" panose="020B0606020202030204" pitchFamily="34" charset="0"/>
                      </a:endParaRPr>
                    </a:p>
                    <a:p>
                      <a:pPr marL="0" marR="0" indent="0" algn="l"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TEMENTE</a:t>
                      </a:r>
                      <a:endParaRPr lang="es-MX" sz="6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c hMerge="1">
                  <a:txBody>
                    <a:bodyPr/>
                    <a:lstStyle/>
                    <a:p>
                      <a:pPr marL="0" marR="0" indent="0" algn="l"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c gridSpan="2">
                  <a:txBody>
                    <a:bodyPr/>
                    <a:lstStyle/>
                    <a:p>
                      <a:pPr marL="0" marR="0" indent="0" algn="l" rtl="0" eaLnBrk="1" fontAlgn="base" latinLnBrk="0" hangingPunct="1">
                        <a:spcBef>
                          <a:spcPts val="168"/>
                        </a:spcBef>
                        <a:spcAft>
                          <a:spcPts val="0"/>
                        </a:spcAft>
                      </a:pPr>
                      <a:r>
                        <a:rPr lang="es-MX" sz="600" b="1" i="0" u="none" strike="noStrike" kern="1200" baseline="0" dirty="0">
                          <a:ln>
                            <a:noFill/>
                          </a:ln>
                          <a:solidFill>
                            <a:srgbClr val="000000"/>
                          </a:solidFill>
                          <a:effectLst/>
                          <a:latin typeface="Arial Narrow" panose="020B0606020202030204" pitchFamily="34" charset="0"/>
                        </a:rPr>
                        <a:t>MUY </a:t>
                      </a:r>
                      <a:r>
                        <a:rPr lang="es-MX" sz="600" b="1" i="0" u="none" strike="noStrike" kern="1200" baseline="0" dirty="0" smtClean="0">
                          <a:ln>
                            <a:noFill/>
                          </a:ln>
                          <a:solidFill>
                            <a:srgbClr val="000000"/>
                          </a:solidFill>
                          <a:effectLst/>
                          <a:latin typeface="Arial Narrow" panose="020B0606020202030204" pitchFamily="34" charset="0"/>
                        </a:rPr>
                        <a:t>FRE-CUENTEMENTE</a:t>
                      </a:r>
                      <a:endParaRPr lang="es-MX" sz="6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c hMerge="1">
                  <a:txBody>
                    <a:bodyPr/>
                    <a:lstStyle/>
                    <a:p>
                      <a:pPr marL="0" marR="0" indent="0" algn="l" rtl="0" eaLnBrk="1" fontAlgn="base" latinLnBrk="0" hangingPunct="1">
                        <a:spcBef>
                          <a:spcPts val="168"/>
                        </a:spcBef>
                        <a:spcAft>
                          <a:spcPts val="0"/>
                        </a:spcAft>
                      </a:pPr>
                      <a:endParaRPr lang="es-MX" sz="700" b="0" i="0" u="none" strike="noStrike" dirty="0">
                        <a:effectLst/>
                        <a:latin typeface="Arial Narrow" panose="020B0606020202030204" pitchFamily="34" charset="0"/>
                      </a:endParaRPr>
                    </a:p>
                  </a:txBody>
                  <a:tcPr marL="90932" marR="90932" marT="45466" marB="45466" anchor="ctr">
                    <a:solidFill>
                      <a:schemeClr val="accent3">
                        <a:lumMod val="20000"/>
                        <a:lumOff val="80000"/>
                      </a:schemeClr>
                    </a:solidFill>
                  </a:tcPr>
                </a:tc>
              </a:tr>
              <a:tr h="180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Arial Narrow" panose="020B0606020202030204" pitchFamily="34" charset="0"/>
                          <a:ea typeface="+mn-ea"/>
                          <a:cs typeface="+mn-cs"/>
                        </a:rPr>
                        <a:t>SUMA DE CADA COLUMNA</a:t>
                      </a:r>
                      <a:endParaRPr lang="es-MX" sz="800"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endParaRPr lang="es-MX" sz="8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endParaRPr lang="es-MX" sz="800" dirty="0">
                        <a:latin typeface="Arial Narrow" panose="020B0606020202030204" pitchFamily="34" charset="0"/>
                      </a:endParaRPr>
                    </a:p>
                  </a:txBody>
                  <a:tcPr>
                    <a:lnL w="12700" cap="flat" cmpd="sng" algn="ctr">
                      <a:solidFill>
                        <a:srgbClr val="000000"/>
                      </a:solidFill>
                      <a:prstDash val="solid"/>
                      <a:round/>
                      <a:headEnd type="none" w="med" len="med"/>
                      <a:tailEnd type="none" w="med" len="med"/>
                    </a:lnL>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lnL w="12700" cap="flat" cmpd="sng" algn="ctr">
                      <a:solidFill>
                        <a:srgbClr val="000000"/>
                      </a:solidFill>
                      <a:prstDash val="solid"/>
                      <a:round/>
                      <a:headEnd type="none" w="med" len="med"/>
                      <a:tailEnd type="none" w="med" len="med"/>
                    </a:lnL>
                    <a:solidFill>
                      <a:schemeClr val="bg1"/>
                    </a:solidFill>
                  </a:tcPr>
                </a:tc>
                <a:tc gridSpan="2">
                  <a:txBody>
                    <a:bodyPr/>
                    <a:lstStyle/>
                    <a:p>
                      <a:endParaRPr lang="es-MX" sz="800" dirty="0">
                        <a:latin typeface="Arial Narrow" panose="020B0606020202030204" pitchFamily="34" charset="0"/>
                      </a:endParaRPr>
                    </a:p>
                  </a:txBody>
                  <a:tcP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solidFill>
                      <a:schemeClr val="bg1"/>
                    </a:solidFill>
                  </a:tcPr>
                </a:tc>
                <a:tc gridSpan="2">
                  <a:txBody>
                    <a:bodyPr/>
                    <a:lstStyle/>
                    <a:p>
                      <a:endParaRPr lang="es-MX" sz="800" dirty="0">
                        <a:latin typeface="Arial Narrow" panose="020B0606020202030204" pitchFamily="34" charset="0"/>
                      </a:endParaRPr>
                    </a:p>
                  </a:txBody>
                  <a:tcP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solidFill>
                      <a:schemeClr val="bg1"/>
                    </a:solidFill>
                  </a:tcPr>
                </a:tc>
              </a:tr>
              <a:tr h="211273">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Arial Narrow" panose="020B0606020202030204" pitchFamily="34" charset="0"/>
                          <a:ea typeface="+mn-ea"/>
                          <a:cs typeface="+mn-cs"/>
                        </a:rPr>
                        <a:t>MULTPLIQUE LAS SUMA ANTERIORES POR LOS FACTORES ANOTADOS</a:t>
                      </a:r>
                      <a:endParaRPr lang="es-MX" sz="800" dirty="0" smtClean="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rgbClr val="000000"/>
                          </a:solidFill>
                          <a:effectLst/>
                          <a:latin typeface="Arial Narrow" panose="020B0606020202030204" pitchFamily="34" charset="0"/>
                        </a:rPr>
                        <a:t>X 4</a:t>
                      </a:r>
                      <a:endParaRPr lang="es-MX" sz="8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rgbClr val="000000"/>
                          </a:solidFill>
                          <a:effectLst/>
                          <a:latin typeface="Arial Narrow" panose="020B0606020202030204" pitchFamily="34" charset="0"/>
                        </a:rPr>
                        <a:t>X 3</a:t>
                      </a:r>
                      <a:endParaRPr lang="es-MX" sz="8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rgbClr val="000000"/>
                          </a:solidFill>
                          <a:effectLst/>
                          <a:latin typeface="Arial Narrow" panose="020B0606020202030204" pitchFamily="34" charset="0"/>
                        </a:rPr>
                        <a:t>X   2</a:t>
                      </a:r>
                      <a:endParaRPr lang="es-MX" sz="80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a:effectLst/>
                        <a:latin typeface="Arial"/>
                      </a:endParaRPr>
                    </a:p>
                  </a:txBody>
                  <a:tcPr marL="90932" marR="90932" marT="45466" marB="45466" anchor="ctr">
                    <a:lnL w="12700" cap="flat" cmpd="sng" algn="ctr">
                      <a:solidFill>
                        <a:srgbClr val="000000"/>
                      </a:solidFill>
                      <a:prstDash val="solid"/>
                      <a:round/>
                      <a:headEnd type="none" w="med" len="med"/>
                      <a:tailEnd type="none" w="med" len="med"/>
                    </a:lnL>
                    <a:solidFill>
                      <a:schemeClr val="bg1"/>
                    </a:solidFill>
                  </a:tcPr>
                </a:tc>
                <a:tc gridSpan="2">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rgbClr val="000000"/>
                          </a:solidFill>
                          <a:effectLst/>
                          <a:latin typeface="Arial Narrow" panose="020B0606020202030204" pitchFamily="34" charset="0"/>
                        </a:rPr>
                        <a:t>X   1</a:t>
                      </a:r>
                      <a:endParaRPr lang="es-MX" sz="800" b="0" i="0" u="none" strike="noStrike" dirty="0">
                        <a:effectLst/>
                        <a:latin typeface="Arial Narrow" panose="020B0606020202030204" pitchFamily="34" charset="0"/>
                      </a:endParaRPr>
                    </a:p>
                  </a:txBody>
                  <a:tcPr marL="90932" marR="90932" marT="45466" marB="45466" anchor="ctr">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dirty="0">
                        <a:effectLst/>
                        <a:latin typeface="Arial"/>
                      </a:endParaRPr>
                    </a:p>
                  </a:txBody>
                  <a:tcPr marL="90932" marR="90932" marT="45466" marB="45466" anchor="ctr">
                    <a:solidFill>
                      <a:schemeClr val="bg1"/>
                    </a:solidFill>
                  </a:tcPr>
                </a:tc>
                <a:tc gridSpan="2">
                  <a:txBody>
                    <a:bodyPr/>
                    <a:lstStyle/>
                    <a:p>
                      <a:pPr marL="0" marR="0" indent="0" algn="ctr" rtl="0" eaLnBrk="1" fontAlgn="base" latinLnBrk="0" hangingPunct="1">
                        <a:spcBef>
                          <a:spcPts val="240"/>
                        </a:spcBef>
                        <a:spcAft>
                          <a:spcPts val="0"/>
                        </a:spcAft>
                      </a:pPr>
                      <a:r>
                        <a:rPr lang="es-MX" sz="800" b="1" i="0" u="none" strike="noStrike" kern="1200" baseline="0" dirty="0">
                          <a:ln>
                            <a:noFill/>
                          </a:ln>
                          <a:solidFill>
                            <a:srgbClr val="000000"/>
                          </a:solidFill>
                          <a:effectLst/>
                          <a:latin typeface="Arial Narrow" panose="020B0606020202030204" pitchFamily="34" charset="0"/>
                        </a:rPr>
                        <a:t>X  0 </a:t>
                      </a:r>
                      <a:endParaRPr lang="es-MX" sz="800" b="0" i="0" u="none" strike="noStrike" dirty="0">
                        <a:effectLst/>
                        <a:latin typeface="Arial Narrow" panose="020B0606020202030204" pitchFamily="34" charset="0"/>
                      </a:endParaRPr>
                    </a:p>
                  </a:txBody>
                  <a:tcPr marL="90932" marR="90932" marT="45466" marB="45466" anchor="ctr">
                    <a:solidFill>
                      <a:schemeClr val="bg1"/>
                    </a:solidFill>
                  </a:tcPr>
                </a:tc>
                <a:tc hMerge="1">
                  <a:txBody>
                    <a:bodyPr/>
                    <a:lstStyle/>
                    <a:p>
                      <a:pPr marL="0" marR="0" indent="0" algn="ctr" rtl="0" eaLnBrk="1" fontAlgn="base" latinLnBrk="0" hangingPunct="1">
                        <a:spcBef>
                          <a:spcPts val="240"/>
                        </a:spcBef>
                        <a:spcAft>
                          <a:spcPts val="0"/>
                        </a:spcAft>
                      </a:pPr>
                      <a:endParaRPr lang="es-MX" sz="1800" b="0" i="0" u="none" strike="noStrike" dirty="0">
                        <a:effectLst/>
                        <a:latin typeface="Arial"/>
                      </a:endParaRPr>
                    </a:p>
                  </a:txBody>
                  <a:tcPr marL="90932" marR="90932" marT="45466" marB="45466" anchor="ctr">
                    <a:solidFill>
                      <a:schemeClr val="bg1"/>
                    </a:solidFill>
                  </a:tcPr>
                </a:tc>
              </a:tr>
              <a:tr h="211273">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rPr>
                        <a:t>ANOTE LOS RESULTADOS DE LAS MULTIPLICACIONES ANTERIORES</a:t>
                      </a:r>
                      <a:endParaRPr lang="es-MX" sz="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endParaRPr lang="es-MX" sz="8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endParaRPr lang="es-MX" sz="8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endParaRPr lang="es-MX" sz="8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gridSpan="2">
                  <a:txBody>
                    <a:bodyPr/>
                    <a:lstStyle/>
                    <a:p>
                      <a:endParaRPr lang="es-MX" sz="800" dirty="0">
                        <a:latin typeface="Arial Narrow" panose="020B0606020202030204" pitchFamily="34" charset="0"/>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tc>
                <a:tc gridSpan="2">
                  <a:txBody>
                    <a:bodyPr/>
                    <a:lstStyle/>
                    <a:p>
                      <a:endParaRPr lang="es-MX" sz="800" dirty="0">
                        <a:latin typeface="Arial Narrow" panose="020B0606020202030204" pitchFamily="34" charset="0"/>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tc>
              </a:tr>
              <a:tr h="211273">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rPr>
                        <a:t>TOTAL. SUME LAS CANTIDADES ANTERIORES  </a:t>
                      </a:r>
                      <a:endParaRPr lang="es-MX" sz="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9">
                  <a:txBody>
                    <a:bodyPr/>
                    <a:lstStyle/>
                    <a:p>
                      <a:endParaRPr lang="es-MX" sz="8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a:t>
                      </a:r>
                      <a:r>
                        <a:rPr lang="es-MX" sz="800" b="1" i="0" kern="1200" baseline="0" dirty="0" smtClean="0">
                          <a:solidFill>
                            <a:srgbClr val="FF0000"/>
                          </a:solidFill>
                          <a:effectLst/>
                          <a:latin typeface="Arial Narrow" panose="020B0606020202030204" pitchFamily="34" charset="0"/>
                          <a:ea typeface="+mn-ea"/>
                          <a:cs typeface="+mn-cs"/>
                        </a:rPr>
                        <a:t> </a:t>
                      </a:r>
                      <a:r>
                        <a:rPr lang="es-MX" sz="800" b="1" i="1" kern="1200" baseline="0" dirty="0" smtClean="0">
                          <a:solidFill>
                            <a:srgbClr val="FF0000"/>
                          </a:solidFill>
                          <a:effectLst/>
                          <a:latin typeface="Arial Narrow" panose="020B0606020202030204" pitchFamily="34" charset="0"/>
                          <a:ea typeface="+mn-ea"/>
                          <a:cs typeface="+mn-cs"/>
                        </a:rPr>
                        <a:t>(OBLIGATORIO)</a:t>
                      </a:r>
                      <a:endParaRPr lang="es-MX" sz="800" dirty="0" smtClean="0">
                        <a:solidFill>
                          <a:srgbClr val="FF0000"/>
                        </a:solidFill>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4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5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5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1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10">
                  <a:txBody>
                    <a:bodyPr/>
                    <a:lstStyle/>
                    <a:p>
                      <a:pPr algn="ctr"/>
                      <a:r>
                        <a:rPr lang="es-ES" altLang="es-MX" sz="840" b="1" dirty="0" smtClean="0">
                          <a:latin typeface="Arial Narrow" panose="020B0606020202030204" pitchFamily="34" charset="0"/>
                        </a:rPr>
                        <a:t>AUTO EVALUACIÓN 8.1  APTITUDES PERSONALES </a:t>
                      </a:r>
                      <a:endParaRPr lang="es-ES" altLang="es-MX" sz="840" b="1"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16000">
                <a:tc rowSpan="2" gridSpan="3">
                  <a:txBody>
                    <a:bodyPr/>
                    <a:lstStyle/>
                    <a:p>
                      <a:pPr marL="0" marR="0" indent="0" algn="ctr" rtl="0" eaLnBrk="1" fontAlgn="base" latinLnBrk="0" hangingPunct="1">
                        <a:spcBef>
                          <a:spcPts val="0"/>
                        </a:spcBef>
                        <a:spcAft>
                          <a:spcPts val="0"/>
                        </a:spcAft>
                      </a:pPr>
                      <a:r>
                        <a:rPr lang="es-ES_tradnl" sz="900" b="1" i="0" u="none" strike="noStrike" dirty="0" smtClean="0">
                          <a:effectLst/>
                          <a:latin typeface="Arial Narrow" panose="020B0606020202030204" pitchFamily="34" charset="0"/>
                        </a:rPr>
                        <a:t>APTITUDES</a:t>
                      </a:r>
                      <a:endParaRPr lang="es-ES_tradnl" sz="9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hMerge="1">
                  <a:txBody>
                    <a:bodyPr/>
                    <a:lstStyle/>
                    <a:p>
                      <a:endParaRPr lang="es-MX"/>
                    </a:p>
                  </a:txBody>
                  <a:tcPr/>
                </a:tc>
                <a:tc rowSpan="2" hMerge="1">
                  <a:txBody>
                    <a:bodyPr/>
                    <a:lstStyle/>
                    <a:p>
                      <a:endParaRPr lang="es-MX"/>
                    </a:p>
                  </a:txBody>
                  <a:tcPr/>
                </a:tc>
                <a:tc gridSpan="7">
                  <a:txBody>
                    <a:bodyPr/>
                    <a:lstStyle/>
                    <a:p>
                      <a:pPr algn="ctr" rtl="0" eaLnBrk="1" fontAlgn="base" latinLnBrk="0" hangingPunct="1"/>
                      <a:r>
                        <a:rPr lang="es-ES" sz="700" b="1" i="0" kern="1200" baseline="0" dirty="0" smtClean="0">
                          <a:solidFill>
                            <a:schemeClr val="tx1"/>
                          </a:solidFill>
                          <a:effectLst/>
                          <a:latin typeface="Arial Narrow" panose="020B0606020202030204" pitchFamily="34" charset="0"/>
                          <a:ea typeface="+mn-ea"/>
                          <a:cs typeface="+mn-cs"/>
                        </a:rPr>
                        <a:t>Marque con una “x” con que frecuencia los consulta</a:t>
                      </a:r>
                      <a:endParaRPr lang="es-MX" sz="100"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52000">
                <a:tc gridSpan="3" vMerge="1">
                  <a:txBody>
                    <a:bodyPr/>
                    <a:lstStyle/>
                    <a:p>
                      <a:pPr marL="0" marR="0" indent="0" algn="ctr" rtl="0" eaLnBrk="1" fontAlgn="base" latinLnBrk="0" hangingPunct="1">
                        <a:spcBef>
                          <a:spcPts val="0"/>
                        </a:spcBef>
                        <a:spcAft>
                          <a:spcPts val="0"/>
                        </a:spcAft>
                      </a:pPr>
                      <a:endParaRPr lang="es-ES_tradnl" sz="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vMerge="1">
                  <a:txBody>
                    <a:bodyPr/>
                    <a:lstStyle/>
                    <a:p>
                      <a:endParaRPr lang="es-MX"/>
                    </a:p>
                  </a:txBody>
                  <a:tcPr/>
                </a:tc>
                <a:tc hMerge="1" vMerge="1">
                  <a:txBody>
                    <a:bodyPr/>
                    <a:lstStyle/>
                    <a:p>
                      <a:endParaRPr lang="es-MX"/>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600" b="1" i="0" kern="1200" baseline="0" dirty="0" smtClean="0">
                          <a:solidFill>
                            <a:schemeClr val="tx1"/>
                          </a:solidFill>
                          <a:effectLst/>
                          <a:latin typeface="Arial Narrow" panose="020B0606020202030204" pitchFamily="34" charset="0"/>
                          <a:ea typeface="+mn-ea"/>
                          <a:cs typeface="+mn-cs"/>
                        </a:rPr>
                        <a:t>Frecuen-temente</a:t>
                      </a:r>
                      <a:endParaRPr lang="es-MX" sz="6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marL="0" marR="0" indent="0" algn="r" defTabSz="914400" rtl="0" eaLnBrk="1" fontAlgn="base" latinLnBrk="0" hangingPunct="1">
                        <a:lnSpc>
                          <a:spcPct val="100000"/>
                        </a:lnSpc>
                        <a:spcBef>
                          <a:spcPts val="0"/>
                        </a:spcBef>
                        <a:spcAft>
                          <a:spcPts val="0"/>
                        </a:spcAft>
                        <a:buClrTx/>
                        <a:buSzTx/>
                        <a:buFontTx/>
                        <a:buNone/>
                        <a:tabLst/>
                        <a:defRPr/>
                      </a:pPr>
                      <a:r>
                        <a:rPr lang="es-ES" sz="600" b="1" i="0" kern="1200" baseline="0" dirty="0" smtClean="0">
                          <a:solidFill>
                            <a:schemeClr val="tx1"/>
                          </a:solidFill>
                          <a:effectLst/>
                          <a:latin typeface="Arial Narrow" panose="020B0606020202030204" pitchFamily="34" charset="0"/>
                          <a:ea typeface="+mn-ea"/>
                          <a:cs typeface="+mn-cs"/>
                        </a:rPr>
                        <a:t>Ocasio-nalmente</a:t>
                      </a:r>
                      <a:endParaRPr lang="es-MX" sz="6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marL="0" marR="0" indent="0" algn="r" defTabSz="914400" rtl="0" eaLnBrk="1" fontAlgn="base" latinLnBrk="0" hangingPunct="1">
                        <a:lnSpc>
                          <a:spcPct val="100000"/>
                        </a:lnSpc>
                        <a:spcBef>
                          <a:spcPts val="0"/>
                        </a:spcBef>
                        <a:spcAft>
                          <a:spcPts val="0"/>
                        </a:spcAft>
                        <a:buClrTx/>
                        <a:buSzTx/>
                        <a:buFontTx/>
                        <a:buNone/>
                        <a:tabLst/>
                        <a:defRPr/>
                      </a:pPr>
                      <a:r>
                        <a:rPr lang="es-ES" sz="600" b="1" i="0" kern="1200" baseline="0" dirty="0" smtClean="0">
                          <a:solidFill>
                            <a:schemeClr val="tx1"/>
                          </a:solidFill>
                          <a:effectLst/>
                          <a:latin typeface="Arial Narrow" panose="020B0606020202030204" pitchFamily="34" charset="0"/>
                          <a:ea typeface="+mn-ea"/>
                          <a:cs typeface="+mn-cs"/>
                        </a:rPr>
                        <a:t>Cuando necesito</a:t>
                      </a:r>
                      <a:endParaRPr lang="es-MX" sz="600" dirty="0" smtClean="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a:txBody>
                    <a:bodyPr/>
                    <a:lstStyle/>
                    <a:p>
                      <a:pPr rtl="0" eaLnBrk="1" fontAlgn="base" latinLnBrk="0" hangingPunct="1"/>
                      <a:r>
                        <a:rPr lang="es-ES" sz="600" b="1" i="0" kern="1200" baseline="0" dirty="0" smtClean="0">
                          <a:solidFill>
                            <a:schemeClr val="tx1"/>
                          </a:solidFill>
                          <a:effectLst/>
                          <a:latin typeface="Arial Narrow" panose="020B0606020202030204" pitchFamily="34" charset="0"/>
                          <a:ea typeface="+mn-ea"/>
                          <a:cs typeface="+mn-cs"/>
                        </a:rPr>
                        <a:t>Nunca</a:t>
                      </a:r>
                      <a:endParaRPr lang="es-MX" sz="600"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80000">
                <a:tc gridSpan="3">
                  <a:txBody>
                    <a:bodyPr/>
                    <a:lstStyle/>
                    <a:p>
                      <a:pPr marL="0" marR="0" indent="0" algn="ctr" rtl="0" eaLnBrk="1" fontAlgn="base" latinLnBrk="0" hangingPunct="1">
                        <a:spcBef>
                          <a:spcPts val="0"/>
                        </a:spcBef>
                        <a:spcAft>
                          <a:spcPts val="0"/>
                        </a:spcAft>
                      </a:pPr>
                      <a:r>
                        <a:rPr lang="es-ES_tradnl" sz="800" b="1" i="0" u="none" strike="noStrike" kern="1200" baseline="0" dirty="0">
                          <a:ln>
                            <a:noFill/>
                          </a:ln>
                          <a:solidFill>
                            <a:srgbClr val="000000"/>
                          </a:solidFill>
                          <a:effectLst/>
                          <a:latin typeface="Arial Narrow" panose="020B0606020202030204" pitchFamily="34" charset="0"/>
                          <a:ea typeface="Times New Roman"/>
                          <a:cs typeface="Arial"/>
                        </a:rPr>
                        <a:t>SUBTOTALES </a:t>
                      </a:r>
                      <a:endParaRPr lang="es-ES_tradnl" sz="8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gridSpan="2">
                  <a:txBody>
                    <a:bodyPr/>
                    <a:lstStyle/>
                    <a:p>
                      <a:endParaRPr lang="es-MX" sz="80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0000">
                <a:tc gridSpan="3">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ea typeface="Times New Roman"/>
                          <a:cs typeface="Arial"/>
                        </a:rPr>
                        <a:t>MULTIPLIQUE LOS SUBTOTALES POR LAS CANTIDADES:</a:t>
                      </a:r>
                      <a:endParaRPr lang="es-MX" sz="8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algn="ctr"/>
                      <a:r>
                        <a:rPr lang="es-MX" sz="700" dirty="0" smtClean="0">
                          <a:latin typeface="Arial Narrow" panose="020B0606020202030204" pitchFamily="34" charset="0"/>
                        </a:rPr>
                        <a:t>X3</a:t>
                      </a:r>
                      <a:endParaRPr lang="es-MX" sz="70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X2</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X1</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MX" sz="700" b="0" i="0" u="none" strike="noStrike" dirty="0" smtClean="0">
                          <a:effectLst/>
                          <a:latin typeface="Arial Narrow" panose="020B0606020202030204" pitchFamily="34" charset="0"/>
                        </a:rPr>
                        <a:t>X0</a:t>
                      </a:r>
                      <a:endParaRPr lang="es-MX" sz="700" b="0" i="0" u="none" strike="noStrike" dirty="0">
                        <a:effectLst/>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35996">
                <a:tc gridSpan="3">
                  <a:txBody>
                    <a:bodyPr/>
                    <a:lstStyle/>
                    <a:p>
                      <a:pPr marL="0" marR="0" indent="0" algn="ctr" rtl="0" eaLnBrk="1" fontAlgn="base" latinLnBrk="0" hangingPunct="1">
                        <a:spcBef>
                          <a:spcPts val="0"/>
                        </a:spcBef>
                        <a:spcAft>
                          <a:spcPts val="0"/>
                        </a:spcAft>
                      </a:pPr>
                      <a:r>
                        <a:rPr lang="es-ES_tradnl" sz="800" b="1" i="0" u="none" strike="noStrike" kern="1200" baseline="0" dirty="0">
                          <a:ln>
                            <a:noFill/>
                          </a:ln>
                          <a:solidFill>
                            <a:srgbClr val="000000"/>
                          </a:solidFill>
                          <a:effectLst/>
                          <a:latin typeface="Arial Narrow" panose="020B0606020202030204" pitchFamily="34" charset="0"/>
                          <a:ea typeface="Times New Roman"/>
                          <a:cs typeface="Arial"/>
                        </a:rPr>
                        <a:t>TOTALES </a:t>
                      </a:r>
                      <a:endParaRPr lang="es-ES_tradnl" sz="8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algn="ctr"/>
                      <a:endParaRPr lang="es-MX" sz="800" dirty="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ES"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0000">
                <a:tc gridSpan="3">
                  <a:txBody>
                    <a:bodyPr/>
                    <a:lstStyle/>
                    <a:p>
                      <a:pPr marL="0" marR="0" indent="0" algn="ctr" rtl="0" eaLnBrk="1" fontAlgn="base" latinLnBrk="0" hangingPunct="1">
                        <a:spcBef>
                          <a:spcPts val="0"/>
                        </a:spcBef>
                        <a:spcAft>
                          <a:spcPts val="0"/>
                        </a:spcAft>
                      </a:pPr>
                      <a:r>
                        <a:rPr lang="es-ES" sz="800" b="1" i="0" u="none" strike="noStrike" kern="1200" dirty="0">
                          <a:solidFill>
                            <a:srgbClr val="000000"/>
                          </a:solidFill>
                          <a:effectLst/>
                          <a:latin typeface="Arial Narrow" panose="020B0606020202030204" pitchFamily="34" charset="0"/>
                        </a:rPr>
                        <a:t>GRAN</a:t>
                      </a:r>
                      <a:r>
                        <a:rPr lang="es-ES" sz="800" b="1" i="0" u="none" strike="noStrike" kern="1200" baseline="0" dirty="0">
                          <a:solidFill>
                            <a:srgbClr val="000000"/>
                          </a:solidFill>
                          <a:effectLst/>
                          <a:latin typeface="Arial Narrow" panose="020B0606020202030204" pitchFamily="34" charset="0"/>
                        </a:rPr>
                        <a:t> TOTAL</a:t>
                      </a:r>
                      <a:endParaRPr lang="es-ES" sz="8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gridSpan="7">
                  <a:txBody>
                    <a:bodyPr/>
                    <a:lstStyle/>
                    <a:p>
                      <a:endParaRPr lang="es-MX" sz="700" dirty="0">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000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 </a:t>
                      </a:r>
                      <a:r>
                        <a:rPr lang="es-MX" sz="800" b="1" i="1" kern="1200" baseline="0" dirty="0" smtClean="0">
                          <a:solidFill>
                            <a:srgbClr val="FF0000"/>
                          </a:solidFill>
                          <a:effectLst/>
                          <a:latin typeface="Arial Narrow" panose="020B0606020202030204" pitchFamily="34" charset="0"/>
                          <a:ea typeface="+mn-ea"/>
                          <a:cs typeface="+mn-cs"/>
                        </a:rPr>
                        <a:t>(OBLIGATORIO)</a:t>
                      </a:r>
                      <a:endParaRPr lang="es-MX" sz="800" dirty="0" smtClean="0">
                        <a:solidFill>
                          <a:srgbClr val="FF0000"/>
                        </a:solidFill>
                        <a:effectLst/>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4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6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6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3319809300"/>
              </p:ext>
            </p:extLst>
          </p:nvPr>
        </p:nvGraphicFramePr>
        <p:xfrm>
          <a:off x="372070" y="116632"/>
          <a:ext cx="8388001" cy="1227296"/>
        </p:xfrm>
        <a:graphic>
          <a:graphicData uri="http://schemas.openxmlformats.org/drawingml/2006/table">
            <a:tbl>
              <a:tblPr/>
              <a:tblGrid>
                <a:gridCol w="932663"/>
                <a:gridCol w="861313"/>
                <a:gridCol w="502433"/>
                <a:gridCol w="789537"/>
                <a:gridCol w="574208"/>
                <a:gridCol w="574208"/>
                <a:gridCol w="574208"/>
                <a:gridCol w="861313"/>
                <a:gridCol w="215328"/>
                <a:gridCol w="574208"/>
                <a:gridCol w="475344"/>
                <a:gridCol w="493502"/>
                <a:gridCol w="562131"/>
                <a:gridCol w="397605"/>
              </a:tblGrid>
              <a:tr h="36000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2017.  MODULO II I. TÉCNICAS DE NEGOCIACIÓN Y DESARROLLO PROFESIONAL</a:t>
                      </a:r>
                    </a:p>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  CUESTIONARIO MODULAR - CM</a:t>
                      </a: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18000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18000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NOMBRE:</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gridSpan="6">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CARRERA</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algn="ctr"/>
                      <a:endParaRPr lang="es-MX" sz="8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MATRICULA</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EDAD</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LUGAR ACTUAL DE RESIDENCIA</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r>
                        <a:rPr lang="en-US" sz="800" b="1" dirty="0" smtClean="0">
                          <a:latin typeface="Arial Narrow" panose="020B0606020202030204" pitchFamily="34" charset="0"/>
                          <a:cs typeface="Times New Roman" panose="02020603050405020304" pitchFamily="18" charset="0"/>
                        </a:rPr>
                        <a:t>TRABAJA O HA TRABAJADO</a:t>
                      </a:r>
                      <a:endParaRPr lang="en-US" sz="800" b="1" dirty="0">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8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NO</a:t>
                      </a:r>
                      <a:endParaRPr kumimoji="0" lang="en-US" sz="800" b="1" i="0" u="none" strike="noStrike" kern="1200" cap="none" normalizeH="0" baseline="0" dirty="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800" b="1" dirty="0" smtClean="0">
                          <a:latin typeface="Arial Narrow" panose="020B0606020202030204" pitchFamily="34" charset="0"/>
                        </a:rPr>
                        <a:t>OTRO</a:t>
                      </a:r>
                      <a:endParaRPr lang="en-US" sz="8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a:endParaRPr lang="en-US" sz="8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NACIONALIDAD</a:t>
                      </a: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algn="ctr"/>
                      <a:r>
                        <a:rPr lang="en-US" sz="800" b="1" dirty="0" smtClean="0">
                          <a:latin typeface="Arial Narrow" panose="020B0606020202030204" pitchFamily="34" charset="0"/>
                        </a:rPr>
                        <a:t>MEXICANA</a:t>
                      </a:r>
                      <a:endParaRPr lang="en-US" sz="8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800"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800" b="1" dirty="0" smtClean="0">
                          <a:latin typeface="Arial Narrow" panose="020B0606020202030204" pitchFamily="34" charset="0"/>
                        </a:rPr>
                        <a:t>OTRA</a:t>
                      </a:r>
                      <a:endParaRPr lang="en-US" sz="8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a:endParaRPr lang="en-US" sz="800"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22516185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805D4288-44B6-4D2C-8261-77B749EDE6EB}" type="slidenum">
              <a:rPr lang="es-MX" smtClean="0"/>
              <a:t>3</a:t>
            </a:fld>
            <a:endParaRPr lang="es-MX" dirty="0"/>
          </a:p>
        </p:txBody>
      </p:sp>
      <p:graphicFrame>
        <p:nvGraphicFramePr>
          <p:cNvPr id="3" name="2 Tabla"/>
          <p:cNvGraphicFramePr>
            <a:graphicFrameLocks noGrp="1"/>
          </p:cNvGraphicFramePr>
          <p:nvPr>
            <p:extLst>
              <p:ext uri="{D42A27DB-BD31-4B8C-83A1-F6EECF244321}">
                <p14:modId xmlns:p14="http://schemas.microsoft.com/office/powerpoint/2010/main" val="511696001"/>
              </p:ext>
            </p:extLst>
          </p:nvPr>
        </p:nvGraphicFramePr>
        <p:xfrm>
          <a:off x="467545" y="428158"/>
          <a:ext cx="8269657" cy="2729475"/>
        </p:xfrm>
        <a:graphic>
          <a:graphicData uri="http://schemas.openxmlformats.org/drawingml/2006/table">
            <a:tbl>
              <a:tblPr/>
              <a:tblGrid>
                <a:gridCol w="4927604"/>
                <a:gridCol w="744918"/>
                <a:gridCol w="640389"/>
                <a:gridCol w="640389"/>
                <a:gridCol w="675968"/>
                <a:gridCol w="640389"/>
              </a:tblGrid>
              <a:tr h="248400">
                <a:tc gridSpan="6">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MX" sz="1000" b="1" i="0" kern="1200" baseline="0" dirty="0" smtClean="0">
                          <a:solidFill>
                            <a:schemeClr val="tx1"/>
                          </a:solidFill>
                          <a:effectLst/>
                          <a:latin typeface="Arial Narrow" panose="020B0606020202030204" pitchFamily="34" charset="0"/>
                          <a:ea typeface="+mn-ea"/>
                          <a:cs typeface="+mn-cs"/>
                        </a:rPr>
                        <a:t>2ª  SECCION: RESULTADOS DE LAS AUTOEVALUACIONES Y COMENTARIOS DE SU APLICACIÓN</a:t>
                      </a:r>
                      <a:endParaRPr lang="es-MX" sz="900" dirty="0" smtClean="0">
                        <a:effectLst/>
                        <a:latin typeface="Arial Narrow" panose="020B0606020202030204" pitchFamily="34" charset="0"/>
                      </a:endParaRPr>
                    </a:p>
                  </a:txBody>
                  <a:tcPr marL="95375" marR="95375" marT="47749" marB="477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6">
                  <a:txBody>
                    <a:bodyPr/>
                    <a:lstStyle/>
                    <a:p>
                      <a:pPr marL="0" algn="ctr" rtl="0" eaLnBrk="1" fontAlgn="t" latinLnBrk="0" hangingPunct="1">
                        <a:spcBef>
                          <a:spcPts val="0"/>
                        </a:spcBef>
                        <a:spcAft>
                          <a:spcPts val="0"/>
                        </a:spcAft>
                      </a:pPr>
                      <a:endParaRPr lang="es-MX" sz="300" b="0" i="0" u="none" strike="noStrike" dirty="0">
                        <a:effectLst/>
                        <a:latin typeface="Arial"/>
                      </a:endParaRPr>
                    </a:p>
                  </a:txBody>
                  <a:tcPr marL="95375" marR="95375" marT="47749" marB="477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6">
                  <a:txBody>
                    <a:bodyPr/>
                    <a:lstStyle/>
                    <a:p>
                      <a:pPr marL="0" marR="0" indent="0" algn="ctr" rtl="0" eaLnBrk="1" fontAlgn="base" latinLnBrk="0" hangingPunct="1">
                        <a:spcBef>
                          <a:spcPts val="0"/>
                        </a:spcBef>
                        <a:spcAft>
                          <a:spcPts val="0"/>
                        </a:spcAft>
                      </a:pPr>
                      <a:r>
                        <a:rPr lang="es-ES" altLang="es-MX" sz="800" b="1" dirty="0" smtClean="0"/>
                        <a:t>AUTO EVALUACIÓN 8.2   CAPACIDAD DE CAMBIO Y ACTUALIZACIÓN0</a:t>
                      </a:r>
                      <a:endParaRPr lang="es-MX" sz="400" b="0" i="0" u="none" strike="noStrike" dirty="0">
                        <a:effectLst/>
                        <a:latin typeface="Arial Narrow" panose="020B0606020202030204" pitchFamily="34" charset="0"/>
                      </a:endParaRPr>
                    </a:p>
                  </a:txBody>
                  <a:tcPr marL="95375" marR="95375" marT="47749" marB="4774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800" b="0" i="0" u="none" strike="noStrike" dirty="0">
                        <a:effectLst/>
                        <a:latin typeface="Arial Narrow" panose="020B0606020202030204" pitchFamily="34" charset="0"/>
                      </a:endParaRPr>
                    </a:p>
                  </a:txBody>
                  <a:tcPr marL="95375" marR="95375" marT="47749" marB="4774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r h="366500">
                <a:tc>
                  <a:txBody>
                    <a:bodyPr/>
                    <a:lstStyle/>
                    <a:p>
                      <a:pPr marL="0" marR="0" indent="0" algn="ctr" rtl="0" eaLnBrk="1" fontAlgn="base" latinLnBrk="0" hangingPunct="1">
                        <a:lnSpc>
                          <a:spcPct val="170000"/>
                        </a:lnSpc>
                        <a:spcBef>
                          <a:spcPts val="0"/>
                        </a:spcBef>
                        <a:spcAft>
                          <a:spcPts val="0"/>
                        </a:spcAft>
                      </a:pPr>
                      <a:r>
                        <a:rPr lang="es-MX" sz="900" b="1" i="0" u="none" strike="noStrike" kern="1200" baseline="0" dirty="0">
                          <a:ln>
                            <a:noFill/>
                          </a:ln>
                          <a:solidFill>
                            <a:srgbClr val="000000"/>
                          </a:solidFill>
                          <a:effectLst/>
                          <a:latin typeface="Arial Narrow" panose="020B0606020202030204" pitchFamily="34" charset="0"/>
                          <a:ea typeface="Times New Roman"/>
                          <a:cs typeface="Arial"/>
                        </a:rPr>
                        <a:t>FUENTES DE INFORMACIÓN DE DIFERENTES  TEMAS</a:t>
                      </a: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Frecuen-temente</a:t>
                      </a:r>
                      <a:endParaRPr lang="es-ES"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Ocasio-nalmente</a:t>
                      </a:r>
                      <a:endParaRPr lang="es-ES" sz="900" b="0" i="0" u="none" strike="noStrike" dirty="0">
                        <a:effectLst/>
                        <a:latin typeface="Arial Narrow" panose="020B0606020202030204" pitchFamily="34" charset="0"/>
                      </a:endParaRPr>
                    </a:p>
                  </a:txBody>
                  <a:tcPr anchor="ctr">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Cuando necesito</a:t>
                      </a:r>
                      <a:endParaRPr lang="es-ES" sz="900" b="0" i="0" u="none" strike="noStrike" dirty="0">
                        <a:effectLst/>
                        <a:latin typeface="Arial Narrow" panose="020B0606020202030204" pitchFamily="34" charset="0"/>
                      </a:endParaRPr>
                    </a:p>
                  </a:txBody>
                  <a:tcPr anchor="ctr">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Nunca</a:t>
                      </a:r>
                      <a:endParaRPr lang="es-ES" sz="900" b="0" i="0" u="none" strike="noStrike" dirty="0">
                        <a:effectLst/>
                        <a:latin typeface="Arial Narrow" panose="020B0606020202030204" pitchFamily="34" charset="0"/>
                      </a:endParaRPr>
                    </a:p>
                  </a:txBody>
                  <a:tcPr anchor="ctr">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Totales</a:t>
                      </a:r>
                      <a:endParaRPr lang="es-ES" sz="900" b="0" i="0" u="none" strike="noStrike" dirty="0">
                        <a:effectLst/>
                        <a:latin typeface="Arial Narrow" panose="020B0606020202030204" pitchFamily="34" charset="0"/>
                      </a:endParaRPr>
                    </a:p>
                  </a:txBody>
                  <a:tcPr anchor="ctr">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r>
              <a:tr h="229063">
                <a:tc>
                  <a:txBody>
                    <a:bodyPr/>
                    <a:lstStyle/>
                    <a:p>
                      <a:pPr marL="0" marR="0" indent="0" algn="just" rtl="0" eaLnBrk="1" fontAlgn="base" latinLnBrk="0" hangingPunct="1">
                        <a:spcBef>
                          <a:spcPts val="0"/>
                        </a:spcBef>
                        <a:spcAft>
                          <a:spcPts val="0"/>
                        </a:spcAft>
                      </a:pPr>
                      <a:r>
                        <a:rPr lang="es-MX" sz="900" b="1" i="0" u="none" strike="noStrike" kern="1200" baseline="0" dirty="0">
                          <a:ln>
                            <a:noFill/>
                          </a:ln>
                          <a:solidFill>
                            <a:srgbClr val="000000"/>
                          </a:solidFill>
                          <a:effectLst/>
                          <a:latin typeface="Arial Narrow" panose="020B0606020202030204" pitchFamily="34" charset="0"/>
                          <a:ea typeface="Times New Roman"/>
                          <a:cs typeface="Arial"/>
                        </a:rPr>
                        <a:t>SUBTOTAL 1.0. TEMAS RELATIVOS A LA PROFESIÓN Y/O TRABAJO </a:t>
                      </a: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r h="229063">
                <a:tc>
                  <a:txBody>
                    <a:bodyPr/>
                    <a:lstStyle/>
                    <a:p>
                      <a:pPr marL="0" marR="0" indent="0" algn="just"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SUBTOTAL 2.0. TEMAS HISTORICOS, CULTURALES, SOCIALES, ETC.</a:t>
                      </a:r>
                      <a:endParaRPr lang="es-ES"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r h="229063">
                <a:tc>
                  <a:txBody>
                    <a:bodyPr/>
                    <a:lstStyle/>
                    <a:p>
                      <a:pPr marL="0" marR="0" indent="0" algn="just" rtl="0" eaLnBrk="1" fontAlgn="base" latinLnBrk="0" hangingPunct="1">
                        <a:spcBef>
                          <a:spcPts val="0"/>
                        </a:spcBef>
                        <a:spcAft>
                          <a:spcPts val="0"/>
                        </a:spcAft>
                      </a:pPr>
                      <a:r>
                        <a:rPr lang="es-MX" sz="900" b="1" i="0" u="none" strike="noStrike" kern="1200" baseline="0" dirty="0">
                          <a:ln>
                            <a:noFill/>
                          </a:ln>
                          <a:solidFill>
                            <a:srgbClr val="000000"/>
                          </a:solidFill>
                          <a:effectLst/>
                          <a:latin typeface="Arial Narrow" panose="020B0606020202030204" pitchFamily="34" charset="0"/>
                          <a:ea typeface="Times New Roman"/>
                          <a:cs typeface="Arial"/>
                        </a:rPr>
                        <a:t>SUBTOTAL 3.0. TEMAS DE DIVERSIÓN, ENTRETENIMIENTO, ETC.</a:t>
                      </a: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tc>
                <a:tc>
                  <a:txBody>
                    <a:bodyPr/>
                    <a:lstStyle/>
                    <a:p>
                      <a:pPr marL="0" marR="0" indent="0" algn="ct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r h="229063">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Arial Narrow" panose="020B0606020202030204" pitchFamily="34" charset="0"/>
                          <a:ea typeface="Times New Roman"/>
                          <a:cs typeface="Arial"/>
                        </a:rPr>
                        <a:t>TOTAL GENERAL</a:t>
                      </a:r>
                      <a:endParaRPr lang="es-ES"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gridSpan="5">
                  <a:txBody>
                    <a:bodyPr/>
                    <a:lstStyle/>
                    <a:p>
                      <a:pPr marL="0" marR="0" indent="0" algn="r" rtl="0" eaLnBrk="1" fontAlgn="base" latinLnBrk="0" hangingPunct="1">
                        <a:spcBef>
                          <a:spcPts val="24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3">
                        <a:lumMod val="20000"/>
                        <a:lumOff val="80000"/>
                      </a:schemeClr>
                    </a:solidFill>
                  </a:tcPr>
                </a:tc>
                <a:tc hMerge="1">
                  <a:txBody>
                    <a:bodyPr/>
                    <a:lstStyle/>
                    <a:p>
                      <a:pPr marL="0" marR="0" indent="0" algn="r" rtl="0" eaLnBrk="1" fontAlgn="base" latinLnBrk="0" hangingPunct="1">
                        <a:spcBef>
                          <a:spcPts val="240"/>
                        </a:spcBef>
                        <a:spcAft>
                          <a:spcPts val="0"/>
                        </a:spcAft>
                      </a:pPr>
                      <a:endParaRPr lang="es-MX" sz="1800" b="0" i="0" u="none" strike="noStrike" dirty="0">
                        <a:effectLst/>
                        <a:latin typeface="Arial"/>
                      </a:endParaRPr>
                    </a:p>
                  </a:txBody>
                  <a:tcPr anchor="ctr"/>
                </a:tc>
                <a:tc hMerge="1">
                  <a:txBody>
                    <a:bodyPr/>
                    <a:lstStyle/>
                    <a:p>
                      <a:pPr marL="0" marR="0" indent="0" algn="r" rtl="0" eaLnBrk="1" fontAlgn="base" latinLnBrk="0" hangingPunct="1">
                        <a:spcBef>
                          <a:spcPts val="240"/>
                        </a:spcBef>
                        <a:spcAft>
                          <a:spcPts val="0"/>
                        </a:spcAft>
                      </a:pPr>
                      <a:endParaRPr lang="es-MX" sz="1800" b="0" i="0" u="none" strike="noStrike" dirty="0">
                        <a:effectLst/>
                        <a:latin typeface="Arial"/>
                      </a:endParaRPr>
                    </a:p>
                  </a:txBody>
                  <a:tcPr anchor="ctr"/>
                </a:tc>
                <a:tc hMerge="1">
                  <a:txBody>
                    <a:bodyPr/>
                    <a:lstStyle/>
                    <a:p>
                      <a:pPr marL="0" marR="0" indent="0" algn="r" rtl="0" eaLnBrk="1" fontAlgn="base" latinLnBrk="0" hangingPunct="1">
                        <a:spcBef>
                          <a:spcPts val="240"/>
                        </a:spcBef>
                        <a:spcAft>
                          <a:spcPts val="0"/>
                        </a:spcAft>
                      </a:pPr>
                      <a:endParaRPr lang="es-MX" sz="1800" b="0" i="0" u="none" strike="noStrike" dirty="0">
                        <a:effectLst/>
                        <a:latin typeface="Arial"/>
                      </a:endParaRPr>
                    </a:p>
                  </a:txBody>
                  <a:tcPr anchor="ctr"/>
                </a:tc>
                <a:tc hMerge="1">
                  <a:txBody>
                    <a:bodyPr/>
                    <a:lstStyle/>
                    <a:p>
                      <a:pPr marL="0" marR="0" indent="0" algn="r" rtl="0" eaLnBrk="1" fontAlgn="base" latinLnBrk="0" hangingPunct="1">
                        <a:spcBef>
                          <a:spcPts val="240"/>
                        </a:spcBef>
                        <a:spcAft>
                          <a:spcPts val="0"/>
                        </a:spcAft>
                      </a:pPr>
                      <a:endParaRPr lang="es-MX" sz="1800" b="0" i="0" u="none" strike="noStrike" dirty="0">
                        <a:effectLst/>
                        <a:latin typeface="Arial"/>
                      </a:endParaRPr>
                    </a:p>
                  </a:txBody>
                  <a:tcPr anchor="ctr">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3135">
                <a:tc gridSpan="6">
                  <a:txBody>
                    <a:bodyPr/>
                    <a:lstStyle/>
                    <a:p>
                      <a:pPr marL="0" marR="0" indent="0" algn="ctr" rtl="0" eaLnBrk="1" fontAlgn="base" latinLnBrk="0" hangingPunct="1">
                        <a:spcBef>
                          <a:spcPts val="0"/>
                        </a:spcBef>
                        <a:spcAft>
                          <a:spcPts val="0"/>
                        </a:spcAft>
                      </a:pPr>
                      <a:r>
                        <a:rPr lang="es-MX" sz="900" b="1" i="0" u="none" strike="noStrike" kern="1200" baseline="0" dirty="0">
                          <a:solidFill>
                            <a:srgbClr val="000000"/>
                          </a:solidFill>
                          <a:effectLst/>
                          <a:latin typeface="Calibri"/>
                        </a:rPr>
                        <a:t>ANOTE SUS COMENTARIOS ACERCA DE LA UTILIDAD DE APLICAR POR USTED EL RESULTADO DE ESTA EVALUACIÓN </a:t>
                      </a:r>
                      <a:r>
                        <a:rPr lang="es-MX" sz="900" b="1" i="1" u="none" strike="noStrike" kern="1200" baseline="0" dirty="0">
                          <a:solidFill>
                            <a:srgbClr val="FF0000"/>
                          </a:solidFill>
                          <a:effectLst/>
                          <a:latin typeface="Calibri"/>
                        </a:rPr>
                        <a:t>(OBLIGATORIO)</a:t>
                      </a:r>
                      <a:endParaRPr lang="es-MX" sz="1800" b="0" i="0" u="none" strike="noStrike" dirty="0">
                        <a:effectLst/>
                        <a:latin typeface="Arial"/>
                      </a:endParaRPr>
                    </a:p>
                  </a:txBody>
                  <a:tcPr marL="95377" marR="95377" marT="47752" marB="477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95377" marR="95377" marT="47752" marB="477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95377" marR="95377" marT="47752" marB="477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95377" marR="95377" marT="47752" marB="477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489520097"/>
              </p:ext>
            </p:extLst>
          </p:nvPr>
        </p:nvGraphicFramePr>
        <p:xfrm>
          <a:off x="467544" y="3248151"/>
          <a:ext cx="8280000" cy="2960405"/>
        </p:xfrm>
        <a:graphic>
          <a:graphicData uri="http://schemas.openxmlformats.org/drawingml/2006/table">
            <a:tbl>
              <a:tblPr/>
              <a:tblGrid>
                <a:gridCol w="507975"/>
                <a:gridCol w="7772025"/>
              </a:tblGrid>
              <a:tr h="24449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a:cs typeface="Times New Roman"/>
                        </a:rPr>
                        <a:t>3ª SECCIÓN CONTESTE EL SIGUIENTE CUESTIONARIO</a:t>
                      </a:r>
                      <a:endParaRPr lang="es-MX" sz="1800" b="0" i="0" u="none" strike="noStrike" dirty="0">
                        <a:effectLst/>
                        <a:latin typeface="Arial"/>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r>
              <a:tr h="244490">
                <a:tc gridSpan="2">
                  <a:txBody>
                    <a:bodyPr/>
                    <a:lstStyle/>
                    <a:p>
                      <a:pPr marL="0" marR="0" indent="0" algn="ctr" rtl="0" eaLnBrk="1" fontAlgn="base" latinLnBrk="0" hangingPunct="1">
                        <a:spcBef>
                          <a:spcPts val="360"/>
                        </a:spcBef>
                        <a:spcAft>
                          <a:spcPts val="0"/>
                        </a:spcAft>
                      </a:pPr>
                      <a:r>
                        <a:rPr lang="es-ES" sz="1000" b="1" i="0" u="none" strike="noStrike" kern="1200" dirty="0">
                          <a:solidFill>
                            <a:srgbClr val="000000"/>
                          </a:solidFill>
                          <a:effectLst>
                            <a:outerShdw blurRad="38100" dist="38100" dir="2700000" algn="tl" rotWithShape="0">
                              <a:srgbClr val="FFFFFF"/>
                            </a:outerShdw>
                          </a:effectLst>
                          <a:latin typeface="Arial Narrow"/>
                          <a:cs typeface="Times New Roman"/>
                        </a:rPr>
                        <a:t>CUESTIONARIO</a:t>
                      </a:r>
                      <a:endParaRPr lang="es-ES" sz="1800" b="0" i="0" u="none" strike="noStrike" dirty="0">
                        <a:effectLst/>
                        <a:latin typeface="Arial"/>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r>
              <a:tr h="397217">
                <a:tc gridSpan="2">
                  <a:txBody>
                    <a:bodyPr/>
                    <a:lstStyle/>
                    <a:p>
                      <a:pPr marL="0" marR="0" indent="0" algn="just" rtl="0" eaLnBrk="1" fontAlgn="base" latinLnBrk="0" hangingPunct="1">
                        <a:spcBef>
                          <a:spcPts val="360"/>
                        </a:spcBef>
                        <a:spcAft>
                          <a:spcPts val="0"/>
                        </a:spcAft>
                      </a:pPr>
                      <a:r>
                        <a:rPr lang="es-MX" sz="1000" b="1" i="0" u="none" strike="noStrike" kern="1200" baseline="0" dirty="0">
                          <a:ln>
                            <a:noFill/>
                          </a:ln>
                          <a:solidFill>
                            <a:srgbClr val="000000"/>
                          </a:solidFill>
                          <a:effectLst/>
                          <a:latin typeface="Calibri"/>
                          <a:cs typeface="Times New Roman"/>
                        </a:rPr>
                        <a:t>Este cuestionario deberá de llenarse de acuerdo a las preguntas formuladas, las cuales podrán tener respuesta en el material del módulo o tendrán que investigar en otras fuentes, aplicando el criterio del estudiante.</a:t>
                      </a:r>
                      <a:endParaRPr lang="es-MX" sz="1800" b="0" i="0" u="none" strike="noStrike" dirty="0">
                        <a:effectLst/>
                        <a:latin typeface="Arial"/>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58248">
                <a:tc gridSpan="2">
                  <a:txBody>
                    <a:bodyPr/>
                    <a:lstStyle/>
                    <a:p>
                      <a:pPr marL="0" marR="0" indent="0" algn="ctr" rtl="0" eaLnBrk="1" fontAlgn="base" latinLnBrk="0" hangingPunct="1">
                        <a:spcBef>
                          <a:spcPts val="396"/>
                        </a:spcBef>
                        <a:spcAft>
                          <a:spcPts val="0"/>
                        </a:spcAft>
                      </a:pPr>
                      <a:r>
                        <a:rPr lang="es-ES" sz="1100" b="1" i="0" u="none" strike="noStrike" kern="1200" baseline="0" dirty="0">
                          <a:ln>
                            <a:noFill/>
                          </a:ln>
                          <a:solidFill>
                            <a:srgbClr val="000000"/>
                          </a:solidFill>
                          <a:effectLst/>
                          <a:latin typeface="Calibri"/>
                          <a:cs typeface="Times New Roman"/>
                        </a:rPr>
                        <a:t>PREGUNTAS</a:t>
                      </a:r>
                      <a:endParaRPr lang="es-ES" sz="1800" b="0" i="0" u="none" strike="noStrike" dirty="0">
                        <a:effectLst/>
                        <a:latin typeface="Arial"/>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cs typeface="Times New Roman"/>
                        </a:rPr>
                        <a:t>1</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panose="020B0606020202030204" pitchFamily="34" charset="0"/>
                        </a:rPr>
                        <a:t>Explique con sus palabras que entiende por negociación</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rPr>
                        <a:t>2</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panose="020B0606020202030204" pitchFamily="34" charset="0"/>
                        </a:rPr>
                        <a:t>¿Cuáles</a:t>
                      </a:r>
                      <a:r>
                        <a:rPr lang="es-MX" sz="1100" b="1" i="0" u="none" strike="noStrike" kern="1200" baseline="0" dirty="0">
                          <a:solidFill>
                            <a:srgbClr val="000000"/>
                          </a:solidFill>
                          <a:effectLst/>
                          <a:latin typeface="Arial Narrow" panose="020B0606020202030204" pitchFamily="34" charset="0"/>
                        </a:rPr>
                        <a:t> son las diferencias entre la posición y los </a:t>
                      </a:r>
                      <a:r>
                        <a:rPr lang="es-MX" sz="1100" b="1" i="0" u="none" strike="noStrike" kern="1200" baseline="0" dirty="0" smtClean="0">
                          <a:solidFill>
                            <a:srgbClr val="000000"/>
                          </a:solidFill>
                          <a:effectLst/>
                          <a:latin typeface="Arial Narrow" panose="020B0606020202030204" pitchFamily="34" charset="0"/>
                        </a:rPr>
                        <a:t>intereses</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rPr>
                        <a:t>3</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panose="020B0606020202030204" pitchFamily="34" charset="0"/>
                        </a:rPr>
                        <a:t>Mencione las etapas de la negociación</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rPr>
                        <a:t>4</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panose="020B0606020202030204" pitchFamily="34" charset="0"/>
                        </a:rPr>
                        <a:t>Menciones</a:t>
                      </a:r>
                      <a:r>
                        <a:rPr lang="es-MX" sz="1100" b="1" i="0" u="none" strike="noStrike" kern="1200" baseline="0" dirty="0">
                          <a:solidFill>
                            <a:srgbClr val="000000"/>
                          </a:solidFill>
                          <a:effectLst/>
                          <a:latin typeface="Arial Narrow" panose="020B0606020202030204" pitchFamily="34" charset="0"/>
                        </a:rPr>
                        <a:t> las características del perfil de negociador</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rPr>
                        <a:t>5</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dirty="0">
                          <a:solidFill>
                            <a:srgbClr val="000000"/>
                          </a:solidFill>
                          <a:effectLst/>
                          <a:latin typeface="Arial Narrow" panose="020B0606020202030204" pitchFamily="34" charset="0"/>
                        </a:rPr>
                        <a:t>¿Qué es y</a:t>
                      </a:r>
                      <a:r>
                        <a:rPr lang="es-MX" sz="1100" b="1" i="0" u="none" strike="noStrike" kern="1200" baseline="0" dirty="0">
                          <a:solidFill>
                            <a:srgbClr val="000000"/>
                          </a:solidFill>
                          <a:effectLst/>
                          <a:latin typeface="Arial Narrow" panose="020B0606020202030204" pitchFamily="34" charset="0"/>
                        </a:rPr>
                        <a:t> cuál es la importancia del mapa de intereses?</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panose="020B0606020202030204" pitchFamily="34" charset="0"/>
                        </a:rPr>
                        <a:t>6</a:t>
                      </a:r>
                      <a:endParaRPr lang="es-ES" sz="11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algn="l" rtl="0" eaLnBrk="1" fontAlgn="auto" latinLnBrk="0" hangingPunct="1">
                        <a:spcBef>
                          <a:spcPts val="0"/>
                        </a:spcBef>
                        <a:spcAft>
                          <a:spcPts val="0"/>
                        </a:spcAft>
                      </a:pPr>
                      <a:r>
                        <a:rPr lang="es-MX" sz="1100" b="1" i="0" u="none" strike="noStrike" kern="1200" dirty="0">
                          <a:solidFill>
                            <a:srgbClr val="000000"/>
                          </a:solidFill>
                          <a:effectLst/>
                          <a:latin typeface="Arial Narrow" panose="020B0606020202030204" pitchFamily="34" charset="0"/>
                        </a:rPr>
                        <a:t>Explique los tipos de negociadores</a:t>
                      </a:r>
                      <a:endParaRPr lang="es-MX" sz="1100" b="0"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1100" b="1" i="0" u="none" strike="noStrike" dirty="0" smtClean="0">
                          <a:solidFill>
                            <a:schemeClr val="tx1"/>
                          </a:solidFill>
                          <a:effectLst/>
                          <a:latin typeface="Arial Narrow" panose="020B0606020202030204" pitchFamily="34" charset="0"/>
                        </a:rPr>
                        <a:t>7</a:t>
                      </a:r>
                      <a:endParaRPr lang="es-ES" sz="11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i="0" dirty="0" smtClean="0">
                          <a:solidFill>
                            <a:schemeClr val="tx1"/>
                          </a:solidFill>
                          <a:latin typeface="Arial Narrow" panose="020B0606020202030204" pitchFamily="34" charset="0"/>
                        </a:rPr>
                        <a:t>Factores que originan los conflictos en las organizaciones </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0456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4</a:t>
            </a:fld>
            <a:endParaRPr lang="es-ES" dirty="0"/>
          </a:p>
        </p:txBody>
      </p:sp>
      <p:graphicFrame>
        <p:nvGraphicFramePr>
          <p:cNvPr id="8" name="Group 2"/>
          <p:cNvGraphicFramePr>
            <a:graphicFrameLocks noGrp="1"/>
          </p:cNvGraphicFramePr>
          <p:nvPr>
            <p:extLst>
              <p:ext uri="{D42A27DB-BD31-4B8C-83A1-F6EECF244321}">
                <p14:modId xmlns:p14="http://schemas.microsoft.com/office/powerpoint/2010/main" val="2934292166"/>
              </p:ext>
            </p:extLst>
          </p:nvPr>
        </p:nvGraphicFramePr>
        <p:xfrm>
          <a:off x="432069" y="188640"/>
          <a:ext cx="8280000" cy="5548529"/>
        </p:xfrm>
        <a:graphic>
          <a:graphicData uri="http://schemas.openxmlformats.org/drawingml/2006/table">
            <a:tbl>
              <a:tblPr/>
              <a:tblGrid>
                <a:gridCol w="508478"/>
                <a:gridCol w="7771522"/>
              </a:tblGrid>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r>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0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0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r>
              <a:tr h="399732">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mn-lt"/>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100" b="1" i="0" u="none" strike="noStrike" cap="none" normalizeH="0" baseline="0" dirty="0" smtClean="0">
                        <a:ln>
                          <a:noFill/>
                        </a:ln>
                        <a:solidFill>
                          <a:schemeClr val="tx1"/>
                        </a:solidFill>
                        <a:effectLst/>
                        <a:latin typeface="+mn-lt"/>
                        <a:cs typeface="Times New Roman" panose="02020603050405020304" pitchFamily="18" charset="0"/>
                      </a:endParaRP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1600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cs typeface="Times New Roman" panose="02020603050405020304" pitchFamily="18" charset="0"/>
                        </a:rPr>
                        <a:t>PREGUNTAS</a:t>
                      </a: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8</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Explique que es el BATNA y sus elementos</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9</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Mencione las clases de conflictos</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10</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Explique los estilos de manejo de conflictos</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a:solidFill>
                            <a:srgbClr val="000000"/>
                          </a:solidFill>
                          <a:effectLst/>
                          <a:latin typeface="Calibri"/>
                        </a:rPr>
                        <a:t>11</a:t>
                      </a:r>
                      <a:endParaRPr lang="es-ES" sz="1800" b="0" i="0" u="none" strike="noStrike">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Menciones los motivos de los conflictos</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a:solidFill>
                            <a:srgbClr val="000000"/>
                          </a:solidFill>
                          <a:effectLst/>
                          <a:latin typeface="Calibri"/>
                        </a:rPr>
                        <a:t>12</a:t>
                      </a:r>
                      <a:endParaRPr lang="es-ES" sz="1800" b="0" i="0" u="none" strike="noStrike">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base" latinLnBrk="0" hangingPunct="1">
                        <a:lnSpc>
                          <a:spcPct val="100000"/>
                        </a:lnSpc>
                        <a:spcBef>
                          <a:spcPts val="396"/>
                        </a:spcBef>
                        <a:spcAft>
                          <a:spcPts val="0"/>
                        </a:spcAft>
                        <a:buClrTx/>
                        <a:buSzTx/>
                        <a:buFontTx/>
                        <a:buNone/>
                        <a:tabLst/>
                        <a:defRPr/>
                      </a:pPr>
                      <a:r>
                        <a:rPr lang="es-MX" sz="1100" b="1" i="0" kern="1200" dirty="0" smtClean="0">
                          <a:solidFill>
                            <a:schemeClr val="tx1"/>
                          </a:solidFill>
                          <a:effectLst/>
                          <a:latin typeface="Arial Narrow" panose="020B0606020202030204" pitchFamily="34" charset="0"/>
                          <a:ea typeface="+mn-ea"/>
                          <a:cs typeface="+mn-cs"/>
                        </a:rPr>
                        <a:t>¿Cuáles</a:t>
                      </a:r>
                      <a:r>
                        <a:rPr lang="es-MX" sz="1100" b="1" i="0" kern="1200" baseline="0" dirty="0" smtClean="0">
                          <a:solidFill>
                            <a:schemeClr val="tx1"/>
                          </a:solidFill>
                          <a:effectLst/>
                          <a:latin typeface="Arial Narrow" panose="020B0606020202030204" pitchFamily="34" charset="0"/>
                          <a:ea typeface="+mn-ea"/>
                          <a:cs typeface="+mn-cs"/>
                        </a:rPr>
                        <a:t> son las causas de conflictos en una organización?</a:t>
                      </a:r>
                      <a:endParaRPr lang="es-MX" sz="800" dirty="0" smtClean="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a:solidFill>
                            <a:srgbClr val="000000"/>
                          </a:solidFill>
                          <a:effectLst/>
                          <a:latin typeface="Calibri"/>
                        </a:rPr>
                        <a:t>13</a:t>
                      </a:r>
                      <a:endParaRPr lang="es-ES" sz="1800" b="0" i="0" u="none" strike="noStrike">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b="1" dirty="0" smtClean="0">
                          <a:solidFill>
                            <a:schemeClr val="tx1"/>
                          </a:solidFill>
                          <a:latin typeface="Arial Narrow" panose="020B0606020202030204" pitchFamily="34" charset="0"/>
                          <a:cs typeface="Times New Roman" panose="02020603050405020304" pitchFamily="18" charset="0"/>
                        </a:rPr>
                        <a:t>Mencione</a:t>
                      </a:r>
                      <a:r>
                        <a:rPr lang="es-MX" sz="1100" b="1" baseline="0" dirty="0" smtClean="0">
                          <a:solidFill>
                            <a:schemeClr val="tx1"/>
                          </a:solidFill>
                          <a:latin typeface="Arial Narrow" panose="020B0606020202030204" pitchFamily="34" charset="0"/>
                          <a:cs typeface="Times New Roman" panose="02020603050405020304" pitchFamily="18" charset="0"/>
                        </a:rPr>
                        <a:t> cuales de los desperdiciadores del tiempo le afectan más a usted</a:t>
                      </a:r>
                      <a:endParaRPr lang="es-MX" sz="1100" b="1" dirty="0" smtClean="0">
                        <a:solidFill>
                          <a:schemeClr val="tx1"/>
                        </a:solidFill>
                        <a:latin typeface="Arial Narrow" panose="020B0606020202030204" pitchFamily="34"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a:solidFill>
                            <a:srgbClr val="000000"/>
                          </a:solidFill>
                          <a:effectLst/>
                          <a:latin typeface="Calibri"/>
                        </a:rPr>
                        <a:t>14</a:t>
                      </a:r>
                      <a:endParaRPr lang="es-ES" sz="1800" b="0" i="0" u="none" strike="noStrike">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i="0" kern="1200" dirty="0" smtClean="0">
                          <a:solidFill>
                            <a:schemeClr val="tx1"/>
                          </a:solidFill>
                          <a:effectLst/>
                          <a:latin typeface="Arial Narrow" panose="020B0606020202030204" pitchFamily="34" charset="0"/>
                          <a:ea typeface="+mn-ea"/>
                          <a:cs typeface="+mn-cs"/>
                        </a:rPr>
                        <a:t>¿Por qué es importante el</a:t>
                      </a:r>
                      <a:r>
                        <a:rPr lang="es-MX" sz="1100" b="1" i="0" kern="1200" baseline="0" dirty="0" smtClean="0">
                          <a:solidFill>
                            <a:schemeClr val="tx1"/>
                          </a:solidFill>
                          <a:effectLst/>
                          <a:latin typeface="Arial Narrow" panose="020B0606020202030204" pitchFamily="34" charset="0"/>
                          <a:ea typeface="+mn-ea"/>
                          <a:cs typeface="+mn-cs"/>
                        </a:rPr>
                        <a:t> cambio en las personas?</a:t>
                      </a:r>
                      <a:endParaRPr lang="es-MX" sz="1100" b="1" dirty="0" smtClean="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a:solidFill>
                            <a:srgbClr val="000000"/>
                          </a:solidFill>
                          <a:effectLst/>
                          <a:latin typeface="Calibri"/>
                        </a:rPr>
                        <a:t>15</a:t>
                      </a:r>
                      <a:endParaRPr lang="es-ES" sz="1800" b="0" i="0" u="none" strike="noStrike">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base" latinLnBrk="0" hangingPunct="1">
                        <a:lnSpc>
                          <a:spcPct val="100000"/>
                        </a:lnSpc>
                        <a:spcBef>
                          <a:spcPts val="396"/>
                        </a:spcBef>
                        <a:spcAft>
                          <a:spcPts val="0"/>
                        </a:spcAft>
                        <a:buClrTx/>
                        <a:buSzTx/>
                        <a:buFontTx/>
                        <a:buNone/>
                        <a:tabLst/>
                        <a:defRPr/>
                      </a:pPr>
                      <a:r>
                        <a:rPr lang="es-MX" sz="1100" b="1" i="0" kern="1200" dirty="0" smtClean="0">
                          <a:solidFill>
                            <a:schemeClr val="tx1"/>
                          </a:solidFill>
                          <a:effectLst/>
                          <a:latin typeface="Arial Narrow" panose="020B0606020202030204" pitchFamily="34" charset="0"/>
                          <a:ea typeface="+mn-ea"/>
                          <a:cs typeface="+mn-cs"/>
                        </a:rPr>
                        <a:t>¿Por qué es importante la actualización profesional</a:t>
                      </a:r>
                      <a:r>
                        <a:rPr lang="es-MX" sz="1100" b="1" i="0" kern="1200" baseline="0" dirty="0" smtClean="0">
                          <a:solidFill>
                            <a:schemeClr val="tx1"/>
                          </a:solidFill>
                          <a:effectLst/>
                          <a:latin typeface="Arial Narrow" panose="020B0606020202030204" pitchFamily="34" charset="0"/>
                          <a:ea typeface="+mn-ea"/>
                          <a:cs typeface="+mn-cs"/>
                        </a:rPr>
                        <a:t>?</a:t>
                      </a:r>
                      <a:endParaRPr lang="es-MX" sz="800" dirty="0" smtClean="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16</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Si tiene pensado cuál sería su trabajo ideal, o la empresa que constituirá explíquelas</a:t>
                      </a:r>
                      <a:r>
                        <a:rPr lang="es-MX" sz="1100" b="1" i="0" u="none" strike="noStrike" baseline="0" dirty="0" smtClean="0">
                          <a:solidFill>
                            <a:schemeClr val="tx1"/>
                          </a:solidFill>
                          <a:effectLst/>
                          <a:latin typeface="Arial Narrow" panose="020B0606020202030204" pitchFamily="34" charset="0"/>
                        </a:rPr>
                        <a:t> brevemente</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16</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l"/>
                      <a:r>
                        <a:rPr lang="es-MX" sz="1100" b="1" kern="1200" dirty="0" smtClean="0">
                          <a:solidFill>
                            <a:schemeClr val="tx1"/>
                          </a:solidFill>
                          <a:latin typeface="Arial Narrow" panose="020B0606020202030204" pitchFamily="34" charset="0"/>
                          <a:ea typeface="+mn-ea"/>
                          <a:cs typeface="+mn-cs"/>
                        </a:rPr>
                        <a:t>Explique que</a:t>
                      </a:r>
                      <a:r>
                        <a:rPr lang="es-MX" sz="1100" b="1" kern="1200" baseline="0" dirty="0" smtClean="0">
                          <a:solidFill>
                            <a:schemeClr val="tx1"/>
                          </a:solidFill>
                          <a:latin typeface="Arial Narrow" panose="020B0606020202030204" pitchFamily="34" charset="0"/>
                          <a:ea typeface="+mn-ea"/>
                          <a:cs typeface="+mn-cs"/>
                        </a:rPr>
                        <a:t> es el cambio organizacional y como afecta al profesional</a:t>
                      </a:r>
                      <a:endParaRPr lang="es-MX" sz="1100" b="1" dirty="0">
                        <a:solidFill>
                          <a:schemeClr val="tx1"/>
                        </a:solidFill>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gridSpan="2">
                  <a:txBody>
                    <a:bodyPr/>
                    <a:lstStyle/>
                    <a:p>
                      <a:pPr marL="0" algn="ctr" rtl="0" eaLnBrk="1" fontAlgn="ctr" latinLnBrk="0" hangingPunct="1">
                        <a:spcBef>
                          <a:spcPts val="0"/>
                        </a:spcBef>
                        <a:spcAft>
                          <a:spcPts val="0"/>
                        </a:spcAft>
                      </a:pP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algn="l"/>
                      <a:endParaRPr lang="es-MX" sz="1100" b="1" dirty="0">
                        <a:solidFill>
                          <a:schemeClr val="tx1"/>
                        </a:solidFill>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gridSpan="2">
                  <a:txBody>
                    <a:bodyPr/>
                    <a:lstStyle/>
                    <a:p>
                      <a:pPr marL="0" algn="ctr" rtl="0" eaLnBrk="1" fontAlgn="ctr" latinLnBrk="0" hangingPunct="1">
                        <a:spcBef>
                          <a:spcPts val="0"/>
                        </a:spcBef>
                        <a:spcAft>
                          <a:spcPts val="0"/>
                        </a:spcAft>
                      </a:pPr>
                      <a:r>
                        <a:rPr lang="es-ES" sz="1050" b="1" i="0" u="none" strike="noStrike" kern="1200" baseline="0" dirty="0" smtClean="0">
                          <a:solidFill>
                            <a:srgbClr val="000000"/>
                          </a:solidFill>
                          <a:effectLst/>
                          <a:latin typeface="Arial Narrow"/>
                          <a:cs typeface="Times New Roman"/>
                        </a:rPr>
                        <a:t>COMENTARIO FINALES </a:t>
                      </a:r>
                      <a:r>
                        <a:rPr lang="es-ES" sz="1050" b="1" i="0" u="none" strike="noStrike" kern="1200" baseline="0" dirty="0">
                          <a:solidFill>
                            <a:srgbClr val="000000"/>
                          </a:solidFill>
                          <a:effectLst/>
                          <a:latin typeface="Arial Narrow"/>
                          <a:cs typeface="Times New Roman"/>
                        </a:rPr>
                        <a:t>(Opcional)</a:t>
                      </a:r>
                      <a:endParaRPr lang="es-ES" sz="1800" b="1"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r>
              <a:tr h="260615">
                <a:tc gridSpan="2">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60615">
                <a:tc gridSpan="2">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130308">
                <a:tc gridSpan="2">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130308">
                <a:tc gridSpan="2">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60615">
                <a:tc gridSpan="2">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bl>
          </a:graphicData>
        </a:graphic>
      </p:graphicFrame>
    </p:spTree>
    <p:extLst>
      <p:ext uri="{BB962C8B-B14F-4D97-AF65-F5344CB8AC3E}">
        <p14:creationId xmlns:p14="http://schemas.microsoft.com/office/powerpoint/2010/main" val="166566176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5</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1019969952"/>
              </p:ext>
            </p:extLst>
          </p:nvPr>
        </p:nvGraphicFramePr>
        <p:xfrm>
          <a:off x="251520" y="332656"/>
          <a:ext cx="8685796" cy="5707172"/>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1050" b="1" i="0" kern="1200" baseline="0" dirty="0" smtClean="0">
                          <a:solidFill>
                            <a:schemeClr val="tx1"/>
                          </a:solidFill>
                          <a:effectLst/>
                          <a:latin typeface="Arial Narrow" panose="020B0606020202030204" pitchFamily="34" charset="0"/>
                          <a:ea typeface="+mn-ea"/>
                          <a:cs typeface="+mn-cs"/>
                        </a:rPr>
                        <a:t>TGE 2017.  MODULO III  TECNICAS DE NEGOCIACIÓN Y DESARROLLO PROFESIONAL CUESTIONARIO MODULAR - CM</a:t>
                      </a:r>
                      <a:endParaRPr lang="es-MX" sz="5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HOJA NO.</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panose="020B0606020202030204" pitchFamily="34" charset="0"/>
                          <a:cs typeface="Times New Roman"/>
                        </a:rPr>
                        <a:t>NOMBRE:</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1407373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817</Words>
  <Application>Microsoft Office PowerPoint</Application>
  <PresentationFormat>Presentación en pantalla (4:3)</PresentationFormat>
  <Paragraphs>138</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VA_CONSULTORES</dc:creator>
  <cp:lastModifiedBy>Equipo</cp:lastModifiedBy>
  <cp:revision>25</cp:revision>
  <dcterms:created xsi:type="dcterms:W3CDTF">2016-07-19T14:53:14Z</dcterms:created>
  <dcterms:modified xsi:type="dcterms:W3CDTF">2017-07-29T01:51:15Z</dcterms:modified>
</cp:coreProperties>
</file>