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C0AD3-7AA0-420A-9955-DD60E21D9625}" type="datetimeFigureOut">
              <a:rPr lang="es-MX" smtClean="0"/>
              <a:t>24/07/2018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AFE18C-1B19-4092-8DE3-10FE31655733}" type="slidenum">
              <a:rPr lang="es-MX" smtClean="0"/>
              <a:t>‹Nº›</a:t>
            </a:fld>
            <a:endParaRPr lang="es-MX"/>
          </a:p>
        </p:txBody>
      </p:sp>
    </p:spTree>
    <p:extLst>
      <p:ext uri="{BB962C8B-B14F-4D97-AF65-F5344CB8AC3E}">
        <p14:creationId xmlns:p14="http://schemas.microsoft.com/office/powerpoint/2010/main" val="20681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459" indent="-280562" algn="ctr" eaLnBrk="0" hangingPunct="0">
              <a:defRPr sz="1400" b="1">
                <a:solidFill>
                  <a:schemeClr val="tx1"/>
                </a:solidFill>
                <a:latin typeface="Arial" charset="0"/>
              </a:defRPr>
            </a:lvl2pPr>
            <a:lvl3pPr marL="1122244" indent="-224449" algn="ctr" eaLnBrk="0" hangingPunct="0">
              <a:defRPr sz="1400" b="1">
                <a:solidFill>
                  <a:schemeClr val="tx1"/>
                </a:solidFill>
                <a:latin typeface="Arial" charset="0"/>
              </a:defRPr>
            </a:lvl3pPr>
            <a:lvl4pPr marL="1571142" indent="-224449" algn="ctr" eaLnBrk="0" hangingPunct="0">
              <a:defRPr sz="1400" b="1">
                <a:solidFill>
                  <a:schemeClr val="tx1"/>
                </a:solidFill>
                <a:latin typeface="Arial" charset="0"/>
              </a:defRPr>
            </a:lvl4pPr>
            <a:lvl5pPr marL="2020038" indent="-224449" algn="ctr" eaLnBrk="0" hangingPunct="0">
              <a:defRPr sz="1400" b="1">
                <a:solidFill>
                  <a:schemeClr val="tx1"/>
                </a:solidFill>
                <a:latin typeface="Arial" charset="0"/>
              </a:defRPr>
            </a:lvl5pPr>
            <a:lvl6pPr marL="2468936" indent="-224449" algn="ctr" eaLnBrk="0" fontAlgn="base" hangingPunct="0">
              <a:spcBef>
                <a:spcPct val="0"/>
              </a:spcBef>
              <a:spcAft>
                <a:spcPct val="0"/>
              </a:spcAft>
              <a:defRPr sz="1400" b="1">
                <a:solidFill>
                  <a:schemeClr val="tx1"/>
                </a:solidFill>
                <a:latin typeface="Arial" charset="0"/>
              </a:defRPr>
            </a:lvl6pPr>
            <a:lvl7pPr marL="2917835" indent="-224449" algn="ctr" eaLnBrk="0" fontAlgn="base" hangingPunct="0">
              <a:spcBef>
                <a:spcPct val="0"/>
              </a:spcBef>
              <a:spcAft>
                <a:spcPct val="0"/>
              </a:spcAft>
              <a:defRPr sz="1400" b="1">
                <a:solidFill>
                  <a:schemeClr val="tx1"/>
                </a:solidFill>
                <a:latin typeface="Arial" charset="0"/>
              </a:defRPr>
            </a:lvl7pPr>
            <a:lvl8pPr marL="3366731" indent="-224449" algn="ctr" eaLnBrk="0" fontAlgn="base" hangingPunct="0">
              <a:spcBef>
                <a:spcPct val="0"/>
              </a:spcBef>
              <a:spcAft>
                <a:spcPct val="0"/>
              </a:spcAft>
              <a:defRPr sz="1400" b="1">
                <a:solidFill>
                  <a:schemeClr val="tx1"/>
                </a:solidFill>
                <a:latin typeface="Arial" charset="0"/>
              </a:defRPr>
            </a:lvl8pPr>
            <a:lvl9pPr marL="3815629" indent="-224449"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7388"/>
            <a:ext cx="4572000" cy="3429000"/>
          </a:xfrm>
          <a:ln/>
        </p:spPr>
      </p:sp>
      <p:sp>
        <p:nvSpPr>
          <p:cNvPr id="121860" name="Rectangle 3"/>
          <p:cNvSpPr>
            <a:spLocks noGrp="1" noChangeArrowheads="1"/>
          </p:cNvSpPr>
          <p:nvPr>
            <p:ph type="body" idx="1"/>
          </p:nvPr>
        </p:nvSpPr>
        <p:spPr>
          <a:xfrm>
            <a:off x="685490" y="4343872"/>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24/07/2018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692696"/>
            <a:ext cx="9143999" cy="923301"/>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solidFill>
                  <a:schemeClr val="accent2">
                    <a:lumMod val="50000"/>
                  </a:schemeClr>
                </a:solidFill>
                <a:effectLst>
                  <a:outerShdw blurRad="38100" dist="38100" dir="2700000" algn="tl">
                    <a:srgbClr val="FFFFFF"/>
                  </a:outerShdw>
                </a:effectLst>
                <a:latin typeface="Arial Narrow" panose="020B0606020202030204" pitchFamily="34" charset="0"/>
              </a:rPr>
              <a:t>TÉCNICAS DE GESTIÓN EJECUTIVAS - 2018</a:t>
            </a:r>
          </a:p>
          <a:p>
            <a:pPr algn="ctr">
              <a:defRPr/>
            </a:pPr>
            <a:r>
              <a:rPr lang="es-MX" b="1" dirty="0" smtClean="0">
                <a:solidFill>
                  <a:schemeClr val="accent2">
                    <a:lumMod val="50000"/>
                  </a:schemeClr>
                </a:solidFill>
                <a:effectLst>
                  <a:outerShdw blurRad="38100" dist="38100" dir="2700000" algn="tl">
                    <a:srgbClr val="FFFFFF"/>
                  </a:outerShdw>
                </a:effectLst>
                <a:latin typeface="Arial Narrow" panose="020B0606020202030204" pitchFamily="34" charset="0"/>
              </a:rPr>
              <a:t>MÓDULO I I– TÉCNICAS DE DISEÑO ESTRATÉGICO</a:t>
            </a:r>
          </a:p>
          <a:p>
            <a:pPr algn="ctr">
              <a:defRPr/>
            </a:pPr>
            <a:r>
              <a:rPr lang="es-MX" b="1" dirty="0" smtClean="0">
                <a:solidFill>
                  <a:schemeClr val="accent2">
                    <a:lumMod val="50000"/>
                  </a:schemeClr>
                </a:solidFill>
                <a:effectLst>
                  <a:outerShdw blurRad="38100" dist="38100" dir="2700000" algn="tl">
                    <a:srgbClr val="FFFFFF"/>
                  </a:outerShdw>
                </a:effectLst>
                <a:latin typeface="Arial Narrow" panose="020B0606020202030204" pitchFamily="34" charset="0"/>
              </a:rPr>
              <a:t>CUESTIONARIO MODULAR-CM </a:t>
            </a:r>
            <a:endParaRPr lang="es-MX" b="1" i="1" dirty="0">
              <a:solidFill>
                <a:schemeClr val="accent2">
                  <a:lumMod val="50000"/>
                </a:schemeClr>
              </a:solidFill>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6001095" cy="5756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00808"/>
            <a:ext cx="8136000" cy="4508898"/>
          </a:xfrm>
          <a:prstGeom prst="rect">
            <a:avLst/>
          </a:prstGeom>
          <a:solidFill>
            <a:schemeClr val="accent2">
              <a:lumMod val="40000"/>
              <a:lumOff val="6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90247731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328537294"/>
              </p:ext>
            </p:extLst>
          </p:nvPr>
        </p:nvGraphicFramePr>
        <p:xfrm>
          <a:off x="372069" y="1449033"/>
          <a:ext cx="8459860" cy="3613600"/>
        </p:xfrm>
        <a:graphic>
          <a:graphicData uri="http://schemas.openxmlformats.org/drawingml/2006/table">
            <a:tbl>
              <a:tblPr/>
              <a:tblGrid>
                <a:gridCol w="5699906"/>
                <a:gridCol w="990056"/>
                <a:gridCol w="589966"/>
                <a:gridCol w="589966"/>
                <a:gridCol w="589966"/>
              </a:tblGrid>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900" b="1" i="0" kern="1200" baseline="0" dirty="0" smtClean="0">
                          <a:solidFill>
                            <a:schemeClr val="tx1"/>
                          </a:solidFill>
                          <a:effectLst/>
                          <a:latin typeface="+mn-lt"/>
                          <a:ea typeface="+mn-ea"/>
                          <a:cs typeface="+mn-cs"/>
                        </a:rPr>
                        <a:t>2ª  SECCION: RESULTADOS DE LAS AUTOEVALUACIONES Y COMENTARIOS DE SU APLICACIÓN</a:t>
                      </a:r>
                      <a:endParaRPr lang="es-ES" sz="900" b="1" dirty="0" smtClean="0">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100" dirty="0" smtClean="0">
                        <a:latin typeface="+mn-lt"/>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900" b="1" dirty="0" smtClean="0">
                          <a:latin typeface="+mn-lt"/>
                        </a:rPr>
                        <a:t>AUTOEVALUACIÓN 3.1 : DISPOSICIÓN PARA LA PLANEACIÓN </a:t>
                      </a:r>
                      <a:endParaRPr lang="es-ES" sz="900" dirty="0" smtClean="0">
                        <a:latin typeface="+mn-lt"/>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gridSpan="2">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mn-lt"/>
                        </a:rPr>
                        <a:t> SUME CADA COLUMNA</a:t>
                      </a:r>
                      <a:endParaRPr lang="es-ES"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rPr>
                        <a:t>MULTIPLIQUE LAS SUMAS ANTERIORES POR LOS NÚMEROS INDICADOS</a:t>
                      </a:r>
                      <a:endParaRPr lang="es-MX"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7</a:t>
                      </a:r>
                      <a:endParaRPr lang="es-MX" sz="900" b="0" i="0" u="none" strike="noStrike" dirty="0">
                        <a:effectLst/>
                        <a:latin typeface="Arial"/>
                      </a:endParaRPr>
                    </a:p>
                  </a:txBody>
                  <a:tcPr>
                    <a:lnL w="12700" cap="flat" cmpd="sng" algn="ctr">
                      <a:solidFill>
                        <a:srgbClr val="000000"/>
                      </a:solidFill>
                      <a:prstDash val="solid"/>
                      <a:round/>
                      <a:headEnd type="none" w="med" len="med"/>
                      <a:tailEnd type="none" w="med" len="med"/>
                    </a:lnL>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4</a:t>
                      </a:r>
                      <a:endParaRPr lang="es-MX" sz="900" b="0" i="0" u="none" strike="noStrike" dirty="0">
                        <a:effectLst/>
                        <a:latin typeface="Arial"/>
                      </a:endParaRPr>
                    </a:p>
                  </a:txBody>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1</a:t>
                      </a:r>
                      <a:endParaRPr lang="es-MX" sz="900" b="0" i="0" u="none" strike="noStrike" dirty="0">
                        <a:effectLst/>
                        <a:latin typeface="Arial"/>
                      </a:endParaRPr>
                    </a:p>
                  </a:txBody>
                  <a:tcP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rPr>
                        <a:t>ANOTE LOS RESULTADOS DE LAS MULTIPLICACIONES ANTERIORES</a:t>
                      </a:r>
                      <a:endParaRPr lang="es-MX"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rPr>
                        <a:t>TOTAL. SUME LAS CANTIDADES ANTERIORES  </a:t>
                      </a:r>
                      <a:endParaRPr lang="es-MX"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gridSpan="3">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ANOTE SUS COMENTARIOS ACERCA DE LA UTILIDAD DE APLICAR POR USTED EL RESULTADO DE ESTA EVALUACIÓN</a:t>
                      </a:r>
                      <a:r>
                        <a:rPr lang="es-MX" sz="800" b="1" i="0" kern="1200" baseline="0" dirty="0" smtClean="0">
                          <a:solidFill>
                            <a:srgbClr val="FF0000"/>
                          </a:solidFill>
                          <a:effectLst/>
                          <a:latin typeface="+mn-lt"/>
                          <a:ea typeface="+mn-ea"/>
                          <a:cs typeface="+mn-cs"/>
                        </a:rPr>
                        <a:t> </a:t>
                      </a:r>
                      <a:r>
                        <a:rPr lang="es-MX" sz="800" b="1" i="1" kern="1200" baseline="0" dirty="0" smtClean="0">
                          <a:solidFill>
                            <a:srgbClr val="FF0000"/>
                          </a:solidFill>
                          <a:effectLst/>
                          <a:latin typeface="+mn-lt"/>
                          <a:ea typeface="+mn-ea"/>
                          <a:cs typeface="+mn-cs"/>
                        </a:rPr>
                        <a:t>(OBLIGATORIO)</a:t>
                      </a:r>
                      <a:endParaRPr lang="es-MX" sz="800" dirty="0" smtClean="0">
                        <a:solidFill>
                          <a:srgbClr val="FF0000"/>
                        </a:solidFill>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900" dirty="0" smtClean="0">
                        <a:solidFill>
                          <a:srgbClr val="FF0000"/>
                        </a:solidFill>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9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endParaRPr lang="es-MX" sz="900" dirty="0"/>
                    </a:p>
                  </a:txBody>
                  <a:tcPr marL="98212" marR="98212" marT="49108" marB="49108">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900" b="1" dirty="0" smtClean="0">
                          <a:latin typeface="+mn-lt"/>
                        </a:rPr>
                        <a:t>AUTO EVALUACIÓN 4.1 : CAPACIDAD PARA DECIDIR </a:t>
                      </a: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dirty="0">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cs typeface="Arial"/>
                        </a:rPr>
                        <a:t>TOTAL</a:t>
                      </a:r>
                      <a:endParaRPr lang="es-MX" sz="9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0">
                <a:tc rowSpan="2"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cs typeface="Arial"/>
                        </a:rPr>
                        <a:t>MULTIPLIQUE CADA TOTAL ANTERIOR POR LOS SIGUIENTES  FACTORES</a:t>
                      </a:r>
                      <a:endParaRPr lang="es-MX" sz="9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rowSpan="2" hMerge="1">
                  <a:txBody>
                    <a:bodyPr/>
                    <a:lstStyle/>
                    <a:p>
                      <a:endParaRPr lang="es-MX"/>
                    </a:p>
                  </a:txBody>
                  <a:tcPr/>
                </a:tc>
                <a:tc>
                  <a:txBody>
                    <a:bodyPr/>
                    <a:lstStyle/>
                    <a:p>
                      <a:pPr marL="0" marR="0" indent="0" algn="r" rtl="0" eaLnBrk="1" fontAlgn="base" latinLnBrk="0" hangingPunct="1">
                        <a:spcBef>
                          <a:spcPts val="0"/>
                        </a:spcBef>
                        <a:spcAft>
                          <a:spcPts val="0"/>
                        </a:spcAft>
                      </a:pPr>
                      <a:r>
                        <a:rPr lang="es-ES" sz="800" b="0" i="0" u="none" strike="noStrike" kern="1200" baseline="0" dirty="0">
                          <a:ln>
                            <a:noFill/>
                          </a:ln>
                          <a:solidFill>
                            <a:srgbClr val="000000"/>
                          </a:solidFill>
                          <a:effectLst/>
                          <a:latin typeface="+mn-lt"/>
                        </a:rPr>
                        <a:t>X3</a:t>
                      </a:r>
                      <a:endParaRPr lang="es-ES" sz="8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r>
                        <a:rPr lang="es-ES" sz="800" b="0" i="0" u="none" strike="noStrike" kern="1200" baseline="0" dirty="0">
                          <a:ln>
                            <a:noFill/>
                          </a:ln>
                          <a:solidFill>
                            <a:srgbClr val="000000"/>
                          </a:solidFill>
                          <a:effectLst/>
                          <a:latin typeface="+mn-lt"/>
                        </a:rPr>
                        <a:t>X2</a:t>
                      </a:r>
                      <a:endParaRPr lang="es-ES" sz="8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r>
                        <a:rPr lang="es-ES" sz="800" b="0" i="0" u="none" strike="noStrike" kern="1200" baseline="0" dirty="0">
                          <a:ln>
                            <a:noFill/>
                          </a:ln>
                          <a:solidFill>
                            <a:srgbClr val="000000"/>
                          </a:solidFill>
                          <a:effectLst/>
                          <a:latin typeface="+mn-lt"/>
                        </a:rPr>
                        <a:t>X1</a:t>
                      </a:r>
                      <a:endParaRPr lang="es-ES" sz="8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7376">
                <a:tc gridSpan="2"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vMerge="1">
                  <a:txBody>
                    <a:bodyPr/>
                    <a:lstStyle/>
                    <a:p>
                      <a:endParaRPr lang="es-MX"/>
                    </a:p>
                  </a:txBody>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gridSpan="2">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mn-lt"/>
                          <a:cs typeface="Arial"/>
                        </a:rPr>
                        <a:t>SUME LOS TOTALES ANTERIORES</a:t>
                      </a:r>
                      <a:endParaRPr lang="es-ES" sz="9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gridSpan="3">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ANOTE SUS COMENTARIOS ACERCA DE LA UTILIDAD DE APLICAR POR USTED EL RESULTADO DE ESTA EVALUACIÓN </a:t>
                      </a:r>
                      <a:r>
                        <a:rPr lang="es-MX" sz="800" b="1" i="1" kern="1200" baseline="0" dirty="0" smtClean="0">
                          <a:solidFill>
                            <a:srgbClr val="FF0000"/>
                          </a:solidFill>
                          <a:effectLst/>
                          <a:latin typeface="+mn-lt"/>
                          <a:ea typeface="+mn-ea"/>
                          <a:cs typeface="+mn-cs"/>
                        </a:rPr>
                        <a:t>(OBLIGATORIO)</a:t>
                      </a:r>
                      <a:endParaRPr lang="es-MX" sz="800" dirty="0" smtClean="0">
                        <a:solidFill>
                          <a:srgbClr val="FF0000"/>
                        </a:solidFill>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gridSpan="4">
                  <a:txBody>
                    <a:bodyPr/>
                    <a:lstStyle/>
                    <a:p>
                      <a:endParaRPr lang="es-MX" sz="800" dirty="0"/>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mn-lt"/>
                      </a:endParaRPr>
                    </a:p>
                  </a:txBody>
                  <a:tcPr marL="97790" marR="97790" marT="48896" marB="488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r>
              <a:tr h="180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800" dirty="0" smtClean="0">
                        <a:solidFill>
                          <a:srgbClr val="FF0000"/>
                        </a:solidFill>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endParaRPr lang="es-MX" sz="800" dirty="0"/>
                    </a:p>
                  </a:txBody>
                  <a:tcPr marL="98212" marR="98212" marT="49108" marB="49108" anchor="ctr">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2484234353"/>
              </p:ext>
            </p:extLst>
          </p:nvPr>
        </p:nvGraphicFramePr>
        <p:xfrm>
          <a:off x="372070" y="189054"/>
          <a:ext cx="8459999" cy="1175480"/>
        </p:xfrm>
        <a:graphic>
          <a:graphicData uri="http://schemas.openxmlformats.org/drawingml/2006/table">
            <a:tbl>
              <a:tblPr/>
              <a:tblGrid>
                <a:gridCol w="940669"/>
                <a:gridCol w="868707"/>
                <a:gridCol w="506745"/>
                <a:gridCol w="796314"/>
                <a:gridCol w="579136"/>
                <a:gridCol w="579136"/>
                <a:gridCol w="579136"/>
                <a:gridCol w="868707"/>
                <a:gridCol w="217176"/>
                <a:gridCol w="579136"/>
                <a:gridCol w="479424"/>
                <a:gridCol w="497738"/>
                <a:gridCol w="566957"/>
                <a:gridCol w="401018"/>
              </a:tblGrid>
              <a:tr h="0">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TGE 2018.  MODULO II . TÉCNICAS DE DISEÑO ESTRATÉGICO .  CUESTIONARIO MODULAR – CM</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0">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1ª  SECCIÓN: DATOS GENERALES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NOMBRE:</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gridSpan="6">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CARRERA</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endParaRPr lang="es-MX"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900" b="1" i="0" u="none" strike="noStrike" cap="none" normalizeH="0" baseline="0" dirty="0" smtClean="0">
                          <a:ln>
                            <a:noFill/>
                          </a:ln>
                          <a:solidFill>
                            <a:schemeClr val="tx1"/>
                          </a:solidFill>
                          <a:effectLst/>
                          <a:latin typeface="+mn-lt"/>
                          <a:cs typeface="Times New Roman" panose="02020603050405020304" pitchFamily="18" charset="0"/>
                        </a:rPr>
                        <a:t># </a:t>
                      </a: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MATRICULA</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EDAD</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             AÑOS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LUGAR ACTUAL DE RESIDENCIA</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r>
                        <a:rPr lang="en-US" sz="900" b="1" dirty="0" smtClean="0">
                          <a:latin typeface="+mn-lt"/>
                          <a:cs typeface="Times New Roman" panose="02020603050405020304" pitchFamily="18" charset="0"/>
                        </a:rPr>
                        <a:t>TRABAJA O HA TRABAJADO</a:t>
                      </a:r>
                      <a:endParaRPr lang="en-US" sz="900" b="1" dirty="0">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SI</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kern="1200" cap="none" normalizeH="0" baseline="0" dirty="0" smtClean="0">
                        <a:ln>
                          <a:noFill/>
                        </a:ln>
                        <a:solidFill>
                          <a:schemeClr val="tx1"/>
                        </a:solidFill>
                        <a:effectLst/>
                        <a:latin typeface="+mn-lt"/>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NO</a:t>
                      </a:r>
                      <a:endParaRPr kumimoji="0" lang="en-US" sz="900" b="1" i="0" u="none" strike="noStrike" kern="1200" cap="none" normalizeH="0" baseline="0" dirty="0">
                        <a:ln>
                          <a:noFill/>
                        </a:ln>
                        <a:solidFill>
                          <a:schemeClr val="tx1"/>
                        </a:solidFill>
                        <a:effectLst/>
                        <a:latin typeface="+mn-lt"/>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ESTADO CIVIL</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SOLTERO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CASADO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900" b="1" dirty="0" smtClean="0">
                          <a:latin typeface="+mn-lt"/>
                        </a:rPr>
                        <a:t>OTRO</a:t>
                      </a: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NACIONALIDAD</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gridSpan="2">
                  <a:txBody>
                    <a:bodyPr/>
                    <a:lstStyle/>
                    <a:p>
                      <a:pPr algn="ctr"/>
                      <a:r>
                        <a:rPr lang="en-US" sz="900" b="1" dirty="0" smtClean="0">
                          <a:latin typeface="+mn-lt"/>
                        </a:rPr>
                        <a:t>MEXICANA</a:t>
                      </a: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900"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900" b="1" dirty="0" smtClean="0">
                          <a:latin typeface="+mn-lt"/>
                        </a:rPr>
                        <a:t>OTRA</a:t>
                      </a: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endParaRPr lang="en-US" sz="1000"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3476559293"/>
              </p:ext>
            </p:extLst>
          </p:nvPr>
        </p:nvGraphicFramePr>
        <p:xfrm>
          <a:off x="372070" y="5108972"/>
          <a:ext cx="8460002" cy="1132430"/>
        </p:xfrm>
        <a:graphic>
          <a:graphicData uri="http://schemas.openxmlformats.org/drawingml/2006/table">
            <a:tbl>
              <a:tblPr/>
              <a:tblGrid>
                <a:gridCol w="6432710"/>
                <a:gridCol w="287178"/>
                <a:gridCol w="219645"/>
                <a:gridCol w="506823"/>
                <a:gridCol w="506823"/>
                <a:gridCol w="506823"/>
              </a:tblGrid>
              <a:tr h="216000">
                <a:tc gridSpan="6">
                  <a:txBody>
                    <a:bodyPr/>
                    <a:lstStyle/>
                    <a:p>
                      <a:pPr marL="0" marR="0" indent="0" algn="ctr" rtl="0" eaLnBrk="1" fontAlgn="base" latinLnBrk="0" hangingPunct="1">
                        <a:spcBef>
                          <a:spcPts val="0"/>
                        </a:spcBef>
                        <a:spcAft>
                          <a:spcPts val="0"/>
                        </a:spcAft>
                      </a:pPr>
                      <a:r>
                        <a:rPr lang="es-MX" sz="900" b="1" i="0" u="none" strike="noStrike" kern="1200" dirty="0">
                          <a:solidFill>
                            <a:srgbClr val="000000"/>
                          </a:solidFill>
                          <a:effectLst/>
                          <a:latin typeface="+mn-lt"/>
                        </a:rPr>
                        <a:t>AUTO EVALUACIÓN 4.2 : ESTILO  PERSONAL DE DECISIÓN</a:t>
                      </a:r>
                      <a:endParaRPr lang="es-MX" sz="900" b="0" i="0" u="none" strike="noStrike" dirty="0">
                        <a:effectLst/>
                        <a:latin typeface="+mn-lt"/>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marL="0" marR="0" indent="0" algn="ctr" rtl="0" eaLnBrk="1" fontAlgn="base" latinLnBrk="0" hangingPunct="1">
                        <a:spcBef>
                          <a:spcPts val="0"/>
                        </a:spcBef>
                        <a:spcAft>
                          <a:spcPts val="0"/>
                        </a:spcAft>
                      </a:pPr>
                      <a:r>
                        <a:rPr lang="es-MX" sz="900" b="1" i="0" u="none" strike="noStrike" kern="1200" dirty="0">
                          <a:solidFill>
                            <a:srgbClr val="000000"/>
                          </a:solidFill>
                          <a:effectLst/>
                          <a:latin typeface="+mn-lt"/>
                        </a:rPr>
                        <a:t>PREGUNTAS</a:t>
                      </a:r>
                      <a:r>
                        <a:rPr lang="es-MX" sz="900" b="1" i="0" u="none" strike="noStrike" kern="1200" baseline="0" dirty="0">
                          <a:solidFill>
                            <a:srgbClr val="000000"/>
                          </a:solidFill>
                          <a:effectLst/>
                          <a:latin typeface="+mn-lt"/>
                        </a:rPr>
                        <a:t> </a:t>
                      </a:r>
                      <a:endParaRPr lang="es-MX" sz="900" b="0" i="0" u="none" strike="noStrike" dirty="0">
                        <a:effectLst/>
                        <a:latin typeface="+mn-lt"/>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gridSpan="2">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16000">
                <a:tc>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cs typeface="Arial"/>
                        </a:rPr>
                        <a:t>TOTAL </a:t>
                      </a:r>
                      <a:r>
                        <a:rPr lang="es-MX" sz="900" b="1" i="0" u="none" strike="noStrike" kern="1200" baseline="0" dirty="0">
                          <a:ln>
                            <a:noFill/>
                          </a:ln>
                          <a:solidFill>
                            <a:srgbClr val="FF0000"/>
                          </a:solidFill>
                          <a:effectLst/>
                          <a:latin typeface="+mn-lt"/>
                          <a:cs typeface="Arial"/>
                        </a:rPr>
                        <a:t>(CIRCULE LA DE SUMA DE  MAYOR VALOR)</a:t>
                      </a:r>
                      <a:endParaRPr lang="es-MX" sz="900" b="0" i="0" u="none" strike="noStrike" dirty="0">
                        <a:effectLst/>
                        <a:latin typeface="+mn-lt"/>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gridSpan="2">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6000">
                <a:tc gridSpan="2">
                  <a:txBody>
                    <a:bodyPr/>
                    <a:lstStyle/>
                    <a:p>
                      <a:pPr marL="0" marR="0" indent="0" algn="ctr" rtl="0" eaLnBrk="1" fontAlgn="base" latinLnBrk="0" hangingPunct="1">
                        <a:spcBef>
                          <a:spcPts val="0"/>
                        </a:spcBef>
                        <a:spcAft>
                          <a:spcPts val="0"/>
                        </a:spcAft>
                      </a:pPr>
                      <a:r>
                        <a:rPr lang="es-MX" sz="800" b="1" i="0" u="none" strike="noStrike" kern="1200" baseline="0" dirty="0">
                          <a:solidFill>
                            <a:srgbClr val="000000"/>
                          </a:solidFill>
                          <a:effectLst/>
                          <a:latin typeface="+mn-lt"/>
                        </a:rPr>
                        <a:t>ANOTE SUS COMENTARIOS ACERCA DE LA UTILIDAD DE APLICAR POR USTED EL RESULTADO DE ESTA EVALUACIÓN </a:t>
                      </a:r>
                      <a:r>
                        <a:rPr lang="es-MX" sz="800" b="1" i="1" u="none" strike="noStrike" kern="1200" baseline="0" dirty="0">
                          <a:solidFill>
                            <a:srgbClr val="FF0000"/>
                          </a:solidFill>
                          <a:effectLst/>
                          <a:latin typeface="+mn-lt"/>
                        </a:rPr>
                        <a:t>(OBLIGATORIO)</a:t>
                      </a:r>
                      <a:endParaRPr lang="es-MX" sz="800" b="0" i="0" u="none" strike="noStrike" dirty="0">
                        <a:effectLst/>
                        <a:latin typeface="+mn-lt"/>
                      </a:endParaRPr>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s-MX"/>
                    </a:p>
                  </a:txBody>
                  <a:tcPr/>
                </a:tc>
                <a:tc gridSpan="4">
                  <a:txBody>
                    <a:bodyPr/>
                    <a:lstStyle/>
                    <a:p>
                      <a:endParaRPr lang="es-MX" sz="800" dirty="0"/>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2">
                  <a:txBody>
                    <a:bodyPr/>
                    <a:lstStyle/>
                    <a:p>
                      <a:pPr marL="0" marR="0" indent="0" algn="ctr" rtl="0" eaLnBrk="1" fontAlgn="base" latinLnBrk="0" hangingPunct="1">
                        <a:spcBef>
                          <a:spcPts val="0"/>
                        </a:spcBef>
                        <a:spcAft>
                          <a:spcPts val="0"/>
                        </a:spcAft>
                      </a:pPr>
                      <a:endParaRPr lang="es-MX" sz="800" b="0" i="0" u="none" strike="noStrike" dirty="0">
                        <a:effectLst/>
                        <a:latin typeface="+mn-lt"/>
                      </a:endParaRPr>
                    </a:p>
                  </a:txBody>
                  <a:tcPr marL="95549" marR="95549" marT="47711" marB="47711" anchor="ctr">
                    <a:lnL w="1270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tc gridSpan="4">
                  <a:txBody>
                    <a:bodyPr/>
                    <a:lstStyle/>
                    <a:p>
                      <a:endParaRPr lang="es-MX" sz="800" dirty="0"/>
                    </a:p>
                  </a:txBody>
                  <a:tcPr marL="95549" marR="95549" marT="47711" marB="47711" anchor="ctr">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420510142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3</a:t>
            </a:fld>
            <a:endParaRPr lang="es-ES" dirty="0"/>
          </a:p>
        </p:txBody>
      </p:sp>
      <p:graphicFrame>
        <p:nvGraphicFramePr>
          <p:cNvPr id="8" name="Group 2"/>
          <p:cNvGraphicFramePr>
            <a:graphicFrameLocks noGrp="1"/>
          </p:cNvGraphicFramePr>
          <p:nvPr>
            <p:extLst>
              <p:ext uri="{D42A27DB-BD31-4B8C-83A1-F6EECF244321}">
                <p14:modId xmlns:p14="http://schemas.microsoft.com/office/powerpoint/2010/main" val="1197521764"/>
              </p:ext>
            </p:extLst>
          </p:nvPr>
        </p:nvGraphicFramePr>
        <p:xfrm>
          <a:off x="432069" y="309052"/>
          <a:ext cx="8280000" cy="5053229"/>
        </p:xfrm>
        <a:graphic>
          <a:graphicData uri="http://schemas.openxmlformats.org/drawingml/2006/table">
            <a:tbl>
              <a:tblPr/>
              <a:tblGrid>
                <a:gridCol w="508478"/>
                <a:gridCol w="7771522"/>
              </a:tblGrid>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a:t>
                      </a: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r>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0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0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r>
              <a:tr h="399732">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mn-lt"/>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1100" b="1" i="0" u="none" strike="noStrike" cap="none" normalizeH="0" baseline="0" dirty="0" smtClean="0">
                        <a:ln>
                          <a:noFill/>
                        </a:ln>
                        <a:solidFill>
                          <a:schemeClr val="tx1"/>
                        </a:solidFill>
                        <a:effectLst/>
                        <a:latin typeface="+mn-lt"/>
                        <a:cs typeface="Times New Roman" panose="02020603050405020304" pitchFamily="18" charset="0"/>
                      </a:endParaRP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1600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50" b="0" i="0" u="none" strike="noStrike" cap="none" normalizeH="0" baseline="0" dirty="0" smtClean="0">
                          <a:ln>
                            <a:noFill/>
                          </a:ln>
                          <a:solidFill>
                            <a:schemeClr val="tx1"/>
                          </a:solidFill>
                          <a:effectLst/>
                          <a:latin typeface="+mn-lt"/>
                          <a:cs typeface="Times New Roman" panose="02020603050405020304" pitchFamily="18" charset="0"/>
                        </a:rPr>
                        <a:t>PREGUNTAS</a:t>
                      </a: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mn-lt"/>
                          <a:cs typeface="Times New Roman"/>
                        </a:rPr>
                        <a:t>1</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Arial Narrow" panose="020B0606020202030204" pitchFamily="34" charset="0"/>
                          <a:cs typeface="Times New Roman"/>
                        </a:rPr>
                        <a:t>Explique</a:t>
                      </a:r>
                      <a:r>
                        <a:rPr lang="es-MX" sz="1100" b="1" i="0" u="none" strike="noStrike" kern="1200" baseline="0" dirty="0" smtClean="0">
                          <a:solidFill>
                            <a:srgbClr val="000000"/>
                          </a:solidFill>
                          <a:effectLst/>
                          <a:latin typeface="Arial Narrow" panose="020B0606020202030204" pitchFamily="34" charset="0"/>
                          <a:cs typeface="Times New Roman"/>
                        </a:rPr>
                        <a:t> con sus </a:t>
                      </a:r>
                      <a:r>
                        <a:rPr lang="es-MX" sz="1100" b="1" i="0" u="none" strike="noStrike" kern="1200" baseline="0" dirty="0">
                          <a:solidFill>
                            <a:srgbClr val="000000"/>
                          </a:solidFill>
                          <a:effectLst/>
                          <a:latin typeface="Arial Narrow" panose="020B0606020202030204" pitchFamily="34" charset="0"/>
                          <a:cs typeface="Times New Roman"/>
                        </a:rPr>
                        <a:t>palabras, ¿qué es una planeación y por que es estratégica en las organizaciones?</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2</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ES" sz="1100" b="1" i="0" dirty="0" smtClean="0">
                          <a:solidFill>
                            <a:schemeClr val="tx1"/>
                          </a:solidFill>
                          <a:latin typeface="Arial Narrow" panose="020B0606020202030204" pitchFamily="34" charset="0"/>
                        </a:rPr>
                        <a:t>Mencione</a:t>
                      </a:r>
                      <a:r>
                        <a:rPr lang="es-ES" sz="1100" b="1" i="0" baseline="0" dirty="0" smtClean="0">
                          <a:solidFill>
                            <a:schemeClr val="tx1"/>
                          </a:solidFill>
                          <a:latin typeface="Arial Narrow" panose="020B0606020202030204" pitchFamily="34" charset="0"/>
                        </a:rPr>
                        <a:t> al menos 5 características  de la planeación estratégica.</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3</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¿Cuáles son las ventajas de la planeación estratégica?</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4</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Arial Narrow" panose="020B0606020202030204" pitchFamily="34" charset="0"/>
                          <a:cs typeface="Times New Roman"/>
                        </a:rPr>
                        <a:t>Describa </a:t>
                      </a:r>
                      <a:r>
                        <a:rPr lang="es-MX" sz="1100" b="1" i="0" u="none" strike="noStrike" kern="1200" dirty="0">
                          <a:solidFill>
                            <a:srgbClr val="000000"/>
                          </a:solidFill>
                          <a:effectLst/>
                          <a:latin typeface="Arial Narrow" panose="020B0606020202030204" pitchFamily="34" charset="0"/>
                          <a:cs typeface="Times New Roman"/>
                        </a:rPr>
                        <a:t>con </a:t>
                      </a:r>
                      <a:r>
                        <a:rPr lang="es-MX" sz="1100" b="1" i="0" u="none" strike="noStrike" kern="1200" dirty="0" smtClean="0">
                          <a:solidFill>
                            <a:srgbClr val="000000"/>
                          </a:solidFill>
                          <a:effectLst/>
                          <a:latin typeface="Arial Narrow" panose="020B0606020202030204" pitchFamily="34" charset="0"/>
                          <a:cs typeface="Times New Roman"/>
                        </a:rPr>
                        <a:t>sus </a:t>
                      </a:r>
                      <a:r>
                        <a:rPr lang="es-MX" sz="1100" b="1" i="0" u="none" strike="noStrike" kern="1200" dirty="0">
                          <a:solidFill>
                            <a:srgbClr val="000000"/>
                          </a:solidFill>
                          <a:effectLst/>
                          <a:latin typeface="Arial Narrow" panose="020B0606020202030204" pitchFamily="34" charset="0"/>
                          <a:cs typeface="Times New Roman"/>
                        </a:rPr>
                        <a:t>palabras, ¿cuál</a:t>
                      </a:r>
                      <a:r>
                        <a:rPr lang="es-MX" sz="1100" b="1" i="0" u="none" strike="noStrike" kern="1200" baseline="0" dirty="0">
                          <a:solidFill>
                            <a:srgbClr val="000000"/>
                          </a:solidFill>
                          <a:effectLst/>
                          <a:latin typeface="Arial Narrow" panose="020B0606020202030204" pitchFamily="34" charset="0"/>
                          <a:cs typeface="Times New Roman"/>
                        </a:rPr>
                        <a:t> es el proceso de una planeación estratégica?</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5</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dirty="0" smtClean="0">
                          <a:solidFill>
                            <a:srgbClr val="000000"/>
                          </a:solidFill>
                          <a:effectLst/>
                          <a:latin typeface="Arial Narrow" panose="020B0606020202030204" pitchFamily="34" charset="0"/>
                          <a:cs typeface="Times New Roman"/>
                        </a:rPr>
                        <a:t>Explique con</a:t>
                      </a:r>
                      <a:r>
                        <a:rPr lang="es-MX" sz="1100" b="1" i="0" u="none" strike="noStrike" kern="1200" baseline="0" dirty="0" smtClean="0">
                          <a:solidFill>
                            <a:srgbClr val="000000"/>
                          </a:solidFill>
                          <a:effectLst/>
                          <a:latin typeface="Arial Narrow" panose="020B0606020202030204" pitchFamily="34" charset="0"/>
                          <a:cs typeface="Times New Roman"/>
                        </a:rPr>
                        <a:t> sus palabras, ¿cuál es la importancia de la misión para el personal de una organización?</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6</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rtl="0" eaLnBrk="1" fontAlgn="auto" latinLnBrk="0" hangingPunct="1"/>
                      <a:r>
                        <a:rPr lang="es-MX" sz="1100" b="1" i="0" kern="1200" dirty="0" smtClean="0">
                          <a:solidFill>
                            <a:schemeClr val="tx1"/>
                          </a:solidFill>
                          <a:effectLst/>
                          <a:latin typeface="Arial Narrow" panose="020B0606020202030204" pitchFamily="34" charset="0"/>
                          <a:ea typeface="+mn-ea"/>
                          <a:cs typeface="+mn-cs"/>
                        </a:rPr>
                        <a:t>Explica con</a:t>
                      </a:r>
                      <a:r>
                        <a:rPr lang="es-MX" sz="1100" b="1" i="0" kern="1200" baseline="0" dirty="0" smtClean="0">
                          <a:solidFill>
                            <a:schemeClr val="tx1"/>
                          </a:solidFill>
                          <a:effectLst/>
                          <a:latin typeface="Arial Narrow" panose="020B0606020202030204" pitchFamily="34" charset="0"/>
                          <a:ea typeface="+mn-ea"/>
                          <a:cs typeface="+mn-cs"/>
                        </a:rPr>
                        <a:t> tus palabras,  ¿cuál es la importancia de la valores estratégicos para el personal de una organización?</a:t>
                      </a:r>
                      <a:endParaRPr lang="es-MX" sz="1100" b="1"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7</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Arial Narrow" panose="020B0606020202030204" pitchFamily="34" charset="0"/>
                        </a:rPr>
                        <a:t>Mencione las funciones de los objetivos estratégicos.</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8</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Arial Narrow" panose="020B0606020202030204" pitchFamily="34" charset="0"/>
                        </a:rPr>
                        <a:t>Explique los tres  tipos de objetivos estratégicos</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9</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1" i="0" kern="1200" baseline="0" dirty="0" smtClean="0">
                          <a:solidFill>
                            <a:schemeClr val="tx1"/>
                          </a:solidFill>
                          <a:effectLst/>
                          <a:latin typeface="Arial Narrow" panose="020B0606020202030204" pitchFamily="34" charset="0"/>
                          <a:ea typeface="+mn-ea"/>
                          <a:cs typeface="+mn-cs"/>
                        </a:rPr>
                        <a:t>En sus palabras, ¿cuál es la importancia de la toma de decisiones para la organización?</a:t>
                      </a:r>
                      <a:endParaRPr lang="es-MX" sz="1100" b="1" dirty="0" smtClean="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10</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rtl="0" eaLnBrk="1" fontAlgn="base" latinLnBrk="0" hangingPunct="1"/>
                      <a:r>
                        <a:rPr lang="es-MX" sz="1100" b="1" i="0" kern="1200" dirty="0" smtClean="0">
                          <a:solidFill>
                            <a:schemeClr val="tx1"/>
                          </a:solidFill>
                          <a:effectLst/>
                          <a:latin typeface="Arial Narrow" panose="020B0606020202030204" pitchFamily="34" charset="0"/>
                          <a:ea typeface="+mn-ea"/>
                          <a:cs typeface="+mn-cs"/>
                        </a:rPr>
                        <a:t>Explique con sus palabras ¿que características debe tener quién que toma</a:t>
                      </a:r>
                      <a:r>
                        <a:rPr lang="es-MX" sz="1100" b="1" i="0" kern="1200" baseline="0" dirty="0" smtClean="0">
                          <a:solidFill>
                            <a:schemeClr val="tx1"/>
                          </a:solidFill>
                          <a:effectLst/>
                          <a:latin typeface="Arial Narrow" panose="020B0606020202030204" pitchFamily="34" charset="0"/>
                          <a:ea typeface="+mn-ea"/>
                          <a:cs typeface="+mn-cs"/>
                        </a:rPr>
                        <a:t> las</a:t>
                      </a:r>
                      <a:r>
                        <a:rPr lang="es-MX" sz="1100" b="1" i="0" kern="1200" dirty="0" smtClean="0">
                          <a:solidFill>
                            <a:schemeClr val="tx1"/>
                          </a:solidFill>
                          <a:effectLst/>
                          <a:latin typeface="Arial Narrow" panose="020B0606020202030204" pitchFamily="34" charset="0"/>
                          <a:ea typeface="+mn-ea"/>
                          <a:cs typeface="+mn-cs"/>
                        </a:rPr>
                        <a:t> decisiones</a:t>
                      </a:r>
                      <a:r>
                        <a:rPr lang="es-MX" sz="1100" b="1" i="0" kern="1200" baseline="0" dirty="0" smtClean="0">
                          <a:solidFill>
                            <a:schemeClr val="tx1"/>
                          </a:solidFill>
                          <a:effectLst/>
                          <a:latin typeface="Arial Narrow" panose="020B0606020202030204" pitchFamily="34" charset="0"/>
                          <a:ea typeface="+mn-ea"/>
                          <a:cs typeface="+mn-cs"/>
                        </a:rPr>
                        <a:t> en una organización</a:t>
                      </a:r>
                      <a:r>
                        <a:rPr lang="es-MX" sz="1100" b="1" i="0" kern="1200" dirty="0" smtClean="0">
                          <a:solidFill>
                            <a:schemeClr val="tx1"/>
                          </a:solidFill>
                          <a:effectLst/>
                          <a:latin typeface="Arial Narrow" panose="020B0606020202030204" pitchFamily="34" charset="0"/>
                          <a:ea typeface="+mn-ea"/>
                          <a:cs typeface="+mn-cs"/>
                        </a:rPr>
                        <a:t>?</a:t>
                      </a:r>
                      <a:endParaRPr lang="es-MX" sz="1100" b="1"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11</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Explique son tus palabras ¿para</a:t>
                      </a:r>
                      <a:r>
                        <a:rPr lang="es-MX" sz="1100" b="1" i="0" u="none" strike="noStrike" kern="1200" baseline="0" dirty="0">
                          <a:solidFill>
                            <a:srgbClr val="000000"/>
                          </a:solidFill>
                          <a:effectLst/>
                          <a:latin typeface="Arial Narrow"/>
                          <a:cs typeface="Times New Roman"/>
                        </a:rPr>
                        <a:t> que nos sirve una Matriz de Evaluación de Alternativas de Decisión</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12</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Explique en que consiste el árbol de decisiones.</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13</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Explique,  ¿Cómo afecta el factor de costo en la elección de una estrategia?</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14</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ctr" latinLnBrk="0" hangingPunct="1">
                        <a:spcBef>
                          <a:spcPts val="0"/>
                        </a:spcBef>
                        <a:spcAft>
                          <a:spcPts val="0"/>
                        </a:spcAft>
                      </a:pPr>
                      <a:r>
                        <a:rPr lang="es-MX" sz="1100" b="1" i="0" u="none" strike="noStrike" kern="1200" dirty="0">
                          <a:solidFill>
                            <a:srgbClr val="000000"/>
                          </a:solidFill>
                          <a:effectLst/>
                          <a:latin typeface="Arial Narrow"/>
                        </a:rPr>
                        <a:t>Mencione al</a:t>
                      </a:r>
                      <a:r>
                        <a:rPr lang="es-MX" sz="1100" b="1" i="0" u="none" strike="noStrike" kern="1200" baseline="0" dirty="0">
                          <a:solidFill>
                            <a:srgbClr val="000000"/>
                          </a:solidFill>
                          <a:effectLst/>
                          <a:latin typeface="Arial Narrow"/>
                        </a:rPr>
                        <a:t> menos 3</a:t>
                      </a:r>
                      <a:r>
                        <a:rPr lang="es-MX" sz="1100" b="1" i="0" u="none" strike="noStrike" kern="1200" dirty="0">
                          <a:solidFill>
                            <a:srgbClr val="000000"/>
                          </a:solidFill>
                          <a:effectLst/>
                          <a:latin typeface="Arial Narrow"/>
                        </a:rPr>
                        <a:t> de las consideraciones que se deben tomar en cuenta al</a:t>
                      </a:r>
                      <a:r>
                        <a:rPr lang="es-MX" sz="1100" b="1" i="0" u="none" strike="noStrike" kern="1200" baseline="0" dirty="0">
                          <a:solidFill>
                            <a:srgbClr val="000000"/>
                          </a:solidFill>
                          <a:effectLst/>
                          <a:latin typeface="Arial Narrow"/>
                        </a:rPr>
                        <a:t> ejecutar una decisión</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15</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rPr>
                        <a:t>En sus palabras,</a:t>
                      </a:r>
                      <a:r>
                        <a:rPr lang="es-MX" sz="1100" b="1" i="0" u="none" strike="noStrike" kern="1200" baseline="0" dirty="0">
                          <a:solidFill>
                            <a:srgbClr val="000000"/>
                          </a:solidFill>
                          <a:effectLst/>
                          <a:latin typeface="Arial Narrow"/>
                        </a:rPr>
                        <a:t> ¿ Como entiende los conceptos de decidir y el de actuar?</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1338957123"/>
              </p:ext>
            </p:extLst>
          </p:nvPr>
        </p:nvGraphicFramePr>
        <p:xfrm>
          <a:off x="432069" y="5468966"/>
          <a:ext cx="8280000" cy="684120"/>
        </p:xfrm>
        <a:graphic>
          <a:graphicData uri="http://schemas.openxmlformats.org/drawingml/2006/table">
            <a:tbl>
              <a:tblPr/>
              <a:tblGrid>
                <a:gridCol w="8280000"/>
              </a:tblGrid>
              <a:tr h="216000">
                <a:tc>
                  <a:txBody>
                    <a:bodyPr/>
                    <a:lstStyle/>
                    <a:p>
                      <a:pPr marL="0" algn="ctr" rtl="0" eaLnBrk="1" fontAlgn="ctr" latinLnBrk="0" hangingPunct="1">
                        <a:spcBef>
                          <a:spcPts val="0"/>
                        </a:spcBef>
                        <a:spcAft>
                          <a:spcPts val="0"/>
                        </a:spcAft>
                      </a:pPr>
                      <a:r>
                        <a:rPr lang="es-ES" sz="900" b="1" i="0" u="none" strike="noStrike" kern="1200" baseline="0" dirty="0" smtClean="0">
                          <a:solidFill>
                            <a:srgbClr val="000000"/>
                          </a:solidFill>
                          <a:effectLst/>
                          <a:latin typeface="+mn-lt"/>
                          <a:cs typeface="Times New Roman"/>
                        </a:rPr>
                        <a:t>COMENTARIOS FINALES </a:t>
                      </a:r>
                      <a:r>
                        <a:rPr lang="es-ES" sz="900" b="1" i="0" u="none" strike="noStrike" kern="1200" baseline="0" dirty="0">
                          <a:solidFill>
                            <a:srgbClr val="000000"/>
                          </a:solidFill>
                          <a:effectLst/>
                          <a:latin typeface="+mn-lt"/>
                          <a:cs typeface="Times New Roman"/>
                        </a:rPr>
                        <a:t>(Opcional)</a:t>
                      </a:r>
                      <a:endParaRPr lang="es-ES" sz="900" b="1" i="0" u="none" strike="noStrike" dirty="0">
                        <a:effectLst/>
                        <a:latin typeface="+mn-lt"/>
                      </a:endParaRPr>
                    </a:p>
                  </a:txBody>
                  <a:tcPr marL="90879" marR="90879" marT="45440" marB="45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16000">
                <a:tc>
                  <a:txBody>
                    <a:bodyPr/>
                    <a:lstStyle/>
                    <a:p>
                      <a:pPr marL="0" algn="ctr" rtl="0" eaLnBrk="1" fontAlgn="ctr" latinLnBrk="0" hangingPunct="1">
                        <a:spcBef>
                          <a:spcPts val="0"/>
                        </a:spcBef>
                        <a:spcAft>
                          <a:spcPts val="0"/>
                        </a:spcAft>
                      </a:pPr>
                      <a:endParaRPr lang="es-MX" sz="900" b="0" i="0" u="none" strike="noStrike" dirty="0">
                        <a:effectLst/>
                        <a:latin typeface="+mn-lt"/>
                      </a:endParaRPr>
                    </a:p>
                  </a:txBody>
                  <a:tcPr marL="90879" marR="90879" marT="45440" marB="45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216000">
                <a:tc>
                  <a:txBody>
                    <a:bodyPr/>
                    <a:lstStyle/>
                    <a:p>
                      <a:pPr marL="0" algn="ctr" rtl="0" eaLnBrk="1" fontAlgn="ctr" latinLnBrk="0" hangingPunct="1">
                        <a:spcBef>
                          <a:spcPts val="0"/>
                        </a:spcBef>
                        <a:spcAft>
                          <a:spcPts val="0"/>
                        </a:spcAft>
                      </a:pPr>
                      <a:endParaRPr lang="es-MX" sz="900" b="0" i="0" u="none" strike="noStrike" dirty="0">
                        <a:effectLst/>
                        <a:latin typeface="+mn-lt"/>
                      </a:endParaRPr>
                    </a:p>
                  </a:txBody>
                  <a:tcPr marL="90879" marR="90879" marT="45440" marB="45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96541746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4</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1945871586"/>
              </p:ext>
            </p:extLst>
          </p:nvPr>
        </p:nvGraphicFramePr>
        <p:xfrm>
          <a:off x="251520" y="268695"/>
          <a:ext cx="8685796" cy="5860260"/>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1050" b="1" i="0" kern="1200" baseline="0" dirty="0" smtClean="0">
                          <a:solidFill>
                            <a:schemeClr val="tx1"/>
                          </a:solidFill>
                          <a:effectLst/>
                          <a:latin typeface="Arial Narrow" panose="020B0606020202030204" pitchFamily="34" charset="0"/>
                          <a:ea typeface="+mn-ea"/>
                          <a:cs typeface="+mn-cs"/>
                        </a:rPr>
                        <a:t>TGE 2018.  MODULO II  TECNICAS DE DISEÑO ESTRATÉGICO . CUESTIONARIO MODULAR - CM</a:t>
                      </a:r>
                      <a:endParaRPr lang="es-MX" sz="5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HOJA NO.</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indent="0" algn="ctr" rtl="0" eaLnBrk="1" fontAlgn="base" latinLnBrk="0" hangingPunct="1">
                        <a:spcBef>
                          <a:spcPts val="360"/>
                        </a:spcBef>
                        <a:spcAft>
                          <a:spcPts val="0"/>
                        </a:spcAft>
                      </a:pPr>
                      <a:r>
                        <a:rPr lang="es-MX" sz="1000" b="1" i="0" u="none" strike="noStrike" kern="1200" baseline="0" dirty="0">
                          <a:ln>
                            <a:noFill/>
                          </a:ln>
                          <a:solidFill>
                            <a:srgbClr val="000000"/>
                          </a:solidFill>
                          <a:effectLst/>
                          <a:latin typeface="Arial Narrow" panose="020B0606020202030204" pitchFamily="34" charset="0"/>
                          <a:cs typeface="Times New Roman"/>
                        </a:rPr>
                        <a:t>NOMBRE:</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CARRERA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9525" cap="flat" cmpd="sng" algn="ctr">
                      <a:solidFill>
                        <a:schemeClr val="accent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accent2">
                          <a:lumMod val="7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2711578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753</Words>
  <Application>Microsoft Office PowerPoint</Application>
  <PresentationFormat>Presentación en pantalla (4:3)</PresentationFormat>
  <Paragraphs>101</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2018-07-25T00:51:26Z</dcterms:created>
  <dcterms:modified xsi:type="dcterms:W3CDTF">2018-07-25T00:51:57Z</dcterms:modified>
</cp:coreProperties>
</file>