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A8D32F-59DF-4EC9-912F-943C05B096EE}" type="datetimeFigureOut">
              <a:rPr lang="es-MX" smtClean="0"/>
              <a:t>24/07/2018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779EF9-E9C3-408C-8B84-CB35001D1C59}" type="slidenum">
              <a:rPr lang="es-MX" smtClean="0"/>
              <a:t>‹Nº›</a:t>
            </a:fld>
            <a:endParaRPr lang="es-MX"/>
          </a:p>
        </p:txBody>
      </p:sp>
    </p:spTree>
    <p:extLst>
      <p:ext uri="{BB962C8B-B14F-4D97-AF65-F5344CB8AC3E}">
        <p14:creationId xmlns:p14="http://schemas.microsoft.com/office/powerpoint/2010/main" val="321579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10032" indent="-273089" algn="ctr" eaLnBrk="0" hangingPunct="0">
              <a:defRPr sz="1400" b="1">
                <a:solidFill>
                  <a:schemeClr val="tx1"/>
                </a:solidFill>
                <a:latin typeface="Arial" charset="0"/>
              </a:defRPr>
            </a:lvl2pPr>
            <a:lvl3pPr marL="1092356" indent="-218471" algn="ctr" eaLnBrk="0" hangingPunct="0">
              <a:defRPr sz="1400" b="1">
                <a:solidFill>
                  <a:schemeClr val="tx1"/>
                </a:solidFill>
                <a:latin typeface="Arial" charset="0"/>
              </a:defRPr>
            </a:lvl3pPr>
            <a:lvl4pPr marL="1529299" indent="-218471" algn="ctr" eaLnBrk="0" hangingPunct="0">
              <a:defRPr sz="1400" b="1">
                <a:solidFill>
                  <a:schemeClr val="tx1"/>
                </a:solidFill>
                <a:latin typeface="Arial" charset="0"/>
              </a:defRPr>
            </a:lvl4pPr>
            <a:lvl5pPr marL="1966241" indent="-218471" algn="ctr" eaLnBrk="0" hangingPunct="0">
              <a:defRPr sz="1400" b="1">
                <a:solidFill>
                  <a:schemeClr val="tx1"/>
                </a:solidFill>
                <a:latin typeface="Arial" charset="0"/>
              </a:defRPr>
            </a:lvl5pPr>
            <a:lvl6pPr marL="2403184" indent="-218471" algn="ctr" eaLnBrk="0" fontAlgn="base" hangingPunct="0">
              <a:spcBef>
                <a:spcPct val="0"/>
              </a:spcBef>
              <a:spcAft>
                <a:spcPct val="0"/>
              </a:spcAft>
              <a:defRPr sz="1400" b="1">
                <a:solidFill>
                  <a:schemeClr val="tx1"/>
                </a:solidFill>
                <a:latin typeface="Arial" charset="0"/>
              </a:defRPr>
            </a:lvl6pPr>
            <a:lvl7pPr marL="2840127" indent="-218471" algn="ctr" eaLnBrk="0" fontAlgn="base" hangingPunct="0">
              <a:spcBef>
                <a:spcPct val="0"/>
              </a:spcBef>
              <a:spcAft>
                <a:spcPct val="0"/>
              </a:spcAft>
              <a:defRPr sz="1400" b="1">
                <a:solidFill>
                  <a:schemeClr val="tx1"/>
                </a:solidFill>
                <a:latin typeface="Arial" charset="0"/>
              </a:defRPr>
            </a:lvl7pPr>
            <a:lvl8pPr marL="3277069" indent="-218471" algn="ctr" eaLnBrk="0" fontAlgn="base" hangingPunct="0">
              <a:spcBef>
                <a:spcPct val="0"/>
              </a:spcBef>
              <a:spcAft>
                <a:spcPct val="0"/>
              </a:spcAft>
              <a:defRPr sz="1400" b="1">
                <a:solidFill>
                  <a:schemeClr val="tx1"/>
                </a:solidFill>
                <a:latin typeface="Arial" charset="0"/>
              </a:defRPr>
            </a:lvl8pPr>
            <a:lvl9pPr marL="3714012" indent="-218471"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1</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1144588" y="685800"/>
            <a:ext cx="4573587" cy="3430588"/>
          </a:xfrm>
          <a:ln/>
        </p:spPr>
      </p:sp>
      <p:sp>
        <p:nvSpPr>
          <p:cNvPr id="121860" name="Rectangle 3"/>
          <p:cNvSpPr>
            <a:spLocks noGrp="1" noChangeArrowheads="1"/>
          </p:cNvSpPr>
          <p:nvPr>
            <p:ph type="body" idx="1"/>
          </p:nvPr>
        </p:nvSpPr>
        <p:spPr>
          <a:xfrm>
            <a:off x="685491" y="4343872"/>
            <a:ext cx="5487022" cy="411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24/07/2018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Conchi\Pictures\32811.png"/>
          <p:cNvPicPr>
            <a:picLocks noChangeAspect="1" noChangeArrowheads="1"/>
          </p:cNvPicPr>
          <p:nvPr/>
        </p:nvPicPr>
        <p:blipFill rotWithShape="1">
          <a:blip r:embed="rId3">
            <a:extLst>
              <a:ext uri="{28A0092B-C50C-407E-A947-70E740481C1C}">
                <a14:useLocalDpi xmlns:a14="http://schemas.microsoft.com/office/drawing/2010/main" val="0"/>
              </a:ext>
            </a:extLst>
          </a:blip>
          <a:srcRect l="10772" t="29187" r="10220" b="22010"/>
          <a:stretch/>
        </p:blipFill>
        <p:spPr bwMode="auto">
          <a:xfrm>
            <a:off x="2555776" y="692696"/>
            <a:ext cx="3963639"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637954" name="Text Box 2"/>
          <p:cNvSpPr txBox="1">
            <a:spLocks noChangeArrowheads="1"/>
          </p:cNvSpPr>
          <p:nvPr/>
        </p:nvSpPr>
        <p:spPr bwMode="auto">
          <a:xfrm>
            <a:off x="0" y="575274"/>
            <a:ext cx="9143999" cy="1223384"/>
          </a:xfrm>
          <a:prstGeom prst="rect">
            <a:avLst/>
          </a:prstGeom>
          <a:noFill/>
          <a:ln w="9525">
            <a:noFill/>
            <a:miter lim="800000"/>
            <a:headEnd/>
            <a:tailEnd/>
          </a:ln>
          <a:effectLst/>
        </p:spPr>
        <p:txBody>
          <a:bodyPr wrap="square" lIns="91414" tIns="45706" rIns="91414" bIns="45706">
            <a:spAutoFit/>
          </a:bodyPr>
          <a:lstStyle/>
          <a:p>
            <a:pPr algn="ctr">
              <a:defRPr/>
            </a:pPr>
            <a:r>
              <a:rPr lang="es-MX" b="1" dirty="0" smtClean="0">
                <a:solidFill>
                  <a:schemeClr val="tx2">
                    <a:lumMod val="75000"/>
                  </a:schemeClr>
                </a:solidFill>
                <a:effectLst>
                  <a:outerShdw blurRad="38100" dist="38100" dir="2700000" algn="tl">
                    <a:srgbClr val="FFFFFF"/>
                  </a:outerShdw>
                </a:effectLst>
                <a:latin typeface="Arial Narrow" panose="020B0606020202030204" pitchFamily="34" charset="0"/>
              </a:rPr>
              <a:t>TÉCNICAS DE GESTIÓN EJECUTIVAS – 2018</a:t>
            </a:r>
          </a:p>
          <a:p>
            <a:pPr algn="ctr">
              <a:defRPr/>
            </a:pPr>
            <a:endParaRPr lang="es-MX" sz="900" b="1" dirty="0" smtClean="0">
              <a:solidFill>
                <a:schemeClr val="tx2">
                  <a:lumMod val="75000"/>
                </a:schemeClr>
              </a:solidFill>
              <a:effectLst>
                <a:outerShdw blurRad="38100" dist="38100" dir="2700000" algn="tl">
                  <a:srgbClr val="FFFFFF"/>
                </a:outerShdw>
              </a:effectLst>
              <a:latin typeface="Arial Narrow" panose="020B0606020202030204" pitchFamily="34" charset="0"/>
            </a:endParaRPr>
          </a:p>
          <a:p>
            <a:pPr algn="ctr">
              <a:defRPr/>
            </a:pPr>
            <a:r>
              <a:rPr lang="es-MX" b="1" dirty="0" smtClean="0">
                <a:solidFill>
                  <a:schemeClr val="tx2">
                    <a:lumMod val="75000"/>
                  </a:schemeClr>
                </a:solidFill>
                <a:effectLst>
                  <a:outerShdw blurRad="38100" dist="38100" dir="2700000" algn="tl">
                    <a:srgbClr val="FFFFFF"/>
                  </a:outerShdw>
                </a:effectLst>
                <a:latin typeface="Arial Narrow" panose="020B0606020202030204" pitchFamily="34" charset="0"/>
              </a:rPr>
              <a:t>MÓDULO III– TÉCNICAS DE NEGOCIACÍON Y DESARROLLO PROFESIONAL</a:t>
            </a:r>
          </a:p>
          <a:p>
            <a:pPr algn="ctr">
              <a:defRPr/>
            </a:pPr>
            <a:endParaRPr lang="es-MX" sz="900" b="1" dirty="0" smtClean="0">
              <a:solidFill>
                <a:schemeClr val="tx2">
                  <a:lumMod val="75000"/>
                </a:schemeClr>
              </a:solidFill>
              <a:effectLst>
                <a:outerShdw blurRad="38100" dist="38100" dir="2700000" algn="tl">
                  <a:srgbClr val="FFFFFF"/>
                </a:outerShdw>
              </a:effectLst>
              <a:latin typeface="Arial Narrow" panose="020B0606020202030204" pitchFamily="34" charset="0"/>
            </a:endParaRPr>
          </a:p>
          <a:p>
            <a:pPr algn="ctr">
              <a:defRPr/>
            </a:pPr>
            <a:r>
              <a:rPr lang="es-MX" b="1" dirty="0" smtClean="0">
                <a:solidFill>
                  <a:schemeClr val="tx2">
                    <a:lumMod val="75000"/>
                  </a:schemeClr>
                </a:solidFill>
                <a:effectLst>
                  <a:outerShdw blurRad="38100" dist="38100" dir="2700000" algn="tl">
                    <a:srgbClr val="FFFFFF"/>
                  </a:outerShdw>
                </a:effectLst>
                <a:latin typeface="Arial Narrow" panose="020B0606020202030204" pitchFamily="34" charset="0"/>
              </a:rPr>
              <a:t>CUESTIONARIO MODULAR-CM </a:t>
            </a:r>
            <a:endParaRPr lang="es-MX" b="1" i="1" dirty="0">
              <a:solidFill>
                <a:schemeClr val="tx2">
                  <a:lumMod val="75000"/>
                </a:schemeClr>
              </a:solidFill>
              <a:effectLst>
                <a:outerShdw blurRad="38100" dist="38100" dir="2700000" algn="tl">
                  <a:srgbClr val="FFFFFF"/>
                </a:outerShdw>
              </a:effectLst>
              <a:latin typeface="Arial Narrow" panose="020B0606020202030204" pitchFamily="34" charset="0"/>
            </a:endParaRPr>
          </a:p>
        </p:txBody>
      </p:sp>
      <p:pic>
        <p:nvPicPr>
          <p:cNvPr id="1026" name="Picture 2" descr="\\Servidor\servidor 2011\General\CARPETA MAESTRA 2014\logoVA nueva imag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0224" y="117009"/>
            <a:ext cx="4068000" cy="390246"/>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540456" y="1772816"/>
            <a:ext cx="8136000" cy="4616620"/>
          </a:xfrm>
          <a:prstGeom prst="rect">
            <a:avLst/>
          </a:prstGeom>
          <a:solidFill>
            <a:schemeClr val="tx2">
              <a:lumMod val="20000"/>
              <a:lumOff val="80000"/>
            </a:schemeClr>
          </a:solidFill>
          <a:ln>
            <a:solidFill>
              <a:schemeClr val="accent2">
                <a:lumMod val="50000"/>
              </a:schemeClr>
            </a:solidFill>
            <a:headEnd/>
            <a:tailEnd/>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lIns="91414" tIns="45706" rIns="91414" bIns="45706" anchor="ctr" anchorCtr="1">
            <a:spAutoFit/>
          </a:bodyPr>
          <a:lstStyle/>
          <a:p>
            <a:pPr algn="ctr">
              <a:defRPr/>
            </a:pPr>
            <a:r>
              <a:rPr lang="es-MX" sz="1400" b="1" dirty="0" smtClean="0">
                <a:solidFill>
                  <a:schemeClr val="tx1"/>
                </a:solidFill>
                <a:latin typeface="Arial Narrow" panose="020B0606020202030204" pitchFamily="34" charset="0"/>
                <a:cs typeface="Times New Roman" panose="02020603050405020304" pitchFamily="18" charset="0"/>
              </a:rPr>
              <a:t>INSTRUCCIONES</a:t>
            </a:r>
          </a:p>
          <a:p>
            <a:pPr algn="ctr">
              <a:defRPr/>
            </a:pPr>
            <a:endParaRPr lang="es-MX" sz="800" b="1" dirty="0" smtClean="0">
              <a:solidFill>
                <a:schemeClr val="tx1"/>
              </a:solidFill>
              <a:latin typeface="Arial Narrow" panose="020B0606020202030204" pitchFamily="34" charset="0"/>
              <a:cs typeface="Times New Roman" panose="02020603050405020304" pitchFamily="18" charset="0"/>
            </a:endParaRPr>
          </a:p>
          <a:p>
            <a:pPr algn="just">
              <a:defRPr/>
            </a:pPr>
            <a:r>
              <a:rPr lang="es-MX" sz="1400" b="1" dirty="0" smtClean="0">
                <a:solidFill>
                  <a:schemeClr val="tx1"/>
                </a:solidFill>
                <a:latin typeface="Arial Narrow" panose="020B0606020202030204" pitchFamily="34" charset="0"/>
                <a:cs typeface="Times New Roman" panose="02020603050405020304" pitchFamily="18" charset="0"/>
              </a:rPr>
              <a:t>El material del Modulo III ha sido diseñado para su estudio, consulta e investigación, así como para servir de sustento para presentar el caso práctico y examen para su evaluación final. Para poder tener derecho a </a:t>
            </a:r>
            <a:r>
              <a:rPr lang="es-MX" sz="1400" b="1" dirty="0">
                <a:solidFill>
                  <a:schemeClr val="tx1"/>
                </a:solidFill>
                <a:latin typeface="Arial Narrow" panose="020B0606020202030204" pitchFamily="34" charset="0"/>
                <a:cs typeface="Times New Roman" panose="02020603050405020304" pitchFamily="18" charset="0"/>
              </a:rPr>
              <a:t>presentar el </a:t>
            </a:r>
            <a:r>
              <a:rPr lang="es-MX" sz="1400" b="1" dirty="0" smtClean="0">
                <a:solidFill>
                  <a:schemeClr val="tx1"/>
                </a:solidFill>
                <a:latin typeface="Arial Narrow" panose="020B0606020202030204" pitchFamily="34" charset="0"/>
                <a:cs typeface="Times New Roman" panose="02020603050405020304" pitchFamily="18" charset="0"/>
              </a:rPr>
              <a:t>examen referido </a:t>
            </a:r>
            <a:r>
              <a:rPr lang="es-MX" sz="1400" b="1" dirty="0">
                <a:solidFill>
                  <a:schemeClr val="tx1"/>
                </a:solidFill>
                <a:latin typeface="Arial Narrow" panose="020B0606020202030204" pitchFamily="34" charset="0"/>
                <a:cs typeface="Times New Roman" panose="02020603050405020304" pitchFamily="18" charset="0"/>
              </a:rPr>
              <a:t>de acreditación </a:t>
            </a:r>
            <a:r>
              <a:rPr lang="es-MX" sz="1400" b="1" dirty="0" smtClean="0">
                <a:solidFill>
                  <a:schemeClr val="tx1"/>
                </a:solidFill>
                <a:latin typeface="Arial Narrow" panose="020B0606020202030204" pitchFamily="34" charset="0"/>
                <a:cs typeface="Times New Roman" panose="02020603050405020304" pitchFamily="18" charset="0"/>
              </a:rPr>
              <a:t>en </a:t>
            </a:r>
            <a:r>
              <a:rPr lang="es-MX" sz="1400" b="1" dirty="0">
                <a:solidFill>
                  <a:schemeClr val="tx1"/>
                </a:solidFill>
                <a:latin typeface="Arial Narrow" panose="020B0606020202030204" pitchFamily="34" charset="0"/>
                <a:cs typeface="Times New Roman" panose="02020603050405020304" pitchFamily="18" charset="0"/>
              </a:rPr>
              <a:t>la fecha </a:t>
            </a:r>
            <a:r>
              <a:rPr lang="es-MX" sz="1400" b="1" dirty="0" smtClean="0">
                <a:solidFill>
                  <a:schemeClr val="tx1"/>
                </a:solidFill>
                <a:latin typeface="Arial Narrow" panose="020B0606020202030204" pitchFamily="34" charset="0"/>
                <a:cs typeface="Times New Roman" panose="02020603050405020304" pitchFamily="18" charset="0"/>
              </a:rPr>
              <a:t>programada,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usted debe presentar DEBIDAMENTE RESUELTO el presente CUESTIONARIO MODULAR - CM. </a:t>
            </a:r>
          </a:p>
          <a:p>
            <a:pPr fontAlgn="base"/>
            <a:endParaRPr lang="es-ES" sz="1400" b="1" dirty="0" smtClean="0">
              <a:latin typeface="Arial Narrow" panose="020B0606020202030204" pitchFamily="34" charset="0"/>
            </a:endParaRPr>
          </a:p>
          <a:p>
            <a:pPr algn="just" fontAlgn="base"/>
            <a:r>
              <a:rPr lang="es-ES" sz="1400" b="1" dirty="0" smtClean="0">
                <a:latin typeface="Arial Narrow" panose="020B0606020202030204" pitchFamily="34" charset="0"/>
              </a:rPr>
              <a:t>El Cuestionario Modular consta de 3 secciones. Léalas cuidadosamente y conteste lo que se le solicita.</a:t>
            </a:r>
            <a:endParaRPr lang="es-MX" sz="1400" b="1" dirty="0" smtClean="0">
              <a:latin typeface="Arial Narrow" panose="020B0606020202030204" pitchFamily="34" charset="0"/>
            </a:endParaRPr>
          </a:p>
          <a:p>
            <a:pPr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1ª. Datos generales del estudiante: llene cada uno de los cuadros en blanco. </a:t>
            </a:r>
            <a:endParaRPr lang="es-MX" sz="1400" b="1" dirty="0" smtClean="0">
              <a:latin typeface="Arial Narrow" panose="020B0606020202030204" pitchFamily="34" charset="0"/>
            </a:endParaRPr>
          </a:p>
          <a:p>
            <a:pPr marL="271463" indent="-271463"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2ª  Se refiere a los resultados de las tres autoevaluaciones del Modulo I. reproduzca los datos de los resultados que cada autoevaluación arrojo. Es obligatorio contestar el cuadro de comentarios de aplicación práctica de los resultados de cada autoevaluación por usted.</a:t>
            </a:r>
            <a:endParaRPr lang="es-MX" sz="1400" b="1" dirty="0" smtClean="0">
              <a:latin typeface="Arial Narrow" panose="020B0606020202030204" pitchFamily="34" charset="0"/>
            </a:endParaRPr>
          </a:p>
          <a:p>
            <a:pPr marL="271463" indent="-271463"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3ª  Son las preguntas del cuestionario que debe contestar de acuerdo a la consulta, investigación y estudio que hizo del material.</a:t>
            </a:r>
            <a:endParaRPr lang="es-MX" sz="1400" b="1" dirty="0" smtClean="0">
              <a:latin typeface="Arial Narrow" panose="020B0606020202030204" pitchFamily="34" charset="0"/>
            </a:endParaRP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 </a:t>
            </a:r>
            <a:r>
              <a:rPr lang="es-MX" sz="1400" b="1" i="1" dirty="0">
                <a:solidFill>
                  <a:schemeClr val="tx1"/>
                </a:solidFill>
                <a:latin typeface="Arial Narrow" panose="020B0606020202030204" pitchFamily="34" charset="0"/>
                <a:cs typeface="Times New Roman" panose="02020603050405020304" pitchFamily="18" charset="0"/>
              </a:rPr>
              <a:t>R</a:t>
            </a:r>
            <a:r>
              <a:rPr lang="es-MX" sz="1400" b="1" i="1" dirty="0" smtClean="0">
                <a:solidFill>
                  <a:schemeClr val="tx1"/>
                </a:solidFill>
                <a:latin typeface="Arial Narrow" panose="020B0606020202030204" pitchFamily="34" charset="0"/>
                <a:cs typeface="Times New Roman" panose="02020603050405020304" pitchFamily="18" charset="0"/>
              </a:rPr>
              <a:t>ecuerde que debe ser entregado,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IMPRESO O MANUSCRITO, AL INICIO DE CADA SESIÓN, PARA TENER DERECHO A PRESENTAR EL CASO PRÁCTICO Y EL EXAMEN  FINALES PARA LA ACREDITACIÓN DEL MÓDULO.</a:t>
            </a:r>
          </a:p>
          <a:p>
            <a:pPr algn="ctr">
              <a:spcBef>
                <a:spcPct val="50000"/>
              </a:spcBef>
              <a:defRPr/>
            </a:pPr>
            <a:r>
              <a:rPr lang="es-MX" sz="1400" b="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SEA PUNTUAL. INICIADA LA SESIÓN NO SE LE PERMITIRÁ LA ENTRADA</a:t>
            </a:r>
            <a:endParaRPr lang="es-MX" sz="1400" b="1" dirty="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5879974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771056977"/>
              </p:ext>
            </p:extLst>
          </p:nvPr>
        </p:nvGraphicFramePr>
        <p:xfrm>
          <a:off x="395922" y="1124744"/>
          <a:ext cx="8280536" cy="3794284"/>
        </p:xfrm>
        <a:graphic>
          <a:graphicData uri="http://schemas.openxmlformats.org/drawingml/2006/table">
            <a:tbl>
              <a:tblPr/>
              <a:tblGrid>
                <a:gridCol w="4935618"/>
                <a:gridCol w="601593"/>
                <a:gridCol w="324799"/>
                <a:gridCol w="324799"/>
                <a:gridCol w="224671"/>
                <a:gridCol w="424925"/>
                <a:gridCol w="306449"/>
                <a:gridCol w="442684"/>
                <a:gridCol w="123612"/>
                <a:gridCol w="571386"/>
              </a:tblGrid>
              <a:tr h="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650" b="1" i="0" kern="1200" baseline="0" dirty="0" smtClean="0">
                          <a:solidFill>
                            <a:schemeClr val="tx1"/>
                          </a:solidFill>
                          <a:effectLst/>
                          <a:latin typeface="Arial Narrow" panose="020B0606020202030204" pitchFamily="34" charset="0"/>
                          <a:ea typeface="+mn-ea"/>
                          <a:cs typeface="+mn-cs"/>
                        </a:rPr>
                        <a:t>2ª  SECCION: RESULTADOS DE LAS AUTOEVALUACIONES Y COMENTARIOS DE SU APLICACIÓN</a:t>
                      </a:r>
                      <a:endParaRPr lang="es-ES" sz="650" b="1" dirty="0" smtClean="0">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lvl="0" algn="ctr" fontAlgn="base">
                        <a:spcBef>
                          <a:spcPts val="0"/>
                        </a:spcBef>
                        <a:spcAft>
                          <a:spcPts val="0"/>
                        </a:spcAft>
                      </a:pPr>
                      <a:r>
                        <a:rPr lang="es-MX" sz="650" b="1" dirty="0" smtClean="0">
                          <a:latin typeface="Arial Narrow" panose="020B0606020202030204" pitchFamily="34" charset="0"/>
                          <a:cs typeface="Arial" pitchFamily="34" charset="0"/>
                        </a:rPr>
                        <a:t>AUTO EVALUACIÓN  5.1: MI PERFIL DE NEGOCIADOR</a:t>
                      </a:r>
                      <a:endParaRPr lang="es-MX" sz="650" b="1" dirty="0">
                        <a:latin typeface="Arial Narrow" panose="020B0606020202030204" pitchFamily="34" charset="0"/>
                        <a:cs typeface="Arial"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650" b="1" i="0" kern="1200" baseline="0" dirty="0" smtClean="0">
                          <a:solidFill>
                            <a:schemeClr val="tx1"/>
                          </a:solidFill>
                          <a:effectLst/>
                          <a:latin typeface="Arial Narrow" panose="020B0606020202030204" pitchFamily="34" charset="0"/>
                          <a:ea typeface="+mn-ea"/>
                          <a:cs typeface="+mn-cs"/>
                        </a:rPr>
                        <a:t>CARACTERÍSTICAS DE NEGOCIADOR</a:t>
                      </a:r>
                      <a:endParaRPr lang="es-MX" sz="650" b="1" dirty="0" smtClean="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indent="0" algn="ctr" rtl="0" eaLnBrk="1" fontAlgn="base" latinLnBrk="0" hangingPunct="1">
                        <a:spcBef>
                          <a:spcPts val="168"/>
                        </a:spcBef>
                        <a:spcAft>
                          <a:spcPts val="0"/>
                        </a:spcAft>
                      </a:pPr>
                      <a:r>
                        <a:rPr lang="es-MX" sz="650" b="1" i="0" u="none" strike="noStrike" kern="1200" baseline="0" dirty="0">
                          <a:ln>
                            <a:noFill/>
                          </a:ln>
                          <a:solidFill>
                            <a:srgbClr val="000000"/>
                          </a:solidFill>
                          <a:effectLst/>
                          <a:latin typeface="Arial Narrow" panose="020B0606020202030204" pitchFamily="34" charset="0"/>
                        </a:rPr>
                        <a:t>NUNCA</a:t>
                      </a:r>
                      <a:endParaRPr lang="es-MX" sz="650" b="1"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gridSpan="2">
                  <a:txBody>
                    <a:bodyPr/>
                    <a:lstStyle/>
                    <a:p>
                      <a:pPr marL="0" marR="0" indent="0" algn="ctr" rtl="0" eaLnBrk="1" fontAlgn="base" latinLnBrk="0" hangingPunct="1">
                        <a:spcBef>
                          <a:spcPts val="168"/>
                        </a:spcBef>
                        <a:spcAft>
                          <a:spcPts val="0"/>
                        </a:spcAft>
                      </a:pPr>
                      <a:r>
                        <a:rPr lang="es-MX" sz="650" b="1" i="0" u="none" strike="noStrike" kern="1200" baseline="0" dirty="0">
                          <a:ln>
                            <a:noFill/>
                          </a:ln>
                          <a:solidFill>
                            <a:srgbClr val="000000"/>
                          </a:solidFill>
                          <a:effectLst/>
                          <a:latin typeface="Arial Narrow" panose="020B0606020202030204" pitchFamily="34" charset="0"/>
                        </a:rPr>
                        <a:t>CASI</a:t>
                      </a:r>
                      <a:endParaRPr lang="es-MX" sz="650" b="1" i="0" u="none" strike="noStrike" dirty="0">
                        <a:effectLst/>
                        <a:latin typeface="Arial Narrow" panose="020B0606020202030204" pitchFamily="34" charset="0"/>
                      </a:endParaRPr>
                    </a:p>
                    <a:p>
                      <a:pPr marL="0" marR="0" indent="0" algn="ctr" rtl="0" eaLnBrk="1" fontAlgn="base" latinLnBrk="0" hangingPunct="1">
                        <a:spcBef>
                          <a:spcPts val="168"/>
                        </a:spcBef>
                        <a:spcAft>
                          <a:spcPts val="0"/>
                        </a:spcAft>
                      </a:pPr>
                      <a:r>
                        <a:rPr lang="es-MX" sz="650" b="1" i="0" u="none" strike="noStrike" kern="1200" baseline="0" dirty="0">
                          <a:ln>
                            <a:noFill/>
                          </a:ln>
                          <a:solidFill>
                            <a:srgbClr val="000000"/>
                          </a:solidFill>
                          <a:effectLst/>
                          <a:latin typeface="Arial Narrow" panose="020B0606020202030204" pitchFamily="34" charset="0"/>
                        </a:rPr>
                        <a:t>NUNCA</a:t>
                      </a:r>
                      <a:endParaRPr lang="es-MX" sz="650" b="1"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gridSpan="2">
                  <a:txBody>
                    <a:bodyPr/>
                    <a:lstStyle/>
                    <a:p>
                      <a:pPr marL="0" marR="0" indent="0" algn="ctr" rtl="0" eaLnBrk="1" fontAlgn="base" latinLnBrk="0" hangingPunct="1">
                        <a:spcBef>
                          <a:spcPts val="168"/>
                        </a:spcBef>
                        <a:spcAft>
                          <a:spcPts val="0"/>
                        </a:spcAft>
                      </a:pPr>
                      <a:r>
                        <a:rPr lang="es-MX" sz="650" b="1" i="0" u="none" strike="noStrike" kern="1200" baseline="0" dirty="0">
                          <a:ln>
                            <a:noFill/>
                          </a:ln>
                          <a:solidFill>
                            <a:srgbClr val="000000"/>
                          </a:solidFill>
                          <a:effectLst/>
                          <a:latin typeface="Arial Narrow" panose="020B0606020202030204" pitchFamily="34" charset="0"/>
                        </a:rPr>
                        <a:t>ALGUNAS VECES</a:t>
                      </a:r>
                      <a:endParaRPr lang="es-MX" sz="650" b="1"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solidFill>
                      <a:schemeClr val="tx2">
                        <a:lumMod val="20000"/>
                        <a:lumOff val="80000"/>
                      </a:schemeClr>
                    </a:solidFill>
                  </a:tcPr>
                </a:tc>
                <a:tc hMerge="1">
                  <a:txBody>
                    <a:bodyPr/>
                    <a:lstStyle/>
                    <a:p>
                      <a:pPr marL="0" marR="0" indent="0" algn="ctr" rtl="0" eaLnBrk="1" fontAlgn="base" latinLnBrk="0" hangingPunct="1">
                        <a:spcBef>
                          <a:spcPts val="168"/>
                        </a:spcBef>
                        <a:spcAft>
                          <a:spcPts val="0"/>
                        </a:spcAft>
                      </a:pPr>
                      <a:endParaRPr lang="es-MX" sz="70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solidFill>
                      <a:schemeClr val="accent3">
                        <a:lumMod val="20000"/>
                        <a:lumOff val="80000"/>
                      </a:schemeClr>
                    </a:solidFill>
                  </a:tcPr>
                </a:tc>
                <a:tc gridSpan="2">
                  <a:txBody>
                    <a:bodyPr/>
                    <a:lstStyle/>
                    <a:p>
                      <a:pPr marL="0" marR="0" indent="0" algn="l" rtl="0" eaLnBrk="1" fontAlgn="base" latinLnBrk="0" hangingPunct="1">
                        <a:spcBef>
                          <a:spcPts val="168"/>
                        </a:spcBef>
                        <a:spcAft>
                          <a:spcPts val="0"/>
                        </a:spcAft>
                      </a:pPr>
                      <a:r>
                        <a:rPr lang="es-MX" sz="650" b="1" i="0" u="none" strike="noStrike" kern="1200" baseline="0" dirty="0">
                          <a:ln>
                            <a:noFill/>
                          </a:ln>
                          <a:solidFill>
                            <a:srgbClr val="000000"/>
                          </a:solidFill>
                          <a:effectLst/>
                          <a:latin typeface="Arial Narrow" panose="020B0606020202030204" pitchFamily="34" charset="0"/>
                        </a:rPr>
                        <a:t>FRECUE</a:t>
                      </a:r>
                      <a:r>
                        <a:rPr lang="es-MX" sz="650" b="1" i="0" u="sng" strike="noStrike" kern="1200" baseline="0" dirty="0">
                          <a:ln>
                            <a:noFill/>
                          </a:ln>
                          <a:solidFill>
                            <a:srgbClr val="000000"/>
                          </a:solidFill>
                          <a:effectLst/>
                          <a:latin typeface="Arial Narrow" panose="020B0606020202030204" pitchFamily="34" charset="0"/>
                        </a:rPr>
                        <a:t>N</a:t>
                      </a:r>
                      <a:endParaRPr lang="es-MX" sz="650" b="1" i="0" u="none" strike="noStrike" dirty="0">
                        <a:effectLst/>
                        <a:latin typeface="Arial Narrow" panose="020B0606020202030204" pitchFamily="34" charset="0"/>
                      </a:endParaRPr>
                    </a:p>
                    <a:p>
                      <a:pPr marL="0" marR="0" indent="0" algn="l" rtl="0" eaLnBrk="1" fontAlgn="base" latinLnBrk="0" hangingPunct="1">
                        <a:spcBef>
                          <a:spcPts val="168"/>
                        </a:spcBef>
                        <a:spcAft>
                          <a:spcPts val="0"/>
                        </a:spcAft>
                      </a:pPr>
                      <a:r>
                        <a:rPr lang="es-MX" sz="650" b="1" i="0" u="none" strike="noStrike" kern="1200" baseline="0" dirty="0">
                          <a:ln>
                            <a:noFill/>
                          </a:ln>
                          <a:solidFill>
                            <a:srgbClr val="000000"/>
                          </a:solidFill>
                          <a:effectLst/>
                          <a:latin typeface="Arial Narrow" panose="020B0606020202030204" pitchFamily="34" charset="0"/>
                        </a:rPr>
                        <a:t>TEMENTE</a:t>
                      </a:r>
                      <a:endParaRPr lang="es-MX" sz="650" b="1" i="0" u="none" strike="noStrike" dirty="0">
                        <a:effectLst/>
                        <a:latin typeface="Arial Narrow" panose="020B0606020202030204" pitchFamily="34" charset="0"/>
                      </a:endParaRPr>
                    </a:p>
                  </a:txBody>
                  <a:tcPr marL="90932" marR="90932" marT="45466" marB="45466" anchor="ctr">
                    <a:solidFill>
                      <a:schemeClr val="tx2">
                        <a:lumMod val="20000"/>
                        <a:lumOff val="80000"/>
                      </a:schemeClr>
                    </a:solidFill>
                  </a:tcPr>
                </a:tc>
                <a:tc hMerge="1">
                  <a:txBody>
                    <a:bodyPr/>
                    <a:lstStyle/>
                    <a:p>
                      <a:pPr marL="0" marR="0" indent="0" algn="l" rtl="0" eaLnBrk="1" fontAlgn="base" latinLnBrk="0" hangingPunct="1">
                        <a:spcBef>
                          <a:spcPts val="168"/>
                        </a:spcBef>
                        <a:spcAft>
                          <a:spcPts val="0"/>
                        </a:spcAft>
                      </a:pPr>
                      <a:endParaRPr lang="es-MX" sz="700" b="0" i="0" u="none" strike="noStrike" dirty="0">
                        <a:effectLst/>
                        <a:latin typeface="Arial Narrow" panose="020B0606020202030204" pitchFamily="34" charset="0"/>
                      </a:endParaRPr>
                    </a:p>
                  </a:txBody>
                  <a:tcPr marL="90932" marR="90932" marT="45466" marB="45466" anchor="ctr">
                    <a:solidFill>
                      <a:schemeClr val="accent3">
                        <a:lumMod val="20000"/>
                        <a:lumOff val="80000"/>
                      </a:schemeClr>
                    </a:solidFill>
                  </a:tcPr>
                </a:tc>
                <a:tc gridSpan="2">
                  <a:txBody>
                    <a:bodyPr/>
                    <a:lstStyle/>
                    <a:p>
                      <a:pPr marL="0" marR="0" indent="0" algn="l" rtl="0" eaLnBrk="1" fontAlgn="base" latinLnBrk="0" hangingPunct="1">
                        <a:spcBef>
                          <a:spcPts val="168"/>
                        </a:spcBef>
                        <a:spcAft>
                          <a:spcPts val="0"/>
                        </a:spcAft>
                      </a:pPr>
                      <a:r>
                        <a:rPr lang="es-MX" sz="650" b="1" i="0" u="none" strike="noStrike" kern="1200" baseline="0" dirty="0">
                          <a:ln>
                            <a:noFill/>
                          </a:ln>
                          <a:solidFill>
                            <a:srgbClr val="000000"/>
                          </a:solidFill>
                          <a:effectLst/>
                          <a:latin typeface="Arial Narrow" panose="020B0606020202030204" pitchFamily="34" charset="0"/>
                        </a:rPr>
                        <a:t>MUY </a:t>
                      </a:r>
                      <a:r>
                        <a:rPr lang="es-MX" sz="650" b="1" i="0" u="none" strike="noStrike" kern="1200" baseline="0" dirty="0" smtClean="0">
                          <a:ln>
                            <a:noFill/>
                          </a:ln>
                          <a:solidFill>
                            <a:srgbClr val="000000"/>
                          </a:solidFill>
                          <a:effectLst/>
                          <a:latin typeface="Arial Narrow" panose="020B0606020202030204" pitchFamily="34" charset="0"/>
                        </a:rPr>
                        <a:t>FRECU-ENTEMENTE</a:t>
                      </a:r>
                      <a:endParaRPr lang="es-MX" sz="650" b="1" i="0" u="none" strike="noStrike" dirty="0">
                        <a:effectLst/>
                        <a:latin typeface="Arial Narrow" panose="020B0606020202030204" pitchFamily="34" charset="0"/>
                      </a:endParaRPr>
                    </a:p>
                  </a:txBody>
                  <a:tcPr marL="90932" marR="90932" marT="45466" marB="45466" anchor="ctr">
                    <a:solidFill>
                      <a:schemeClr val="tx2">
                        <a:lumMod val="20000"/>
                        <a:lumOff val="80000"/>
                      </a:schemeClr>
                    </a:solidFill>
                  </a:tcPr>
                </a:tc>
                <a:tc hMerge="1">
                  <a:txBody>
                    <a:bodyPr/>
                    <a:lstStyle/>
                    <a:p>
                      <a:pPr marL="0" marR="0" indent="0" algn="l" rtl="0" eaLnBrk="1" fontAlgn="base" latinLnBrk="0" hangingPunct="1">
                        <a:spcBef>
                          <a:spcPts val="168"/>
                        </a:spcBef>
                        <a:spcAft>
                          <a:spcPts val="0"/>
                        </a:spcAft>
                      </a:pPr>
                      <a:endParaRPr lang="es-MX" sz="700" b="0" i="0" u="none" strike="noStrike" dirty="0">
                        <a:effectLst/>
                        <a:latin typeface="Arial Narrow" panose="020B0606020202030204" pitchFamily="34" charset="0"/>
                      </a:endParaRPr>
                    </a:p>
                  </a:txBody>
                  <a:tcPr marL="90932" marR="90932" marT="45466" marB="45466" anchor="ctr">
                    <a:solidFill>
                      <a:schemeClr val="accent3">
                        <a:lumMod val="20000"/>
                        <a:lumOff val="80000"/>
                      </a:schemeClr>
                    </a:solidFill>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650" b="1" i="0" kern="1200" baseline="0" dirty="0" smtClean="0">
                          <a:solidFill>
                            <a:schemeClr val="tx1"/>
                          </a:solidFill>
                          <a:effectLst/>
                          <a:latin typeface="Arial Narrow" panose="020B0606020202030204" pitchFamily="34" charset="0"/>
                          <a:ea typeface="+mn-ea"/>
                          <a:cs typeface="+mn-cs"/>
                        </a:rPr>
                        <a:t>SUMA DE CADA COLUMNA</a:t>
                      </a:r>
                      <a:endParaRPr lang="es-MX" sz="650" b="1" dirty="0" smtClean="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indent="0" algn="ctr" rtl="0" eaLnBrk="1" fontAlgn="base" latinLnBrk="0" hangingPunct="1">
                        <a:spcBef>
                          <a:spcPts val="0"/>
                        </a:spcBef>
                        <a:spcAft>
                          <a:spcPts val="0"/>
                        </a:spcAft>
                      </a:pPr>
                      <a:endParaRPr lang="es-MX" sz="65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endParaRPr lang="es-MX" sz="65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endParaRPr lang="es-MX" sz="650" dirty="0">
                        <a:latin typeface="Arial Narrow" panose="020B0606020202030204" pitchFamily="34" charset="0"/>
                      </a:endParaRPr>
                    </a:p>
                  </a:txBody>
                  <a:tcPr>
                    <a:lnL w="12700" cap="flat" cmpd="sng" algn="ctr">
                      <a:solidFill>
                        <a:srgbClr val="000000"/>
                      </a:solidFill>
                      <a:prstDash val="solid"/>
                      <a:round/>
                      <a:headEnd type="none" w="med" len="med"/>
                      <a:tailEnd type="none" w="med" len="med"/>
                    </a:lnL>
                    <a:solidFill>
                      <a:schemeClr val="bg1"/>
                    </a:solidFill>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lnL w="12700" cap="flat" cmpd="sng" algn="ctr">
                      <a:solidFill>
                        <a:srgbClr val="000000"/>
                      </a:solidFill>
                      <a:prstDash val="solid"/>
                      <a:round/>
                      <a:headEnd type="none" w="med" len="med"/>
                      <a:tailEnd type="none" w="med" len="med"/>
                    </a:lnL>
                    <a:solidFill>
                      <a:schemeClr val="bg1"/>
                    </a:solidFill>
                  </a:tcPr>
                </a:tc>
                <a:tc gridSpan="2">
                  <a:txBody>
                    <a:bodyPr/>
                    <a:lstStyle/>
                    <a:p>
                      <a:endParaRPr lang="es-MX" sz="650" dirty="0">
                        <a:latin typeface="Arial Narrow" panose="020B0606020202030204" pitchFamily="34" charset="0"/>
                      </a:endParaRPr>
                    </a:p>
                  </a:txBody>
                  <a:tcPr>
                    <a:solidFill>
                      <a:schemeClr val="bg1"/>
                    </a:solidFill>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solidFill>
                      <a:schemeClr val="bg1"/>
                    </a:solidFill>
                  </a:tcPr>
                </a:tc>
                <a:tc gridSpan="2">
                  <a:txBody>
                    <a:bodyPr/>
                    <a:lstStyle/>
                    <a:p>
                      <a:endParaRPr lang="es-MX" sz="650" dirty="0">
                        <a:latin typeface="Arial Narrow" panose="020B0606020202030204" pitchFamily="34" charset="0"/>
                      </a:endParaRPr>
                    </a:p>
                  </a:txBody>
                  <a:tcPr>
                    <a:solidFill>
                      <a:schemeClr val="bg1"/>
                    </a:solidFill>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solidFill>
                      <a:schemeClr val="bg1"/>
                    </a:solidFill>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650" b="1" i="0" kern="1200" baseline="0" dirty="0" smtClean="0">
                          <a:solidFill>
                            <a:schemeClr val="tx1"/>
                          </a:solidFill>
                          <a:effectLst/>
                          <a:latin typeface="Arial Narrow" panose="020B0606020202030204" pitchFamily="34" charset="0"/>
                          <a:ea typeface="+mn-ea"/>
                          <a:cs typeface="+mn-cs"/>
                        </a:rPr>
                        <a:t>MULTPLIQUE LAS SUMA ANTERIORES POR LOS FACTORES ANOTADOS</a:t>
                      </a:r>
                      <a:endParaRPr lang="es-MX" sz="650" b="1" dirty="0" smtClean="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indent="0" algn="r" rtl="0" eaLnBrk="1" fontAlgn="base" latinLnBrk="0" hangingPunct="1">
                        <a:spcBef>
                          <a:spcPts val="240"/>
                        </a:spcBef>
                        <a:spcAft>
                          <a:spcPts val="0"/>
                        </a:spcAft>
                      </a:pPr>
                      <a:r>
                        <a:rPr lang="es-MX" sz="650" b="1" i="0" u="none" strike="noStrike" kern="1200" baseline="0" dirty="0">
                          <a:ln>
                            <a:noFill/>
                          </a:ln>
                          <a:solidFill>
                            <a:srgbClr val="000000"/>
                          </a:solidFill>
                          <a:effectLst/>
                          <a:latin typeface="Arial Narrow" panose="020B0606020202030204" pitchFamily="34" charset="0"/>
                        </a:rPr>
                        <a:t>X 4</a:t>
                      </a:r>
                      <a:endParaRPr lang="es-MX" sz="65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indent="0" algn="r" rtl="0" eaLnBrk="1" fontAlgn="base" latinLnBrk="0" hangingPunct="1">
                        <a:spcBef>
                          <a:spcPts val="240"/>
                        </a:spcBef>
                        <a:spcAft>
                          <a:spcPts val="0"/>
                        </a:spcAft>
                      </a:pPr>
                      <a:r>
                        <a:rPr lang="es-MX" sz="650" b="1" i="0" u="none" strike="noStrike" kern="1200" baseline="0" dirty="0">
                          <a:ln>
                            <a:noFill/>
                          </a:ln>
                          <a:solidFill>
                            <a:srgbClr val="000000"/>
                          </a:solidFill>
                          <a:effectLst/>
                          <a:latin typeface="Arial Narrow" panose="020B0606020202030204" pitchFamily="34" charset="0"/>
                        </a:rPr>
                        <a:t>X 3</a:t>
                      </a:r>
                      <a:endParaRPr lang="es-MX" sz="65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r" rtl="0" eaLnBrk="1" fontAlgn="base" latinLnBrk="0" hangingPunct="1">
                        <a:spcBef>
                          <a:spcPts val="240"/>
                        </a:spcBef>
                        <a:spcAft>
                          <a:spcPts val="0"/>
                        </a:spcAft>
                      </a:pPr>
                      <a:r>
                        <a:rPr lang="es-MX" sz="650" b="1" i="0" u="none" strike="noStrike" kern="1200" baseline="0" dirty="0">
                          <a:ln>
                            <a:noFill/>
                          </a:ln>
                          <a:solidFill>
                            <a:srgbClr val="000000"/>
                          </a:solidFill>
                          <a:effectLst/>
                          <a:latin typeface="Arial Narrow" panose="020B0606020202030204" pitchFamily="34" charset="0"/>
                        </a:rPr>
                        <a:t>X   2</a:t>
                      </a:r>
                      <a:endParaRPr lang="es-MX" sz="65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solidFill>
                      <a:schemeClr val="bg1"/>
                    </a:solidFill>
                  </a:tcPr>
                </a:tc>
                <a:tc hMerge="1">
                  <a:txBody>
                    <a:bodyPr/>
                    <a:lstStyle/>
                    <a:p>
                      <a:pPr marL="0" marR="0" indent="0" algn="ctr" rtl="0" eaLnBrk="1" fontAlgn="base" latinLnBrk="0" hangingPunct="1">
                        <a:spcBef>
                          <a:spcPts val="240"/>
                        </a:spcBef>
                        <a:spcAft>
                          <a:spcPts val="0"/>
                        </a:spcAft>
                      </a:pPr>
                      <a:endParaRPr lang="es-MX" sz="1800" b="0" i="0" u="none" strike="noStrike">
                        <a:effectLst/>
                        <a:latin typeface="Arial"/>
                      </a:endParaRPr>
                    </a:p>
                  </a:txBody>
                  <a:tcPr marL="90932" marR="90932" marT="45466" marB="45466" anchor="ctr">
                    <a:lnL w="12700" cap="flat" cmpd="sng" algn="ctr">
                      <a:solidFill>
                        <a:srgbClr val="000000"/>
                      </a:solidFill>
                      <a:prstDash val="solid"/>
                      <a:round/>
                      <a:headEnd type="none" w="med" len="med"/>
                      <a:tailEnd type="none" w="med" len="med"/>
                    </a:lnL>
                    <a:solidFill>
                      <a:schemeClr val="bg1"/>
                    </a:solidFill>
                  </a:tcPr>
                </a:tc>
                <a:tc gridSpan="2">
                  <a:txBody>
                    <a:bodyPr/>
                    <a:lstStyle/>
                    <a:p>
                      <a:pPr marL="0" marR="0" indent="0" algn="r" rtl="0" eaLnBrk="1" fontAlgn="base" latinLnBrk="0" hangingPunct="1">
                        <a:spcBef>
                          <a:spcPts val="240"/>
                        </a:spcBef>
                        <a:spcAft>
                          <a:spcPts val="0"/>
                        </a:spcAft>
                      </a:pPr>
                      <a:r>
                        <a:rPr lang="es-MX" sz="650" b="1" i="0" u="none" strike="noStrike" kern="1200" baseline="0" dirty="0">
                          <a:ln>
                            <a:noFill/>
                          </a:ln>
                          <a:solidFill>
                            <a:srgbClr val="000000"/>
                          </a:solidFill>
                          <a:effectLst/>
                          <a:latin typeface="Arial Narrow" panose="020B0606020202030204" pitchFamily="34" charset="0"/>
                        </a:rPr>
                        <a:t>X   1</a:t>
                      </a:r>
                      <a:endParaRPr lang="es-MX" sz="650" b="0" i="0" u="none" strike="noStrike" dirty="0">
                        <a:effectLst/>
                        <a:latin typeface="Arial Narrow" panose="020B0606020202030204" pitchFamily="34" charset="0"/>
                      </a:endParaRPr>
                    </a:p>
                  </a:txBody>
                  <a:tcPr marL="90932" marR="90932" marT="45466" marB="45466" anchor="ctr">
                    <a:solidFill>
                      <a:schemeClr val="bg1"/>
                    </a:solidFill>
                  </a:tcPr>
                </a:tc>
                <a:tc hMerge="1">
                  <a:txBody>
                    <a:bodyPr/>
                    <a:lstStyle/>
                    <a:p>
                      <a:pPr marL="0" marR="0" indent="0" algn="ctr" rtl="0" eaLnBrk="1" fontAlgn="base" latinLnBrk="0" hangingPunct="1">
                        <a:spcBef>
                          <a:spcPts val="240"/>
                        </a:spcBef>
                        <a:spcAft>
                          <a:spcPts val="0"/>
                        </a:spcAft>
                      </a:pPr>
                      <a:endParaRPr lang="es-MX" sz="1800" b="0" i="0" u="none" strike="noStrike" dirty="0">
                        <a:effectLst/>
                        <a:latin typeface="Arial"/>
                      </a:endParaRPr>
                    </a:p>
                  </a:txBody>
                  <a:tcPr marL="90932" marR="90932" marT="45466" marB="45466" anchor="ctr">
                    <a:solidFill>
                      <a:schemeClr val="bg1"/>
                    </a:solidFill>
                  </a:tcPr>
                </a:tc>
                <a:tc gridSpan="2">
                  <a:txBody>
                    <a:bodyPr/>
                    <a:lstStyle/>
                    <a:p>
                      <a:pPr marL="0" marR="0" indent="0" algn="r" rtl="0" eaLnBrk="1" fontAlgn="base" latinLnBrk="0" hangingPunct="1">
                        <a:spcBef>
                          <a:spcPts val="240"/>
                        </a:spcBef>
                        <a:spcAft>
                          <a:spcPts val="0"/>
                        </a:spcAft>
                      </a:pPr>
                      <a:r>
                        <a:rPr lang="es-MX" sz="650" b="1" i="0" u="none" strike="noStrike" kern="1200" baseline="0" dirty="0">
                          <a:ln>
                            <a:noFill/>
                          </a:ln>
                          <a:solidFill>
                            <a:srgbClr val="000000"/>
                          </a:solidFill>
                          <a:effectLst/>
                          <a:latin typeface="Arial Narrow" panose="020B0606020202030204" pitchFamily="34" charset="0"/>
                        </a:rPr>
                        <a:t>X  0 </a:t>
                      </a:r>
                      <a:endParaRPr lang="es-MX" sz="650" b="0" i="0" u="none" strike="noStrike" dirty="0">
                        <a:effectLst/>
                        <a:latin typeface="Arial Narrow" panose="020B0606020202030204" pitchFamily="34" charset="0"/>
                      </a:endParaRPr>
                    </a:p>
                  </a:txBody>
                  <a:tcPr marL="90932" marR="90932" marT="45466" marB="45466" anchor="ctr">
                    <a:solidFill>
                      <a:schemeClr val="bg1"/>
                    </a:solidFill>
                  </a:tcPr>
                </a:tc>
                <a:tc hMerge="1">
                  <a:txBody>
                    <a:bodyPr/>
                    <a:lstStyle/>
                    <a:p>
                      <a:pPr marL="0" marR="0" indent="0" algn="ctr" rtl="0" eaLnBrk="1" fontAlgn="base" latinLnBrk="0" hangingPunct="1">
                        <a:spcBef>
                          <a:spcPts val="240"/>
                        </a:spcBef>
                        <a:spcAft>
                          <a:spcPts val="0"/>
                        </a:spcAft>
                      </a:pPr>
                      <a:endParaRPr lang="es-MX" sz="1800" b="0" i="0" u="none" strike="noStrike" dirty="0">
                        <a:effectLst/>
                        <a:latin typeface="Arial"/>
                      </a:endParaRPr>
                    </a:p>
                  </a:txBody>
                  <a:tcPr marL="90932" marR="90932" marT="45466" marB="45466" anchor="ctr">
                    <a:solidFill>
                      <a:schemeClr val="bg1"/>
                    </a:solidFill>
                  </a:tcPr>
                </a:tc>
              </a:tr>
              <a:tr h="0">
                <a:tc>
                  <a:txBody>
                    <a:bodyPr/>
                    <a:lstStyle/>
                    <a:p>
                      <a:pPr marL="0" marR="0" indent="0" algn="ctr" rtl="0" eaLnBrk="1" fontAlgn="base" latinLnBrk="0" hangingPunct="1">
                        <a:spcBef>
                          <a:spcPts val="0"/>
                        </a:spcBef>
                        <a:spcAft>
                          <a:spcPts val="0"/>
                        </a:spcAft>
                      </a:pPr>
                      <a:r>
                        <a:rPr lang="es-MX" sz="650" b="1" i="0" u="none" strike="noStrike" kern="1200" baseline="0" dirty="0">
                          <a:ln>
                            <a:noFill/>
                          </a:ln>
                          <a:solidFill>
                            <a:srgbClr val="000000"/>
                          </a:solidFill>
                          <a:effectLst/>
                          <a:latin typeface="Arial Narrow" panose="020B0606020202030204" pitchFamily="34" charset="0"/>
                        </a:rPr>
                        <a:t>ANOTE LOS RESULTADOS DE LAS MULTIPLICACIONES ANTERIORES</a:t>
                      </a:r>
                      <a:endParaRPr lang="es-MX" sz="65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endParaRPr lang="es-MX" sz="65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endParaRPr lang="es-MX" sz="65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endParaRPr lang="es-MX" sz="65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tcPr>
                </a:tc>
                <a:tc gridSpan="2">
                  <a:txBody>
                    <a:bodyPr/>
                    <a:lstStyle/>
                    <a:p>
                      <a:endParaRPr lang="es-MX" sz="650" dirty="0">
                        <a:latin typeface="Arial Narrow" panose="020B0606020202030204" pitchFamily="34" charset="0"/>
                      </a:endParaRPr>
                    </a:p>
                  </a:txBody>
                  <a:tcPr anchor="ct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tc>
                <a:tc gridSpan="2">
                  <a:txBody>
                    <a:bodyPr/>
                    <a:lstStyle/>
                    <a:p>
                      <a:endParaRPr lang="es-MX" sz="650" dirty="0">
                        <a:latin typeface="Arial Narrow" panose="020B0606020202030204" pitchFamily="34" charset="0"/>
                      </a:endParaRPr>
                    </a:p>
                  </a:txBody>
                  <a:tcPr anchor="ct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tc>
              </a:tr>
              <a:tr h="0">
                <a:tc>
                  <a:txBody>
                    <a:bodyPr/>
                    <a:lstStyle/>
                    <a:p>
                      <a:pPr marL="0" marR="0" indent="0" algn="ctr" rtl="0" eaLnBrk="1" fontAlgn="base" latinLnBrk="0" hangingPunct="1">
                        <a:spcBef>
                          <a:spcPts val="0"/>
                        </a:spcBef>
                        <a:spcAft>
                          <a:spcPts val="0"/>
                        </a:spcAft>
                      </a:pPr>
                      <a:r>
                        <a:rPr lang="es-MX" sz="650" b="1" i="0" u="none" strike="noStrike" kern="1200" baseline="0" dirty="0">
                          <a:ln>
                            <a:noFill/>
                          </a:ln>
                          <a:solidFill>
                            <a:srgbClr val="000000"/>
                          </a:solidFill>
                          <a:effectLst/>
                          <a:latin typeface="Arial Narrow" panose="020B0606020202030204" pitchFamily="34" charset="0"/>
                        </a:rPr>
                        <a:t>TOTAL. SUME LAS CANTIDADES ANTERIORES  </a:t>
                      </a:r>
                      <a:endParaRPr lang="es-MX" sz="65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gridSpan="9">
                  <a:txBody>
                    <a:bodyPr/>
                    <a:lstStyle/>
                    <a:p>
                      <a:endParaRPr lang="es-MX" sz="65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650" b="1" i="0" kern="1200" baseline="0" dirty="0" smtClean="0">
                          <a:solidFill>
                            <a:schemeClr val="tx1"/>
                          </a:solidFill>
                          <a:effectLst/>
                          <a:latin typeface="Arial Narrow" panose="020B0606020202030204" pitchFamily="34" charset="0"/>
                          <a:ea typeface="+mn-ea"/>
                          <a:cs typeface="+mn-cs"/>
                        </a:rPr>
                        <a:t>ANOTE SUS COMENTARIOS ACERCA DE LA UTILIDAD DE APLICAR POR USTED EL RESULTADO DE ESTA EVALUACIÓN</a:t>
                      </a:r>
                      <a:r>
                        <a:rPr lang="es-MX" sz="650" b="1" i="0" kern="1200" baseline="0" dirty="0" smtClean="0">
                          <a:solidFill>
                            <a:srgbClr val="FF0000"/>
                          </a:solidFill>
                          <a:effectLst/>
                          <a:latin typeface="Arial Narrow" panose="020B0606020202030204" pitchFamily="34" charset="0"/>
                          <a:ea typeface="+mn-ea"/>
                          <a:cs typeface="+mn-cs"/>
                        </a:rPr>
                        <a:t> </a:t>
                      </a:r>
                      <a:r>
                        <a:rPr lang="es-MX" sz="650" b="1" i="1" kern="1200" baseline="0" dirty="0" smtClean="0">
                          <a:solidFill>
                            <a:srgbClr val="FF0000"/>
                          </a:solidFill>
                          <a:effectLst/>
                          <a:latin typeface="Arial Narrow" panose="020B0606020202030204" pitchFamily="34" charset="0"/>
                          <a:ea typeface="+mn-ea"/>
                          <a:cs typeface="+mn-cs"/>
                        </a:rPr>
                        <a:t>(OBLIGATORIO)</a:t>
                      </a:r>
                      <a:endParaRPr lang="es-MX" sz="650" dirty="0" smtClean="0">
                        <a:solidFill>
                          <a:srgbClr val="FF0000"/>
                        </a:solidFill>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gridSpan="9">
                  <a:txBody>
                    <a:bodyPr/>
                    <a:lstStyle/>
                    <a:p>
                      <a:endParaRPr lang="es-MX" sz="650" dirty="0">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300" b="1" dirty="0" smtClean="0">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9">
                  <a:txBody>
                    <a:bodyPr/>
                    <a:lstStyle/>
                    <a:p>
                      <a:endParaRPr lang="es-MX" sz="300" dirty="0">
                        <a:latin typeface="Arial Narrow" panose="020B0606020202030204" pitchFamily="34" charset="0"/>
                      </a:endParaRPr>
                    </a:p>
                  </a:txBody>
                  <a:tcPr marL="98212" marR="98212" marT="49108" marB="49108">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algn="ctr"/>
                      <a:r>
                        <a:rPr lang="es-ES" altLang="es-MX" sz="700" b="1" dirty="0" smtClean="0">
                          <a:latin typeface="Arial Narrow" panose="020B0606020202030204" pitchFamily="34" charset="0"/>
                        </a:rPr>
                        <a:t>AUTO EVALUACIÓN 8.1  APTITUDES PERSONALES </a:t>
                      </a:r>
                      <a:endParaRPr lang="es-ES" altLang="es-MX" sz="700" b="1" dirty="0">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1800" b="0" i="0" u="none" strike="noStrike" dirty="0">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0">
                <a:tc rowSpan="2" gridSpan="3">
                  <a:txBody>
                    <a:bodyPr/>
                    <a:lstStyle/>
                    <a:p>
                      <a:pPr marL="0" marR="0" indent="0" algn="ctr" rtl="0" eaLnBrk="1" fontAlgn="base" latinLnBrk="0" hangingPunct="1">
                        <a:spcBef>
                          <a:spcPts val="0"/>
                        </a:spcBef>
                        <a:spcAft>
                          <a:spcPts val="0"/>
                        </a:spcAft>
                      </a:pPr>
                      <a:r>
                        <a:rPr lang="es-ES_tradnl" sz="700" b="1" i="0" u="none" strike="noStrike" dirty="0" smtClean="0">
                          <a:effectLst/>
                          <a:latin typeface="Arial Narrow" panose="020B0606020202030204" pitchFamily="34" charset="0"/>
                        </a:rPr>
                        <a:t>APTITUDES</a:t>
                      </a:r>
                      <a:endParaRPr lang="es-ES_tradnl" sz="70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rowSpan="2" hMerge="1">
                  <a:txBody>
                    <a:bodyPr/>
                    <a:lstStyle/>
                    <a:p>
                      <a:pPr algn="ctr" rtl="0" eaLnBrk="1" fontAlgn="base" latinLnBrk="0" hangingPunct="1"/>
                      <a:endParaRPr lang="es-MX" sz="200" dirty="0">
                        <a:effectLst/>
                        <a:latin typeface="Arial Narrow" panose="020B0606020202030204" pitchFamily="34" charset="0"/>
                      </a:endParaRPr>
                    </a:p>
                  </a:txBody>
                  <a:tcPr/>
                </a:tc>
                <a:tc rowSpan="2" hMerge="1">
                  <a:txBody>
                    <a:bodyPr/>
                    <a:lstStyle/>
                    <a:p>
                      <a:endParaRPr lang="es-MX"/>
                    </a:p>
                  </a:txBody>
                  <a:tcPr/>
                </a:tc>
                <a:tc gridSpan="7">
                  <a:txBody>
                    <a:bodyPr/>
                    <a:lstStyle/>
                    <a:p>
                      <a:pPr algn="ctr" rtl="0" eaLnBrk="1" fontAlgn="base" latinLnBrk="0" hangingPunct="1"/>
                      <a:r>
                        <a:rPr lang="es-ES" sz="800" b="1" i="0" kern="1200" baseline="0" dirty="0" smtClean="0">
                          <a:solidFill>
                            <a:schemeClr val="tx1"/>
                          </a:solidFill>
                          <a:effectLst/>
                          <a:latin typeface="Arial Narrow" panose="020B0606020202030204" pitchFamily="34" charset="0"/>
                          <a:ea typeface="+mn-ea"/>
                          <a:cs typeface="+mn-cs"/>
                        </a:rPr>
                        <a:t>Marque con una “x” con que frecuencia los consulta</a:t>
                      </a:r>
                      <a:endParaRPr lang="es-MX" sz="200"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0">
                <a:tc gridSpan="3" vMerge="1">
                  <a:txBody>
                    <a:bodyPr/>
                    <a:lstStyle/>
                    <a:p>
                      <a:pPr marL="0" marR="0" indent="0" algn="ctr" rtl="0" eaLnBrk="1" fontAlgn="base" latinLnBrk="0" hangingPunct="1">
                        <a:spcBef>
                          <a:spcPts val="0"/>
                        </a:spcBef>
                        <a:spcAft>
                          <a:spcPts val="0"/>
                        </a:spcAft>
                      </a:pPr>
                      <a:endParaRPr lang="es-ES_tradnl" sz="80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700" dirty="0" smtClean="0">
                        <a:effectLst/>
                        <a:latin typeface="Arial Narrow" panose="020B0606020202030204" pitchFamily="34" charset="0"/>
                      </a:endParaRPr>
                    </a:p>
                  </a:txBody>
                  <a:tcPr/>
                </a:tc>
                <a:tc hMerge="1" vMerge="1">
                  <a:txBody>
                    <a:bodyPr/>
                    <a:lstStyle/>
                    <a:p>
                      <a:endParaRPr lang="es-MX"/>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700" b="1" i="0" kern="1200" baseline="0" dirty="0" smtClean="0">
                          <a:solidFill>
                            <a:schemeClr val="tx1"/>
                          </a:solidFill>
                          <a:effectLst/>
                          <a:latin typeface="Arial Narrow" panose="020B0606020202030204" pitchFamily="34" charset="0"/>
                          <a:ea typeface="+mn-ea"/>
                          <a:cs typeface="+mn-cs"/>
                        </a:rPr>
                        <a:t>Frecuen-temente</a:t>
                      </a:r>
                      <a:endParaRPr lang="es-MX" sz="700" dirty="0" smtClean="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gridSpan="2">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ES" sz="700" b="1" i="0" kern="1200" baseline="0" dirty="0" smtClean="0">
                          <a:solidFill>
                            <a:schemeClr val="tx1"/>
                          </a:solidFill>
                          <a:effectLst/>
                          <a:latin typeface="Arial Narrow" panose="020B0606020202030204" pitchFamily="34" charset="0"/>
                          <a:ea typeface="+mn-ea"/>
                          <a:cs typeface="+mn-cs"/>
                        </a:rPr>
                        <a:t>Ocasio-nalmente</a:t>
                      </a:r>
                      <a:endParaRPr lang="es-MX" sz="700" dirty="0" smtClean="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gridSpan="2">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ES" sz="700" b="1" i="0" kern="1200" baseline="0" dirty="0" smtClean="0">
                          <a:solidFill>
                            <a:schemeClr val="tx1"/>
                          </a:solidFill>
                          <a:effectLst/>
                          <a:latin typeface="Arial Narrow" panose="020B0606020202030204" pitchFamily="34" charset="0"/>
                          <a:ea typeface="+mn-ea"/>
                          <a:cs typeface="+mn-cs"/>
                        </a:rPr>
                        <a:t>Cuando necesito</a:t>
                      </a:r>
                      <a:endParaRPr lang="es-MX" sz="700" dirty="0" smtClean="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a:txBody>
                    <a:bodyPr/>
                    <a:lstStyle/>
                    <a:p>
                      <a:pPr algn="ctr" rtl="0" eaLnBrk="1" fontAlgn="base" latinLnBrk="0" hangingPunct="1"/>
                      <a:r>
                        <a:rPr lang="es-ES" sz="700" b="1" i="0" kern="1200" baseline="0" dirty="0" smtClean="0">
                          <a:solidFill>
                            <a:schemeClr val="tx1"/>
                          </a:solidFill>
                          <a:effectLst/>
                          <a:latin typeface="Arial Narrow" panose="020B0606020202030204" pitchFamily="34" charset="0"/>
                          <a:ea typeface="+mn-ea"/>
                          <a:cs typeface="+mn-cs"/>
                        </a:rPr>
                        <a:t>Nunca</a:t>
                      </a:r>
                      <a:endParaRPr lang="es-MX" sz="700"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0">
                <a:tc gridSpan="3">
                  <a:txBody>
                    <a:bodyPr/>
                    <a:lstStyle/>
                    <a:p>
                      <a:pPr marL="0" marR="0" indent="0" algn="ctr" rtl="0" eaLnBrk="1" fontAlgn="base" latinLnBrk="0" hangingPunct="1">
                        <a:spcBef>
                          <a:spcPts val="0"/>
                        </a:spcBef>
                        <a:spcAft>
                          <a:spcPts val="0"/>
                        </a:spcAft>
                      </a:pPr>
                      <a:r>
                        <a:rPr lang="es-ES_tradnl" sz="700" b="1" i="0" u="none" strike="noStrike" kern="1200" baseline="0" dirty="0">
                          <a:ln>
                            <a:noFill/>
                          </a:ln>
                          <a:solidFill>
                            <a:srgbClr val="000000"/>
                          </a:solidFill>
                          <a:effectLst/>
                          <a:latin typeface="Arial Narrow" panose="020B0606020202030204" pitchFamily="34" charset="0"/>
                          <a:ea typeface="Times New Roman"/>
                          <a:cs typeface="Arial"/>
                        </a:rPr>
                        <a:t>SUBTOTALES </a:t>
                      </a:r>
                      <a:endParaRPr lang="es-ES_tradnl"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endParaRPr lang="es-MX"/>
                    </a:p>
                  </a:txBody>
                  <a:tcPr/>
                </a:tc>
                <a:tc gridSpan="2">
                  <a:txBody>
                    <a:bodyPr/>
                    <a:lstStyle/>
                    <a:p>
                      <a:endParaRPr lang="es-MX" sz="800" dirty="0">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gridSpan="3">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ea typeface="Times New Roman"/>
                          <a:cs typeface="Arial"/>
                        </a:rPr>
                        <a:t>MULTIPLIQUE LOS SUBTOTALES POR LAS CANTIDADES:</a:t>
                      </a:r>
                      <a:endParaRPr lang="es-MX"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algn="ctr"/>
                      <a:endParaRPr lang="es-MX" sz="700" dirty="0">
                        <a:latin typeface="Arial Narrow" panose="020B0606020202030204" pitchFamily="34" charset="0"/>
                      </a:endParaRPr>
                    </a:p>
                  </a:txBody>
                  <a:tcPr/>
                </a:tc>
                <a:tc hMerge="1">
                  <a:txBody>
                    <a:bodyPr/>
                    <a:lstStyle/>
                    <a:p>
                      <a:endParaRPr lang="es-MX"/>
                    </a:p>
                  </a:txBody>
                  <a:tcPr/>
                </a:tc>
                <a:tc gridSpan="2">
                  <a:txBody>
                    <a:bodyPr/>
                    <a:lstStyle/>
                    <a:p>
                      <a:pPr algn="ctr"/>
                      <a:r>
                        <a:rPr lang="es-MX" sz="700" dirty="0" smtClean="0">
                          <a:latin typeface="Arial Narrow" panose="020B0606020202030204" pitchFamily="34" charset="0"/>
                        </a:rPr>
                        <a:t>X3</a:t>
                      </a:r>
                      <a:endParaRPr lang="es-MX" sz="700" dirty="0">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ctr" rtl="0" eaLnBrk="1" fontAlgn="base" latinLnBrk="0" hangingPunct="1">
                        <a:spcBef>
                          <a:spcPts val="0"/>
                        </a:spcBef>
                        <a:spcAft>
                          <a:spcPts val="0"/>
                        </a:spcAft>
                      </a:pPr>
                      <a:r>
                        <a:rPr lang="es-MX" sz="700" b="0" i="0" u="none" strike="noStrike" dirty="0" smtClean="0">
                          <a:effectLst/>
                          <a:latin typeface="Arial Narrow" panose="020B0606020202030204" pitchFamily="34" charset="0"/>
                        </a:rPr>
                        <a:t>X2</a:t>
                      </a:r>
                      <a:endParaRPr lang="es-MX" sz="7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ctr" rtl="0" eaLnBrk="1" fontAlgn="base" latinLnBrk="0" hangingPunct="1">
                        <a:spcBef>
                          <a:spcPts val="0"/>
                        </a:spcBef>
                        <a:spcAft>
                          <a:spcPts val="0"/>
                        </a:spcAft>
                      </a:pPr>
                      <a:r>
                        <a:rPr lang="es-MX" sz="700" b="0" i="0" u="none" strike="noStrike" dirty="0" smtClean="0">
                          <a:effectLst/>
                          <a:latin typeface="Arial Narrow" panose="020B0606020202030204" pitchFamily="34" charset="0"/>
                        </a:rPr>
                        <a:t>X1</a:t>
                      </a:r>
                      <a:endParaRPr lang="es-MX" sz="7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r>
                        <a:rPr lang="es-MX" sz="700" b="0" i="0" u="none" strike="noStrike" dirty="0" smtClean="0">
                          <a:effectLst/>
                          <a:latin typeface="Arial Narrow" panose="020B0606020202030204" pitchFamily="34" charset="0"/>
                        </a:rPr>
                        <a:t>X0</a:t>
                      </a:r>
                      <a:endParaRPr lang="es-MX" sz="7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gridSpan="3">
                  <a:txBody>
                    <a:bodyPr/>
                    <a:lstStyle/>
                    <a:p>
                      <a:pPr marL="0" marR="0" indent="0" algn="ctr" rtl="0" eaLnBrk="1" fontAlgn="base" latinLnBrk="0" hangingPunct="1">
                        <a:spcBef>
                          <a:spcPts val="0"/>
                        </a:spcBef>
                        <a:spcAft>
                          <a:spcPts val="0"/>
                        </a:spcAft>
                      </a:pPr>
                      <a:r>
                        <a:rPr lang="es-ES_tradnl" sz="700" b="1" i="0" u="none" strike="noStrike" kern="1200" baseline="0" dirty="0">
                          <a:ln>
                            <a:noFill/>
                          </a:ln>
                          <a:solidFill>
                            <a:srgbClr val="000000"/>
                          </a:solidFill>
                          <a:effectLst/>
                          <a:latin typeface="Arial Narrow" panose="020B0606020202030204" pitchFamily="34" charset="0"/>
                          <a:ea typeface="Times New Roman"/>
                          <a:cs typeface="Arial"/>
                        </a:rPr>
                        <a:t>TOTALES </a:t>
                      </a:r>
                      <a:endParaRPr lang="es-ES_tradnl"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endParaRPr lang="es-MX"/>
                    </a:p>
                  </a:txBody>
                  <a:tcPr/>
                </a:tc>
                <a:tc gridSpan="2">
                  <a:txBody>
                    <a:bodyPr/>
                    <a:lstStyle/>
                    <a:p>
                      <a:pPr algn="ctr"/>
                      <a:endParaRPr lang="es-MX" sz="800" dirty="0">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ctr" rtl="0" eaLnBrk="1" fontAlgn="base" latinLnBrk="0" hangingPunct="1">
                        <a:spcBef>
                          <a:spcPts val="0"/>
                        </a:spcBef>
                        <a:spcAft>
                          <a:spcPts val="0"/>
                        </a:spcAft>
                      </a:pPr>
                      <a:endParaRPr lang="es-ES"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ctr" rtl="0" eaLnBrk="1" fontAlgn="base" latinLnBrk="0" hangingPunct="1">
                        <a:spcBef>
                          <a:spcPts val="0"/>
                        </a:spcBef>
                        <a:spcAft>
                          <a:spcPts val="0"/>
                        </a:spcAft>
                      </a:pPr>
                      <a:endParaRPr lang="es-ES"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endParaRPr lang="es-ES"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gridSpan="3">
                  <a:txBody>
                    <a:bodyPr/>
                    <a:lstStyle/>
                    <a:p>
                      <a:pPr marL="0" marR="0" indent="0" algn="ctr" rtl="0" eaLnBrk="1" fontAlgn="base" latinLnBrk="0" hangingPunct="1">
                        <a:spcBef>
                          <a:spcPts val="0"/>
                        </a:spcBef>
                        <a:spcAft>
                          <a:spcPts val="0"/>
                        </a:spcAft>
                      </a:pPr>
                      <a:r>
                        <a:rPr lang="es-ES" sz="700" b="1" i="0" u="none" strike="noStrike" kern="1200" dirty="0">
                          <a:solidFill>
                            <a:srgbClr val="000000"/>
                          </a:solidFill>
                          <a:effectLst/>
                          <a:latin typeface="Arial Narrow" panose="020B0606020202030204" pitchFamily="34" charset="0"/>
                        </a:rPr>
                        <a:t>GRAN</a:t>
                      </a:r>
                      <a:r>
                        <a:rPr lang="es-ES" sz="700" b="1" i="0" u="none" strike="noStrike" kern="1200" baseline="0" dirty="0">
                          <a:solidFill>
                            <a:srgbClr val="000000"/>
                          </a:solidFill>
                          <a:effectLst/>
                          <a:latin typeface="Arial Narrow" panose="020B0606020202030204" pitchFamily="34" charset="0"/>
                        </a:rPr>
                        <a:t> TOTAL</a:t>
                      </a:r>
                      <a:endParaRPr lang="es-ES"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endParaRPr lang="es-MX"/>
                    </a:p>
                  </a:txBody>
                  <a:tcPr/>
                </a:tc>
                <a:tc gridSpan="7">
                  <a:txBody>
                    <a:bodyPr/>
                    <a:lstStyle/>
                    <a:p>
                      <a:endParaRPr lang="es-MX" sz="700" dirty="0">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000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650" b="1" i="0" kern="1200" baseline="0" dirty="0" smtClean="0">
                          <a:solidFill>
                            <a:schemeClr val="tx1"/>
                          </a:solidFill>
                          <a:effectLst/>
                          <a:latin typeface="Arial Narrow" panose="020B0606020202030204" pitchFamily="34" charset="0"/>
                          <a:ea typeface="+mn-ea"/>
                          <a:cs typeface="+mn-cs"/>
                        </a:rPr>
                        <a:t>ANOTE SUS COMENTARIOS ACERCA DE LA UTILIDAD DE APLICAR POR USTED EL RESULTADO DE ESTA EVALUACIÓN </a:t>
                      </a:r>
                      <a:r>
                        <a:rPr lang="es-MX" sz="650" b="1" i="1" kern="1200" baseline="0" dirty="0" smtClean="0">
                          <a:solidFill>
                            <a:srgbClr val="FF0000"/>
                          </a:solidFill>
                          <a:effectLst/>
                          <a:latin typeface="Arial Narrow" panose="020B0606020202030204" pitchFamily="34" charset="0"/>
                          <a:ea typeface="+mn-ea"/>
                          <a:cs typeface="+mn-cs"/>
                        </a:rPr>
                        <a:t>(OBLIGATORIO)</a:t>
                      </a:r>
                      <a:endParaRPr lang="es-MX" sz="650" dirty="0" smtClean="0">
                        <a:solidFill>
                          <a:srgbClr val="FF0000"/>
                        </a:solidFill>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9">
                  <a:txBody>
                    <a:bodyPr/>
                    <a:lstStyle/>
                    <a:p>
                      <a:endParaRPr lang="es-MX" sz="650" dirty="0"/>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dirty="0"/>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mn-lt"/>
                      </a:endParaRPr>
                    </a:p>
                  </a:txBody>
                  <a:tcPr marL="97790" marR="97790" marT="48896" marB="488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700" dirty="0" smtClean="0">
                        <a:solidFill>
                          <a:srgbClr val="FF0000"/>
                        </a:solidFill>
                        <a:effectLst/>
                      </a:endParaRPr>
                    </a:p>
                  </a:txBody>
                  <a:tcPr marL="98212" marR="98212" marT="49108" marB="4910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9">
                  <a:txBody>
                    <a:bodyPr/>
                    <a:lstStyle/>
                    <a:p>
                      <a:endParaRPr lang="es-MX" sz="700" dirty="0"/>
                    </a:p>
                  </a:txBody>
                  <a:tcPr marL="98212" marR="98212" marT="49108" marB="4910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2</a:t>
            </a:fld>
            <a:endParaRPr lang="es-ES" dirty="0"/>
          </a:p>
        </p:txBody>
      </p:sp>
      <p:graphicFrame>
        <p:nvGraphicFramePr>
          <p:cNvPr id="7" name="Group 2"/>
          <p:cNvGraphicFramePr>
            <a:graphicFrameLocks noGrp="1"/>
          </p:cNvGraphicFramePr>
          <p:nvPr>
            <p:extLst>
              <p:ext uri="{D42A27DB-BD31-4B8C-83A1-F6EECF244321}">
                <p14:modId xmlns:p14="http://schemas.microsoft.com/office/powerpoint/2010/main" val="22939606"/>
              </p:ext>
            </p:extLst>
          </p:nvPr>
        </p:nvGraphicFramePr>
        <p:xfrm>
          <a:off x="396455" y="116632"/>
          <a:ext cx="8280001" cy="954500"/>
        </p:xfrm>
        <a:graphic>
          <a:graphicData uri="http://schemas.openxmlformats.org/drawingml/2006/table">
            <a:tbl>
              <a:tblPr/>
              <a:tblGrid>
                <a:gridCol w="920654"/>
                <a:gridCol w="850222"/>
                <a:gridCol w="495965"/>
                <a:gridCol w="779370"/>
                <a:gridCol w="566816"/>
                <a:gridCol w="566816"/>
                <a:gridCol w="566816"/>
                <a:gridCol w="850222"/>
                <a:gridCol w="212556"/>
                <a:gridCol w="566816"/>
                <a:gridCol w="469224"/>
                <a:gridCol w="487148"/>
                <a:gridCol w="554892"/>
                <a:gridCol w="392484"/>
              </a:tblGrid>
              <a:tr h="180000">
                <a:tc gridSpan="14">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650" b="1" i="0" u="none" strike="noStrike" cap="none" normalizeH="0" baseline="0" dirty="0" err="1" smtClean="0">
                          <a:ln>
                            <a:noFill/>
                          </a:ln>
                          <a:solidFill>
                            <a:schemeClr val="tx1"/>
                          </a:solidFill>
                          <a:effectLst/>
                          <a:latin typeface="Arial Narrow" pitchFamily="34" charset="0"/>
                          <a:cs typeface="Times New Roman" panose="02020603050405020304" pitchFamily="18" charset="0"/>
                        </a:rPr>
                        <a:t>TGE</a:t>
                      </a:r>
                      <a:r>
                        <a:rPr kumimoji="0" lang="es-MX" sz="650" b="1" i="0" u="none" strike="noStrike" cap="none" normalizeH="0" baseline="0" dirty="0" smtClean="0">
                          <a:ln>
                            <a:noFill/>
                          </a:ln>
                          <a:solidFill>
                            <a:schemeClr val="tx1"/>
                          </a:solidFill>
                          <a:effectLst/>
                          <a:latin typeface="Arial Narrow" pitchFamily="34" charset="0"/>
                          <a:cs typeface="Times New Roman" panose="02020603050405020304" pitchFamily="18" charset="0"/>
                        </a:rPr>
                        <a:t> 2018.  MODULO III TÉCNICAS DE NEGOCIACIÓN Y DESARROLLO PROFESIONAL. CUESTIONARIO MODULAR - CM</a:t>
                      </a:r>
                      <a:endParaRPr kumimoji="0" lang="es-ES" sz="6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L="91825" marR="91825" marT="45920" marB="45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180000">
                <a:tc gridSpan="14">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1ª  SECCIÓN: DATOS GENERALES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algn="ctr"/>
                      <a:endParaRPr lang="es-MX"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18000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NOMBRE:</a:t>
                      </a: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CARRERA</a:t>
                      </a: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2">
                  <a:txBody>
                    <a:bodyPr/>
                    <a:lstStyle/>
                    <a:p>
                      <a:pPr algn="ctr">
                        <a:spcBef>
                          <a:spcPts val="0"/>
                        </a:spcBef>
                        <a:spcAft>
                          <a:spcPts val="0"/>
                        </a:spcAft>
                      </a:pPr>
                      <a:endParaRPr lang="es-MX" sz="65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t>
                      </a:r>
                      <a:r>
                        <a:rPr kumimoji="0" lang="es-MX"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MATRICULA</a:t>
                      </a: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18000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EDAD</a:t>
                      </a: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AÑOS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LUGAR ACTUAL DE RESIDENCIA</a:t>
                      </a: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3">
                  <a:txBody>
                    <a:bodyPr/>
                    <a:lstStyle/>
                    <a:p>
                      <a:pPr algn="ctr">
                        <a:spcBef>
                          <a:spcPts val="0"/>
                        </a:spcBef>
                        <a:spcAft>
                          <a:spcPts val="0"/>
                        </a:spcAft>
                      </a:pPr>
                      <a:r>
                        <a:rPr lang="en-US" sz="650" b="1" dirty="0" smtClean="0">
                          <a:latin typeface="Arial Narrow" panose="020B0606020202030204" pitchFamily="34" charset="0"/>
                          <a:cs typeface="Times New Roman" panose="02020603050405020304" pitchFamily="18" charset="0"/>
                        </a:rPr>
                        <a:t>TRABAJA O HA TRABAJADO</a:t>
                      </a:r>
                      <a:endParaRPr lang="en-US" sz="650" b="1" dirty="0">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65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rPr>
                        <a:t>SI</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65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65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rPr>
                        <a:t>NO</a:t>
                      </a:r>
                      <a:endParaRPr kumimoji="0" lang="en-US" sz="650" b="1" i="0" u="none" strike="noStrike" kern="1200" cap="none" normalizeH="0" baseline="0" dirty="0">
                        <a:ln>
                          <a:noFill/>
                        </a:ln>
                        <a:solidFill>
                          <a:schemeClr val="tx1"/>
                        </a:solidFill>
                        <a:effectLst/>
                        <a:latin typeface="Arial Narrow" panose="020B0606020202030204" pitchFamily="34" charset="0"/>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6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8000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ESTADO CIVIL</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SOLTERO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CASADO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spcBef>
                          <a:spcPts val="0"/>
                        </a:spcBef>
                        <a:spcAft>
                          <a:spcPts val="0"/>
                        </a:spcAft>
                      </a:pPr>
                      <a:r>
                        <a:rPr lang="en-US" sz="650" b="1" dirty="0" smtClean="0">
                          <a:latin typeface="Arial Narrow" panose="020B0606020202030204" pitchFamily="34" charset="0"/>
                        </a:rPr>
                        <a:t>OTRO</a:t>
                      </a:r>
                      <a:endParaRPr lang="en-US" sz="65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a:spcBef>
                          <a:spcPts val="0"/>
                        </a:spcBef>
                        <a:spcAft>
                          <a:spcPts val="0"/>
                        </a:spcAft>
                      </a:pPr>
                      <a:endParaRPr lang="en-US" sz="65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NACIONALIDAD</a:t>
                      </a:r>
                      <a:endParaRPr kumimoji="0" lang="es-ES" sz="6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gridSpan="2">
                  <a:txBody>
                    <a:bodyPr/>
                    <a:lstStyle/>
                    <a:p>
                      <a:pPr algn="ctr">
                        <a:spcBef>
                          <a:spcPts val="0"/>
                        </a:spcBef>
                        <a:spcAft>
                          <a:spcPts val="0"/>
                        </a:spcAft>
                      </a:pPr>
                      <a:r>
                        <a:rPr lang="en-US" sz="650" b="1" dirty="0" smtClean="0">
                          <a:latin typeface="Arial Narrow" panose="020B0606020202030204" pitchFamily="34" charset="0"/>
                        </a:rPr>
                        <a:t>MEXICANA</a:t>
                      </a:r>
                      <a:endParaRPr lang="en-US" sz="65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n-US" sz="1000"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spcBef>
                          <a:spcPts val="0"/>
                        </a:spcBef>
                        <a:spcAft>
                          <a:spcPts val="0"/>
                        </a:spcAft>
                      </a:pPr>
                      <a:endParaRPr lang="es-MX" sz="65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spcBef>
                          <a:spcPts val="0"/>
                        </a:spcBef>
                        <a:spcAft>
                          <a:spcPts val="0"/>
                        </a:spcAft>
                      </a:pPr>
                      <a:r>
                        <a:rPr lang="en-US" sz="650" b="1" dirty="0" smtClean="0">
                          <a:latin typeface="Arial Narrow" panose="020B0606020202030204" pitchFamily="34" charset="0"/>
                        </a:rPr>
                        <a:t>OTRA</a:t>
                      </a:r>
                      <a:endParaRPr lang="en-US" sz="65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a:spcBef>
                          <a:spcPts val="0"/>
                        </a:spcBef>
                        <a:spcAft>
                          <a:spcPts val="0"/>
                        </a:spcAft>
                      </a:pPr>
                      <a:endParaRPr lang="en-US" sz="65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12911567"/>
              </p:ext>
            </p:extLst>
          </p:nvPr>
        </p:nvGraphicFramePr>
        <p:xfrm>
          <a:off x="396454" y="4925025"/>
          <a:ext cx="8280002" cy="1586864"/>
        </p:xfrm>
        <a:graphic>
          <a:graphicData uri="http://schemas.openxmlformats.org/drawingml/2006/table">
            <a:tbl>
              <a:tblPr/>
              <a:tblGrid>
                <a:gridCol w="4679602"/>
                <a:gridCol w="792088"/>
                <a:gridCol w="852780"/>
                <a:gridCol w="731396"/>
                <a:gridCol w="585011"/>
                <a:gridCol w="639125"/>
              </a:tblGrid>
              <a:tr h="0">
                <a:tc gridSpan="6">
                  <a:txBody>
                    <a:bodyPr/>
                    <a:lstStyle/>
                    <a:p>
                      <a:pPr marL="0" marR="0" indent="0" algn="ctr" rtl="0" eaLnBrk="1" fontAlgn="base" latinLnBrk="0" hangingPunct="1">
                        <a:spcBef>
                          <a:spcPts val="0"/>
                        </a:spcBef>
                        <a:spcAft>
                          <a:spcPts val="0"/>
                        </a:spcAft>
                      </a:pPr>
                      <a:r>
                        <a:rPr lang="es-MX" sz="650" b="1" i="0" u="none" strike="noStrike" kern="1200" dirty="0">
                          <a:solidFill>
                            <a:srgbClr val="000000"/>
                          </a:solidFill>
                          <a:effectLst/>
                          <a:latin typeface="Arial Narrow" panose="020B0606020202030204" pitchFamily="34" charset="0"/>
                        </a:rPr>
                        <a:t>AUTO EVALUACIÓN 8.2   CAPACIDAD DE CAMBIO Y ACTUALIZACIÓN0</a:t>
                      </a:r>
                      <a:endParaRPr lang="es-MX" sz="650" b="0" i="0" u="none" strike="noStrike" dirty="0">
                        <a:effectLst/>
                        <a:latin typeface="Arial Narrow" panose="020B0606020202030204" pitchFamily="34" charset="0"/>
                      </a:endParaRPr>
                    </a:p>
                  </a:txBody>
                  <a:tcPr marL="94937" marR="94937" marT="47532" marB="47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rtl="0" eaLnBrk="1" fontAlgn="base" latinLnBrk="0" hangingPunct="1">
                        <a:lnSpc>
                          <a:spcPct val="170000"/>
                        </a:lnSpc>
                        <a:spcBef>
                          <a:spcPts val="0"/>
                        </a:spcBef>
                        <a:spcAft>
                          <a:spcPts val="0"/>
                        </a:spcAft>
                      </a:pPr>
                      <a:r>
                        <a:rPr lang="es-MX" sz="650" b="1" i="0" u="none" strike="noStrike" kern="1200" baseline="0" dirty="0">
                          <a:ln>
                            <a:noFill/>
                          </a:ln>
                          <a:solidFill>
                            <a:srgbClr val="000000"/>
                          </a:solidFill>
                          <a:effectLst/>
                          <a:latin typeface="Arial Narrow" panose="020B0606020202030204" pitchFamily="34" charset="0"/>
                          <a:ea typeface="Times New Roman"/>
                          <a:cs typeface="Arial"/>
                        </a:rPr>
                        <a:t>FUENTES DE INFORMACIÓN DE DIFERENTES  TEMAS</a:t>
                      </a: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rtl="0" eaLnBrk="1" fontAlgn="base" latinLnBrk="0" hangingPunct="1">
                        <a:spcBef>
                          <a:spcPts val="0"/>
                        </a:spcBef>
                        <a:spcAft>
                          <a:spcPts val="0"/>
                        </a:spcAft>
                      </a:pPr>
                      <a:r>
                        <a:rPr lang="es-ES" sz="650" b="1" i="0" u="none" strike="noStrike" kern="1200" baseline="0" dirty="0" smtClean="0">
                          <a:ln>
                            <a:noFill/>
                          </a:ln>
                          <a:solidFill>
                            <a:srgbClr val="000000"/>
                          </a:solidFill>
                          <a:effectLst/>
                          <a:latin typeface="Arial Narrow" panose="020B0606020202030204" pitchFamily="34" charset="0"/>
                          <a:ea typeface="Times New Roman"/>
                          <a:cs typeface="Arial"/>
                        </a:rPr>
                        <a:t>Frecuentemente</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rtl="0" eaLnBrk="1" fontAlgn="base" latinLnBrk="0" hangingPunct="1">
                        <a:spcBef>
                          <a:spcPts val="0"/>
                        </a:spcBef>
                        <a:spcAft>
                          <a:spcPts val="0"/>
                        </a:spcAft>
                      </a:pPr>
                      <a:r>
                        <a:rPr lang="es-ES" sz="650" b="1" i="0" u="none" strike="noStrike" kern="1200" baseline="0" dirty="0" smtClean="0">
                          <a:ln>
                            <a:noFill/>
                          </a:ln>
                          <a:solidFill>
                            <a:srgbClr val="000000"/>
                          </a:solidFill>
                          <a:effectLst/>
                          <a:latin typeface="Arial Narrow" panose="020B0606020202030204" pitchFamily="34" charset="0"/>
                          <a:ea typeface="Times New Roman"/>
                          <a:cs typeface="Arial"/>
                        </a:rPr>
                        <a:t>Ocasionalmente</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rtl="0" eaLnBrk="1" fontAlgn="base" latinLnBrk="0" hangingPunct="1">
                        <a:spcBef>
                          <a:spcPts val="0"/>
                        </a:spcBef>
                        <a:spcAft>
                          <a:spcPts val="0"/>
                        </a:spcAft>
                      </a:pPr>
                      <a:r>
                        <a:rPr lang="es-ES" sz="650" b="1" i="0" u="none" strike="noStrike" kern="1200" baseline="0" dirty="0" smtClean="0">
                          <a:ln>
                            <a:noFill/>
                          </a:ln>
                          <a:solidFill>
                            <a:srgbClr val="000000"/>
                          </a:solidFill>
                          <a:effectLst/>
                          <a:latin typeface="Arial Narrow" panose="020B0606020202030204" pitchFamily="34" charset="0"/>
                          <a:ea typeface="Times New Roman"/>
                          <a:cs typeface="Arial"/>
                        </a:rPr>
                        <a:t>Cuando necesito</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rtl="0" eaLnBrk="1" fontAlgn="base" latinLnBrk="0" hangingPunct="1">
                        <a:spcBef>
                          <a:spcPts val="0"/>
                        </a:spcBef>
                        <a:spcAft>
                          <a:spcPts val="0"/>
                        </a:spcAft>
                      </a:pPr>
                      <a:r>
                        <a:rPr lang="es-ES" sz="650" b="1" i="0" u="none" strike="noStrike" kern="1200" baseline="0">
                          <a:ln>
                            <a:noFill/>
                          </a:ln>
                          <a:solidFill>
                            <a:srgbClr val="000000"/>
                          </a:solidFill>
                          <a:effectLst/>
                          <a:latin typeface="Arial Narrow" panose="020B0606020202030204" pitchFamily="34" charset="0"/>
                          <a:ea typeface="Times New Roman"/>
                          <a:cs typeface="Arial"/>
                        </a:rPr>
                        <a:t>Nunca</a:t>
                      </a:r>
                      <a:endParaRPr lang="es-ES"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rtl="0" eaLnBrk="1" fontAlgn="base" latinLnBrk="0" hangingPunct="1">
                        <a:spcBef>
                          <a:spcPts val="0"/>
                        </a:spcBef>
                        <a:spcAft>
                          <a:spcPts val="0"/>
                        </a:spcAft>
                      </a:pPr>
                      <a:r>
                        <a:rPr lang="es-ES" sz="650" b="1" i="0" u="none" strike="noStrike" kern="1200" baseline="0" dirty="0">
                          <a:ln>
                            <a:noFill/>
                          </a:ln>
                          <a:solidFill>
                            <a:srgbClr val="000000"/>
                          </a:solidFill>
                          <a:effectLst/>
                          <a:latin typeface="Arial Narrow" panose="020B0606020202030204" pitchFamily="34" charset="0"/>
                          <a:ea typeface="Times New Roman"/>
                          <a:cs typeface="Arial"/>
                        </a:rPr>
                        <a:t>Totales</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tx2">
                        <a:lumMod val="20000"/>
                        <a:lumOff val="80000"/>
                      </a:schemeClr>
                    </a:solidFill>
                  </a:tcPr>
                </a:tc>
              </a:tr>
              <a:tr h="0">
                <a:tc>
                  <a:txBody>
                    <a:bodyPr/>
                    <a:lstStyle/>
                    <a:p>
                      <a:pPr marL="0" marR="0" indent="0" algn="just" rtl="0" eaLnBrk="1" fontAlgn="base" latinLnBrk="0" hangingPunct="1">
                        <a:spcBef>
                          <a:spcPts val="0"/>
                        </a:spcBef>
                        <a:spcAft>
                          <a:spcPts val="0"/>
                        </a:spcAft>
                      </a:pPr>
                      <a:r>
                        <a:rPr lang="es-MX" sz="650" b="1" i="0" u="none" strike="noStrike" kern="1200" baseline="0" dirty="0">
                          <a:ln>
                            <a:noFill/>
                          </a:ln>
                          <a:solidFill>
                            <a:srgbClr val="000000"/>
                          </a:solidFill>
                          <a:effectLst/>
                          <a:latin typeface="Arial Narrow" panose="020B0606020202030204" pitchFamily="34" charset="0"/>
                          <a:ea typeface="Times New Roman"/>
                          <a:cs typeface="Arial"/>
                        </a:rPr>
                        <a:t>SUBTOTAL 1.0. TEMAS RELATIVOS A LA PROFESIÓN Y/O TRABAJO </a:t>
                      </a: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0">
                <a:tc>
                  <a:txBody>
                    <a:bodyPr/>
                    <a:lstStyle/>
                    <a:p>
                      <a:pPr marL="0" marR="0" indent="0" algn="just" rtl="0" eaLnBrk="1" fontAlgn="base" latinLnBrk="0" hangingPunct="1">
                        <a:spcBef>
                          <a:spcPts val="0"/>
                        </a:spcBef>
                        <a:spcAft>
                          <a:spcPts val="0"/>
                        </a:spcAft>
                      </a:pPr>
                      <a:r>
                        <a:rPr lang="es-ES" sz="650" b="1" i="0" u="none" strike="noStrike" kern="1200" baseline="0" dirty="0">
                          <a:ln>
                            <a:noFill/>
                          </a:ln>
                          <a:solidFill>
                            <a:srgbClr val="000000"/>
                          </a:solidFill>
                          <a:effectLst/>
                          <a:latin typeface="Arial Narrow" panose="020B0606020202030204" pitchFamily="34" charset="0"/>
                          <a:ea typeface="Times New Roman"/>
                          <a:cs typeface="Arial"/>
                        </a:rPr>
                        <a:t>SUBTOTAL 2.0. TEMAS </a:t>
                      </a:r>
                      <a:r>
                        <a:rPr lang="es-ES" sz="650" b="1" i="0" u="none" strike="noStrike" kern="1200" baseline="0" dirty="0" err="1">
                          <a:ln>
                            <a:noFill/>
                          </a:ln>
                          <a:solidFill>
                            <a:srgbClr val="000000"/>
                          </a:solidFill>
                          <a:effectLst/>
                          <a:latin typeface="Arial Narrow" panose="020B0606020202030204" pitchFamily="34" charset="0"/>
                          <a:ea typeface="Times New Roman"/>
                          <a:cs typeface="Arial"/>
                        </a:rPr>
                        <a:t>HISTORICOS</a:t>
                      </a:r>
                      <a:r>
                        <a:rPr lang="es-ES" sz="650" b="1" i="0" u="none" strike="noStrike" kern="1200" baseline="0" dirty="0">
                          <a:ln>
                            <a:noFill/>
                          </a:ln>
                          <a:solidFill>
                            <a:srgbClr val="000000"/>
                          </a:solidFill>
                          <a:effectLst/>
                          <a:latin typeface="Arial Narrow" panose="020B0606020202030204" pitchFamily="34" charset="0"/>
                          <a:ea typeface="Times New Roman"/>
                          <a:cs typeface="Arial"/>
                        </a:rPr>
                        <a:t>, CULTURALES, SOCIALES, ETC.</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0">
                <a:tc>
                  <a:txBody>
                    <a:bodyPr/>
                    <a:lstStyle/>
                    <a:p>
                      <a:pPr marL="0" marR="0" indent="0" algn="just" rtl="0" eaLnBrk="1" fontAlgn="base" latinLnBrk="0" hangingPunct="1">
                        <a:spcBef>
                          <a:spcPts val="0"/>
                        </a:spcBef>
                        <a:spcAft>
                          <a:spcPts val="0"/>
                        </a:spcAft>
                      </a:pPr>
                      <a:r>
                        <a:rPr lang="es-MX" sz="650" b="1" i="0" u="none" strike="noStrike" kern="1200" baseline="0" dirty="0">
                          <a:ln>
                            <a:noFill/>
                          </a:ln>
                          <a:solidFill>
                            <a:srgbClr val="000000"/>
                          </a:solidFill>
                          <a:effectLst/>
                          <a:latin typeface="Arial Narrow" panose="020B0606020202030204" pitchFamily="34" charset="0"/>
                          <a:ea typeface="Times New Roman"/>
                          <a:cs typeface="Arial"/>
                        </a:rPr>
                        <a:t>SUBTOTAL 3.0. TEMAS DE DIVERSIÓN, ENTRETENIMIENTO, ETC.</a:t>
                      </a: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ES" sz="650" b="1" i="0" u="none" strike="noStrike" kern="1200" baseline="0" dirty="0">
                          <a:ln>
                            <a:noFill/>
                          </a:ln>
                          <a:solidFill>
                            <a:srgbClr val="000000"/>
                          </a:solidFill>
                          <a:effectLst/>
                          <a:latin typeface="Arial Narrow" panose="020B0606020202030204" pitchFamily="34" charset="0"/>
                          <a:ea typeface="Times New Roman"/>
                          <a:cs typeface="Arial"/>
                        </a:rPr>
                        <a:t>TOTAL GENERAL</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tx2">
                        <a:lumMod val="20000"/>
                        <a:lumOff val="80000"/>
                      </a:schemeClr>
                    </a:solidFill>
                  </a:tcPr>
                </a:tc>
                <a:tc gridSpan="5">
                  <a:txBody>
                    <a:bodyPr/>
                    <a:lstStyle/>
                    <a:p>
                      <a:pPr marL="0" marR="0" indent="0" algn="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BF1DE"/>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gridSpan="2">
                  <a:txBody>
                    <a:bodyPr/>
                    <a:lstStyle/>
                    <a:p>
                      <a:pPr marL="0" marR="0" indent="0" algn="ctr" rtl="0" eaLnBrk="1" fontAlgn="base" latinLnBrk="0" hangingPunct="1">
                        <a:spcBef>
                          <a:spcPts val="0"/>
                        </a:spcBef>
                        <a:spcAft>
                          <a:spcPts val="0"/>
                        </a:spcAft>
                      </a:pPr>
                      <a:r>
                        <a:rPr lang="es-MX" sz="600" b="1" i="0" u="none" strike="noStrike" kern="1200" baseline="0" dirty="0">
                          <a:solidFill>
                            <a:srgbClr val="000000"/>
                          </a:solidFill>
                          <a:effectLst/>
                          <a:latin typeface="Arial Narrow" panose="020B0606020202030204" pitchFamily="34" charset="0"/>
                        </a:rPr>
                        <a:t>ANOTE SUS COMENTARIOS ACERCA DE LA UTILIDAD DE APLICAR POR USTED EL RESULTADO DE ESTA EVALUACIÓN </a:t>
                      </a:r>
                      <a:r>
                        <a:rPr lang="es-MX" sz="600" b="1" i="1" u="none" strike="noStrike" kern="1200" baseline="0" dirty="0">
                          <a:solidFill>
                            <a:srgbClr val="FF0000"/>
                          </a:solidFill>
                          <a:effectLst/>
                          <a:latin typeface="Arial Narrow" panose="020B0606020202030204" pitchFamily="34" charset="0"/>
                        </a:rPr>
                        <a:t>(OBLIGATORIO)</a:t>
                      </a:r>
                      <a:endParaRPr lang="es-MX" sz="600" b="0" i="0" u="none" strike="noStrike" dirty="0">
                        <a:effectLst/>
                        <a:latin typeface="Arial Narrow" panose="020B0606020202030204" pitchFamily="34" charset="0"/>
                      </a:endParaRPr>
                    </a:p>
                  </a:txBody>
                  <a:tcPr marL="94937" marR="94937" marT="47532" marB="47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s-MX" dirty="0"/>
                    </a:p>
                  </a:txBody>
                  <a:tcPr/>
                </a:tc>
                <a:tc gridSpan="4">
                  <a:txBody>
                    <a:bodyPr/>
                    <a:lstStyle/>
                    <a:p>
                      <a:endParaRPr lang="es-MX" sz="600" dirty="0">
                        <a:latin typeface="Arial Narrow" panose="020B0606020202030204" pitchFamily="34" charset="0"/>
                      </a:endParaRPr>
                    </a:p>
                  </a:txBody>
                  <a:tcPr marL="94937" marR="94937" marT="47532" marB="47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gridSpan="2">
                  <a:txBody>
                    <a:bodyPr/>
                    <a:lstStyle/>
                    <a:p>
                      <a:pPr marL="0" marR="0" indent="0" algn="ctr" rtl="0" eaLnBrk="1" fontAlgn="base" latinLnBrk="0" hangingPunct="1">
                        <a:spcBef>
                          <a:spcPts val="0"/>
                        </a:spcBef>
                        <a:spcAft>
                          <a:spcPts val="0"/>
                        </a:spcAft>
                      </a:pPr>
                      <a:endParaRPr lang="es-MX" sz="600" b="0" i="0" u="none" strike="noStrike" dirty="0">
                        <a:effectLst/>
                        <a:latin typeface="Arial Narrow" panose="020B0606020202030204" pitchFamily="34" charset="0"/>
                      </a:endParaRPr>
                    </a:p>
                  </a:txBody>
                  <a:tcPr marL="94937" marR="94937" marT="47532" marB="47532" anchor="ctr">
                    <a:lnL w="12700" cap="flat" cmpd="sng" algn="ctr">
                      <a:solidFill>
                        <a:srgbClr val="000000"/>
                      </a:solidFill>
                      <a:prstDash val="solid"/>
                      <a:round/>
                      <a:headEnd type="none" w="med" len="med"/>
                      <a:tailEnd type="none" w="med" len="med"/>
                    </a:lnL>
                    <a:lnR w="12700" cap="flat" cmpd="sng" algn="ctr">
                      <a:solidFill>
                        <a:schemeClr val="bg1"/>
                      </a:solidFill>
                      <a:prstDash val="sysDot"/>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gridSpan="4">
                  <a:txBody>
                    <a:bodyPr/>
                    <a:lstStyle/>
                    <a:p>
                      <a:endParaRPr lang="es-MX" sz="600" dirty="0">
                        <a:latin typeface="Arial Narrow" panose="020B0606020202030204" pitchFamily="34" charset="0"/>
                      </a:endParaRPr>
                    </a:p>
                  </a:txBody>
                  <a:tcPr marL="94937" marR="94937" marT="47532" marB="47532" anchor="ctr">
                    <a:lnL w="12700" cap="flat" cmpd="sng" algn="ctr">
                      <a:solidFill>
                        <a:schemeClr val="bg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154925979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805D4288-44B6-4D2C-8261-77B749EDE6EB}" type="slidenum">
              <a:rPr lang="es-MX" smtClean="0"/>
              <a:t>3</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val="2328509495"/>
              </p:ext>
            </p:extLst>
          </p:nvPr>
        </p:nvGraphicFramePr>
        <p:xfrm>
          <a:off x="467544" y="260648"/>
          <a:ext cx="7920000" cy="5120913"/>
        </p:xfrm>
        <a:graphic>
          <a:graphicData uri="http://schemas.openxmlformats.org/drawingml/2006/table">
            <a:tbl>
              <a:tblPr/>
              <a:tblGrid>
                <a:gridCol w="485885"/>
                <a:gridCol w="7434115"/>
              </a:tblGrid>
              <a:tr h="244490">
                <a:tc gridSpan="2">
                  <a:txBody>
                    <a:bodyPr/>
                    <a:lstStyle/>
                    <a:p>
                      <a:pPr marL="0" marR="0" indent="0" algn="ctr" rtl="0" eaLnBrk="1" fontAlgn="base" latinLnBrk="0" hangingPunct="1">
                        <a:spcBef>
                          <a:spcPts val="360"/>
                        </a:spcBef>
                        <a:spcAft>
                          <a:spcPts val="0"/>
                        </a:spcAft>
                      </a:pPr>
                      <a:r>
                        <a:rPr lang="es-MX" sz="900" b="1" i="0" u="none" strike="noStrike" kern="1200" baseline="0" dirty="0">
                          <a:ln>
                            <a:noFill/>
                          </a:ln>
                          <a:solidFill>
                            <a:srgbClr val="000000"/>
                          </a:solidFill>
                          <a:effectLst/>
                          <a:latin typeface="Arial Narrow" panose="020B0606020202030204" pitchFamily="34" charset="0"/>
                          <a:cs typeface="Times New Roman"/>
                        </a:rPr>
                        <a:t>3ª SECCIÓN CONTESTE EL SIGUIENTE CUESTIONARIO</a:t>
                      </a:r>
                      <a:endParaRPr lang="es-MX" sz="900" b="0" i="0" u="none" strike="noStrike" dirty="0">
                        <a:effectLst/>
                        <a:latin typeface="Arial Narrow" panose="020B0606020202030204" pitchFamily="34" charset="0"/>
                      </a:endParaRPr>
                    </a:p>
                  </a:txBody>
                  <a:tcPr marL="91636" marR="91636" marT="45818" marB="458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r>
              <a:tr h="244490">
                <a:tc gridSpan="2">
                  <a:txBody>
                    <a:bodyPr/>
                    <a:lstStyle/>
                    <a:p>
                      <a:pPr marL="0" marR="0" indent="0" algn="ctr" rtl="0" eaLnBrk="1" fontAlgn="base" latinLnBrk="0" hangingPunct="1">
                        <a:spcBef>
                          <a:spcPts val="360"/>
                        </a:spcBef>
                        <a:spcAft>
                          <a:spcPts val="0"/>
                        </a:spcAft>
                      </a:pPr>
                      <a:r>
                        <a:rPr lang="es-ES" sz="900" b="1" i="0" u="none" strike="noStrike" kern="1200" dirty="0">
                          <a:solidFill>
                            <a:srgbClr val="000000"/>
                          </a:solidFill>
                          <a:effectLst>
                            <a:outerShdw blurRad="38100" dist="38100" dir="2700000" algn="tl" rotWithShape="0">
                              <a:srgbClr val="FFFFFF"/>
                            </a:outerShdw>
                          </a:effectLst>
                          <a:latin typeface="Arial Narrow" panose="020B0606020202030204" pitchFamily="34" charset="0"/>
                          <a:cs typeface="Times New Roman"/>
                        </a:rPr>
                        <a:t>CUESTIONARIO</a:t>
                      </a:r>
                      <a:endParaRPr lang="es-ES" sz="900" b="0" i="0" u="none" strike="noStrike" dirty="0">
                        <a:effectLst/>
                        <a:latin typeface="Arial Narrow" panose="020B0606020202030204" pitchFamily="34" charset="0"/>
                      </a:endParaRPr>
                    </a:p>
                  </a:txBody>
                  <a:tcPr marL="91636" marR="91636" marT="45818" marB="458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r>
              <a:tr h="397217">
                <a:tc gridSpan="2">
                  <a:txBody>
                    <a:bodyPr/>
                    <a:lstStyle/>
                    <a:p>
                      <a:pPr marL="0" marR="0" indent="0" algn="just" rtl="0" eaLnBrk="1" fontAlgn="base" latinLnBrk="0" hangingPunct="1">
                        <a:spcBef>
                          <a:spcPts val="360"/>
                        </a:spcBef>
                        <a:spcAft>
                          <a:spcPts val="0"/>
                        </a:spcAft>
                      </a:pPr>
                      <a:r>
                        <a:rPr lang="es-MX" sz="900" b="1" i="0" u="none" strike="noStrike" kern="1200" baseline="0" dirty="0">
                          <a:ln>
                            <a:noFill/>
                          </a:ln>
                          <a:solidFill>
                            <a:srgbClr val="000000"/>
                          </a:solidFill>
                          <a:effectLst/>
                          <a:latin typeface="Arial Narrow" panose="020B0606020202030204" pitchFamily="34" charset="0"/>
                          <a:cs typeface="Times New Roman"/>
                        </a:rPr>
                        <a:t>Este cuestionario deberá de llenarse de acuerdo a las preguntas formuladas, las cuales podrán tener respuesta en el material del módulo o tendrán que investigar en otras fuentes, aplicando el criterio del estudiante.</a:t>
                      </a:r>
                      <a:endParaRPr lang="es-MX" sz="900" b="0"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258248">
                <a:tc gridSpan="2">
                  <a:txBody>
                    <a:bodyPr/>
                    <a:lstStyle/>
                    <a:p>
                      <a:pPr marL="0" marR="0" indent="0" algn="ctr" rtl="0" eaLnBrk="1" fontAlgn="base" latinLnBrk="0" hangingPunct="1">
                        <a:spcBef>
                          <a:spcPts val="396"/>
                        </a:spcBef>
                        <a:spcAft>
                          <a:spcPts val="0"/>
                        </a:spcAft>
                      </a:pPr>
                      <a:r>
                        <a:rPr lang="es-ES" sz="900" b="1" i="0" u="none" strike="noStrike" kern="1200" baseline="0" dirty="0">
                          <a:ln>
                            <a:noFill/>
                          </a:ln>
                          <a:solidFill>
                            <a:srgbClr val="000000"/>
                          </a:solidFill>
                          <a:effectLst/>
                          <a:latin typeface="Arial Narrow" panose="020B0606020202030204" pitchFamily="34" charset="0"/>
                          <a:cs typeface="Times New Roman"/>
                        </a:rPr>
                        <a:t>PREGUNTAS</a:t>
                      </a:r>
                      <a:endParaRPr lang="es-ES" sz="900" b="0"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cs typeface="Times New Roman"/>
                        </a:rPr>
                        <a:t>1</a:t>
                      </a:r>
                      <a:endParaRPr lang="es-ES" sz="900" b="1"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Explique con sus palabras que entiende por negociación</a:t>
                      </a:r>
                      <a:endParaRPr lang="es-MX" sz="9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2</a:t>
                      </a:r>
                      <a:endParaRPr lang="es-ES" sz="900" b="1"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¿Cuáles</a:t>
                      </a:r>
                      <a:r>
                        <a:rPr lang="es-MX" sz="900" b="1" i="0" u="none" strike="noStrike" kern="1200" baseline="0" dirty="0">
                          <a:solidFill>
                            <a:srgbClr val="000000"/>
                          </a:solidFill>
                          <a:effectLst/>
                          <a:latin typeface="Arial Narrow" panose="020B0606020202030204" pitchFamily="34" charset="0"/>
                        </a:rPr>
                        <a:t> son las diferencias entre la posición y los </a:t>
                      </a:r>
                      <a:r>
                        <a:rPr lang="es-MX" sz="900" b="1" i="0" u="none" strike="noStrike" kern="1200" baseline="0" dirty="0" smtClean="0">
                          <a:solidFill>
                            <a:srgbClr val="000000"/>
                          </a:solidFill>
                          <a:effectLst/>
                          <a:latin typeface="Arial Narrow" panose="020B0606020202030204" pitchFamily="34" charset="0"/>
                        </a:rPr>
                        <a:t>intereses</a:t>
                      </a:r>
                      <a:endParaRPr lang="es-MX" sz="9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3</a:t>
                      </a:r>
                      <a:endParaRPr lang="es-ES" sz="900" b="1"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Mencione las etapas de la negociación</a:t>
                      </a:r>
                      <a:endParaRPr lang="es-MX" sz="9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4</a:t>
                      </a:r>
                      <a:endParaRPr lang="es-ES" sz="900" b="1"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Menciones</a:t>
                      </a:r>
                      <a:r>
                        <a:rPr lang="es-MX" sz="900" b="1" i="0" u="none" strike="noStrike" kern="1200" baseline="0" dirty="0">
                          <a:solidFill>
                            <a:srgbClr val="000000"/>
                          </a:solidFill>
                          <a:effectLst/>
                          <a:latin typeface="Arial Narrow" panose="020B0606020202030204" pitchFamily="34" charset="0"/>
                        </a:rPr>
                        <a:t> las características del perfil de negociador</a:t>
                      </a:r>
                      <a:endParaRPr lang="es-MX" sz="9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5</a:t>
                      </a:r>
                      <a:endParaRPr lang="es-ES" sz="900" b="1"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panose="020B0606020202030204" pitchFamily="34" charset="0"/>
                        </a:rPr>
                        <a:t>¿Qué es y</a:t>
                      </a:r>
                      <a:r>
                        <a:rPr lang="es-MX" sz="900" b="1" i="0" u="none" strike="noStrike" kern="1200" baseline="0" dirty="0">
                          <a:solidFill>
                            <a:srgbClr val="000000"/>
                          </a:solidFill>
                          <a:effectLst/>
                          <a:latin typeface="Arial Narrow" panose="020B0606020202030204" pitchFamily="34" charset="0"/>
                        </a:rPr>
                        <a:t> cuál es la importancia del mapa de intereses?</a:t>
                      </a:r>
                      <a:endParaRPr lang="es-MX" sz="9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6</a:t>
                      </a:r>
                      <a:endParaRPr lang="es-ES" sz="900" b="1"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algn="l" rtl="0" eaLnBrk="1" fontAlgn="auto" latinLnBrk="0" hangingPunct="1">
                        <a:spcBef>
                          <a:spcPts val="0"/>
                        </a:spcBef>
                        <a:spcAft>
                          <a:spcPts val="0"/>
                        </a:spcAft>
                      </a:pPr>
                      <a:r>
                        <a:rPr lang="es-MX" sz="900" b="1" i="0" u="none" strike="noStrike" kern="1200" dirty="0">
                          <a:solidFill>
                            <a:srgbClr val="000000"/>
                          </a:solidFill>
                          <a:effectLst/>
                          <a:latin typeface="Arial Narrow" panose="020B0606020202030204" pitchFamily="34" charset="0"/>
                        </a:rPr>
                        <a:t>Explique los tipos de negociadores</a:t>
                      </a:r>
                      <a:endParaRPr lang="es-MX" sz="9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dirty="0" smtClean="0">
                          <a:solidFill>
                            <a:schemeClr val="tx1"/>
                          </a:solidFill>
                          <a:effectLst/>
                          <a:latin typeface="Arial Narrow" panose="020B0606020202030204" pitchFamily="34" charset="0"/>
                        </a:rPr>
                        <a:t>7</a:t>
                      </a:r>
                      <a:endParaRPr lang="es-ES" sz="900" b="1" i="0" u="none" strike="noStrike" dirty="0">
                        <a:solidFill>
                          <a:schemeClr val="tx1"/>
                        </a:solidFill>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900" b="1" i="0" dirty="0" smtClean="0">
                          <a:solidFill>
                            <a:schemeClr val="tx1"/>
                          </a:solidFill>
                          <a:latin typeface="Arial Narrow" panose="020B0606020202030204" pitchFamily="34" charset="0"/>
                        </a:rPr>
                        <a:t>Factores que originan los conflictos en las organizaciones </a:t>
                      </a: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8</a:t>
                      </a:r>
                      <a:endParaRPr lang="es-ES" sz="900" b="1" i="0" u="none" strike="noStrike" dirty="0">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a:solidFill>
                            <a:srgbClr val="000000"/>
                          </a:solidFill>
                          <a:effectLst/>
                          <a:latin typeface="Arial Narrow"/>
                        </a:rPr>
                        <a:t>Explique que es el BATNA y sus elementos</a:t>
                      </a:r>
                      <a:endParaRPr lang="es-MX" sz="900" b="0" i="0" u="none" strike="noStrike">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9</a:t>
                      </a:r>
                      <a:endParaRPr lang="es-ES" sz="900" b="1" i="0" u="none" strike="noStrike" dirty="0">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a:rPr>
                        <a:t>Mencione las clases de conflictos</a:t>
                      </a:r>
                      <a:endParaRPr lang="es-MX" sz="900" b="0" i="0" u="none" strike="noStrike" dirty="0">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10</a:t>
                      </a:r>
                      <a:endParaRPr lang="es-ES" sz="900" b="1" i="0" u="none" strike="noStrike" dirty="0">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a:rPr>
                        <a:t>Explique los estilos de manejo de conflictos</a:t>
                      </a:r>
                      <a:endParaRPr lang="es-MX" sz="900" b="0" i="0" u="none" strike="noStrike" dirty="0">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11</a:t>
                      </a:r>
                      <a:endParaRPr lang="es-ES" sz="900" b="1" i="0" u="none" strike="noStrike" dirty="0">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a:rPr>
                        <a:t>Menciones los motivos de los conflictos</a:t>
                      </a:r>
                      <a:endParaRPr lang="es-MX" sz="900" b="0" i="0" u="none" strike="noStrike" dirty="0">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12</a:t>
                      </a:r>
                      <a:endParaRPr lang="es-ES" sz="900" b="1" i="0" u="none" strike="noStrike" dirty="0">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a:solidFill>
                            <a:srgbClr val="000000"/>
                          </a:solidFill>
                          <a:effectLst/>
                          <a:latin typeface="Arial Narrow"/>
                        </a:rPr>
                        <a:t>Mencione tres fuerzas externas que influyan en el cambio organizacional</a:t>
                      </a:r>
                      <a:endParaRPr lang="es-MX" sz="1800" b="0" i="0" u="none" strike="noStrike">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13</a:t>
                      </a:r>
                      <a:endParaRPr lang="es-ES" sz="900" b="1" i="0" u="none" strike="noStrike" dirty="0">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rPr>
                        <a:t>Menciones tres fuerzas internas que influyan</a:t>
                      </a:r>
                      <a:r>
                        <a:rPr lang="es-MX" sz="900" b="1" i="0" u="none" strike="noStrike" kern="1200" baseline="0" dirty="0">
                          <a:solidFill>
                            <a:srgbClr val="000000"/>
                          </a:solidFill>
                          <a:effectLst/>
                          <a:latin typeface="Arial Narrow"/>
                        </a:rPr>
                        <a:t> en el cambio organizacional</a:t>
                      </a:r>
                      <a:endParaRPr lang="es-MX" sz="1800" b="0" i="0" u="none" strike="noStrike" dirty="0">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14</a:t>
                      </a:r>
                      <a:endParaRPr lang="es-ES" sz="900" b="1" i="0" u="none" strike="noStrike" dirty="0">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l" rtl="0" eaLnBrk="1" fontAlgn="auto" latinLnBrk="0" hangingPunct="1">
                        <a:spcBef>
                          <a:spcPts val="0"/>
                        </a:spcBef>
                        <a:spcAft>
                          <a:spcPts val="0"/>
                        </a:spcAft>
                      </a:pPr>
                      <a:r>
                        <a:rPr lang="es-MX" sz="900" b="1" i="0" u="none" strike="noStrike" kern="1200" dirty="0">
                          <a:solidFill>
                            <a:srgbClr val="000000"/>
                          </a:solidFill>
                          <a:effectLst/>
                          <a:latin typeface="Arial Narrow"/>
                        </a:rPr>
                        <a:t>¿Por qué es importante el</a:t>
                      </a:r>
                      <a:r>
                        <a:rPr lang="es-MX" sz="900" b="1" i="0" u="none" strike="noStrike" kern="1200" baseline="0" dirty="0">
                          <a:solidFill>
                            <a:srgbClr val="000000"/>
                          </a:solidFill>
                          <a:effectLst/>
                          <a:latin typeface="Arial Narrow"/>
                        </a:rPr>
                        <a:t> cambio en las personas?</a:t>
                      </a:r>
                      <a:endParaRPr lang="es-MX" sz="900" b="0" i="0" u="none" strike="noStrike" dirty="0">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15</a:t>
                      </a:r>
                      <a:endParaRPr lang="es-ES" sz="900" b="1" i="0" u="none" strike="noStrike" dirty="0">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a:rPr>
                        <a:t>¿Por qué es importante la actualización profesional</a:t>
                      </a:r>
                      <a:r>
                        <a:rPr lang="es-MX" sz="900" b="1" i="0" u="none" strike="noStrike" kern="1200" baseline="0" dirty="0">
                          <a:solidFill>
                            <a:srgbClr val="000000"/>
                          </a:solidFill>
                          <a:effectLst/>
                          <a:latin typeface="Arial Narrow"/>
                        </a:rPr>
                        <a:t>?</a:t>
                      </a:r>
                      <a:endParaRPr lang="es-MX" sz="900" b="0" i="0" u="none" strike="noStrike" dirty="0">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tcPr>
                </a:tc>
              </a:tr>
              <a:tr h="216000">
                <a:tc rowSpan="2">
                  <a:txBody>
                    <a:bodyPr/>
                    <a:lstStyle/>
                    <a:p>
                      <a:pPr marL="0" algn="ctr" rtl="0" eaLnBrk="1" fontAlgn="ctr" latinLnBrk="0" hangingPunct="1">
                        <a:spcBef>
                          <a:spcPts val="0"/>
                        </a:spcBef>
                        <a:spcAft>
                          <a:spcPts val="0"/>
                        </a:spcAft>
                      </a:pPr>
                      <a:r>
                        <a:rPr lang="es-ES" sz="900" b="1" i="0" u="none" strike="noStrike" kern="1200" dirty="0">
                          <a:solidFill>
                            <a:srgbClr val="000000"/>
                          </a:solidFill>
                          <a:effectLst/>
                          <a:latin typeface="Arial Narrow" panose="020B0606020202030204" pitchFamily="34" charset="0"/>
                        </a:rPr>
                        <a:t>16</a:t>
                      </a:r>
                      <a:endParaRPr lang="es-ES" sz="900" b="1" i="0" u="none" strike="noStrike" dirty="0">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a:rPr>
                        <a:t>Si tiene pensado cuál sería su trabajo ideal, o la empresa que constituirá explíquelas</a:t>
                      </a:r>
                      <a:r>
                        <a:rPr lang="es-MX" sz="900" b="1" i="0" u="none" strike="noStrike" kern="1200" baseline="0" dirty="0">
                          <a:solidFill>
                            <a:srgbClr val="000000"/>
                          </a:solidFill>
                          <a:effectLst/>
                          <a:latin typeface="Arial Narrow"/>
                        </a:rPr>
                        <a:t> </a:t>
                      </a:r>
                      <a:r>
                        <a:rPr lang="es-MX" sz="900" b="1" i="0" u="none" strike="noStrike" kern="1200" baseline="0" dirty="0" smtClean="0">
                          <a:solidFill>
                            <a:srgbClr val="000000"/>
                          </a:solidFill>
                          <a:effectLst/>
                          <a:latin typeface="Arial Narrow"/>
                        </a:rPr>
                        <a:t>brevemente:</a:t>
                      </a:r>
                      <a:endParaRPr lang="es-MX" sz="900" b="0" i="0" u="none" strike="noStrike" dirty="0">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noFill/>
                      <a:prstDash val="solid"/>
                      <a:round/>
                      <a:headEnd type="none" w="med" len="med"/>
                      <a:tailEnd type="none" w="med" len="med"/>
                    </a:lnB>
                  </a:tcPr>
                </a:tc>
              </a:tr>
              <a:tr h="324000">
                <a:tc vMerge="1">
                  <a:txBody>
                    <a:bodyPr/>
                    <a:lstStyle/>
                    <a:p>
                      <a:pPr marL="0" algn="ctr" rtl="0" eaLnBrk="1" fontAlgn="ctr" latinLnBrk="0" hangingPunct="1">
                        <a:spcBef>
                          <a:spcPts val="0"/>
                        </a:spcBef>
                        <a:spcAft>
                          <a:spcPts val="0"/>
                        </a:spcAft>
                      </a:pPr>
                      <a:endParaRPr lang="es-ES" sz="900" b="1" i="0" u="none" strike="noStrike" dirty="0">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just" rtl="0" eaLnBrk="1" fontAlgn="base" latinLnBrk="0" hangingPunct="1">
                        <a:spcBef>
                          <a:spcPts val="396"/>
                        </a:spcBef>
                        <a:spcAft>
                          <a:spcPts val="0"/>
                        </a:spcAft>
                      </a:pPr>
                      <a:endParaRPr lang="es-MX" sz="900" b="0" i="0" u="none" strike="noStrike" dirty="0">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504777744"/>
              </p:ext>
            </p:extLst>
          </p:nvPr>
        </p:nvGraphicFramePr>
        <p:xfrm>
          <a:off x="468424" y="5661248"/>
          <a:ext cx="7920000" cy="638400"/>
        </p:xfrm>
        <a:graphic>
          <a:graphicData uri="http://schemas.openxmlformats.org/drawingml/2006/table">
            <a:tbl>
              <a:tblPr/>
              <a:tblGrid>
                <a:gridCol w="7920000"/>
              </a:tblGrid>
              <a:tr h="180000">
                <a:tc>
                  <a:txBody>
                    <a:bodyPr/>
                    <a:lstStyle/>
                    <a:p>
                      <a:pPr marL="0" algn="ctr" rtl="0" eaLnBrk="1" fontAlgn="ctr" latinLnBrk="0" hangingPunct="1">
                        <a:spcBef>
                          <a:spcPts val="0"/>
                        </a:spcBef>
                        <a:spcAft>
                          <a:spcPts val="0"/>
                        </a:spcAft>
                      </a:pPr>
                      <a:r>
                        <a:rPr lang="es-ES" sz="800" b="1" i="0" u="none" strike="noStrike" kern="1200" baseline="0" dirty="0">
                          <a:solidFill>
                            <a:srgbClr val="000000"/>
                          </a:solidFill>
                          <a:effectLst/>
                          <a:latin typeface="Arial Narrow" panose="020B0606020202030204" pitchFamily="34" charset="0"/>
                          <a:cs typeface="Times New Roman"/>
                        </a:rPr>
                        <a:t>COMENTARIO FINALES (Opcional)</a:t>
                      </a:r>
                      <a:endParaRPr lang="es-ES" sz="800" b="0" i="0" u="none" strike="noStrike" dirty="0">
                        <a:effectLst/>
                        <a:latin typeface="Arial Narrow" panose="020B0606020202030204" pitchFamily="34" charset="0"/>
                      </a:endParaRPr>
                    </a:p>
                  </a:txBody>
                  <a:tcPr marL="90879" marR="90879" marT="45440" marB="45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80000">
                <a:tc>
                  <a:txBody>
                    <a:bodyPr/>
                    <a:lstStyle/>
                    <a:p>
                      <a:pPr marL="0" algn="ctr" rtl="0" eaLnBrk="1" fontAlgn="ctr" latinLnBrk="0" hangingPunct="1">
                        <a:spcBef>
                          <a:spcPts val="0"/>
                        </a:spcBef>
                        <a:spcAft>
                          <a:spcPts val="0"/>
                        </a:spcAft>
                      </a:pPr>
                      <a:endParaRPr lang="es-MX" sz="800" b="0" i="0" u="none" strike="noStrike" dirty="0">
                        <a:effectLst/>
                        <a:latin typeface="Arial Narrow" panose="020B0606020202030204" pitchFamily="34" charset="0"/>
                      </a:endParaRPr>
                    </a:p>
                  </a:txBody>
                  <a:tcPr marL="90879" marR="90879" marT="45440" marB="45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dot"/>
                      <a:round/>
                      <a:headEnd type="none" w="med" len="med"/>
                      <a:tailEnd type="none" w="med" len="med"/>
                    </a:lnB>
                    <a:solidFill>
                      <a:srgbClr val="FFFFFF"/>
                    </a:solidFill>
                  </a:tcPr>
                </a:tc>
              </a:tr>
              <a:tr h="180000">
                <a:tc>
                  <a:txBody>
                    <a:bodyPr/>
                    <a:lstStyle/>
                    <a:p>
                      <a:pPr marL="0" algn="ctr" rtl="0" eaLnBrk="1" fontAlgn="ctr" latinLnBrk="0" hangingPunct="1">
                        <a:spcBef>
                          <a:spcPts val="0"/>
                        </a:spcBef>
                        <a:spcAft>
                          <a:spcPts val="0"/>
                        </a:spcAft>
                      </a:pPr>
                      <a:endParaRPr lang="es-MX" sz="800" b="0" i="0" u="none" strike="noStrike" dirty="0">
                        <a:effectLst/>
                        <a:latin typeface="Arial Narrow" panose="020B0606020202030204" pitchFamily="34" charset="0"/>
                      </a:endParaRPr>
                    </a:p>
                  </a:txBody>
                  <a:tcPr marL="90879" marR="90879" marT="45440" marB="45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52362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3C8C7F96-03E5-4557-90E6-51068344B7A9}" type="slidenum">
              <a:rPr lang="es-MX" smtClean="0"/>
              <a:t>4</a:t>
            </a:fld>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3330753171"/>
              </p:ext>
            </p:extLst>
          </p:nvPr>
        </p:nvGraphicFramePr>
        <p:xfrm>
          <a:off x="468464" y="332656"/>
          <a:ext cx="8280000" cy="5669088"/>
        </p:xfrm>
        <a:graphic>
          <a:graphicData uri="http://schemas.openxmlformats.org/drawingml/2006/table">
            <a:tbl>
              <a:tblPr/>
              <a:tblGrid>
                <a:gridCol w="343222"/>
                <a:gridCol w="617795"/>
                <a:gridCol w="3844056"/>
                <a:gridCol w="823729"/>
                <a:gridCol w="686435"/>
                <a:gridCol w="1029655"/>
                <a:gridCol w="935108"/>
              </a:tblGrid>
              <a:tr h="0">
                <a:tc gridSpan="5">
                  <a:txBody>
                    <a:bodyPr/>
                    <a:lstStyle/>
                    <a:p>
                      <a:pPr marL="0" marR="0" indent="0" algn="ctr" defTabSz="914400" rtl="0" eaLnBrk="1" fontAlgn="base" latinLnBrk="0" hangingPunct="1">
                        <a:lnSpc>
                          <a:spcPct val="100000"/>
                        </a:lnSpc>
                        <a:spcBef>
                          <a:spcPts val="360"/>
                        </a:spcBef>
                        <a:spcAft>
                          <a:spcPts val="0"/>
                        </a:spcAft>
                        <a:buClrTx/>
                        <a:buSzTx/>
                        <a:buFontTx/>
                        <a:buNone/>
                        <a:tabLst/>
                        <a:defRPr/>
                      </a:pPr>
                      <a:r>
                        <a:rPr lang="es-MX" sz="800" b="1" i="0" kern="1200" baseline="0" dirty="0" err="1" smtClean="0">
                          <a:solidFill>
                            <a:schemeClr val="tx1"/>
                          </a:solidFill>
                          <a:effectLst/>
                          <a:latin typeface="Arial Narrow" panose="020B0606020202030204" pitchFamily="34" charset="0"/>
                          <a:ea typeface="+mn-ea"/>
                          <a:cs typeface="+mn-cs"/>
                        </a:rPr>
                        <a:t>TGE</a:t>
                      </a:r>
                      <a:r>
                        <a:rPr lang="es-MX" sz="800" b="1" i="0" kern="1200" baseline="0" dirty="0" smtClean="0">
                          <a:solidFill>
                            <a:schemeClr val="tx1"/>
                          </a:solidFill>
                          <a:effectLst/>
                          <a:latin typeface="Arial Narrow" panose="020B0606020202030204" pitchFamily="34" charset="0"/>
                          <a:ea typeface="+mn-ea"/>
                          <a:cs typeface="+mn-cs"/>
                        </a:rPr>
                        <a:t> 2018.  MODULO III  TECNICAS DE NEGOCIACIÓN Y DESARROLLO PROFESIONAL CUESTIONARIO MODULAR - CM</a:t>
                      </a:r>
                      <a:endParaRPr lang="es-MX" sz="800" dirty="0" smtClean="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MX"/>
                    </a:p>
                  </a:txBody>
                  <a:tcPr/>
                </a:tc>
                <a:tc hMerge="1">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r>
                        <a:rPr lang="es-MX" sz="900" b="1" i="0" u="none" strike="noStrike" dirty="0" smtClean="0">
                          <a:effectLst/>
                          <a:latin typeface="Arial Narrow" panose="020B0606020202030204" pitchFamily="34" charset="0"/>
                        </a:rPr>
                        <a:t>HOJA NO.</a:t>
                      </a:r>
                      <a:endParaRPr lang="es-MX" sz="9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gridSpan="2">
                  <a:txBody>
                    <a:bodyPr/>
                    <a:lstStyle/>
                    <a:p>
                      <a:pPr marL="0" marR="0" indent="0" algn="ctr" rtl="0" eaLnBrk="1" fontAlgn="base" latinLnBrk="0" hangingPunct="1">
                        <a:spcBef>
                          <a:spcPts val="360"/>
                        </a:spcBef>
                        <a:spcAft>
                          <a:spcPts val="0"/>
                        </a:spcAft>
                      </a:pPr>
                      <a:r>
                        <a:rPr lang="es-MX" sz="800" b="1" i="0" u="none" strike="noStrike" kern="1200" baseline="0" dirty="0">
                          <a:ln>
                            <a:noFill/>
                          </a:ln>
                          <a:solidFill>
                            <a:srgbClr val="000000"/>
                          </a:solidFill>
                          <a:effectLst/>
                          <a:latin typeface="Arial Narrow" panose="020B0606020202030204" pitchFamily="34" charset="0"/>
                          <a:cs typeface="Times New Roman"/>
                        </a:rPr>
                        <a:t>NOMBRE:</a:t>
                      </a:r>
                      <a:endParaRPr lang="es-MX" sz="8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indent="0" algn="ctr" rtl="0" eaLnBrk="1" fontAlgn="base" latinLnBrk="0" hangingPunct="1">
                        <a:spcBef>
                          <a:spcPts val="360"/>
                        </a:spcBef>
                        <a:spcAft>
                          <a:spcPts val="0"/>
                        </a:spcAft>
                      </a:pPr>
                      <a:endParaRPr lang="es-MX" sz="1800" b="0" i="0" u="none" strike="noStrike" dirty="0">
                        <a:effectLst/>
                        <a:latin typeface="Arial"/>
                      </a:endParaRPr>
                    </a:p>
                  </a:txBody>
                  <a:tcPr anchor="ctr"/>
                </a:tc>
                <a:tc>
                  <a:txBody>
                    <a:bodyPr/>
                    <a:lstStyle/>
                    <a:p>
                      <a:pPr marL="0" marR="0" indent="0" algn="ctr" rtl="0" eaLnBrk="1" fontAlgn="base" latinLnBrk="0" hangingPunct="1">
                        <a:spcBef>
                          <a:spcPts val="360"/>
                        </a:spcBef>
                        <a:spcAft>
                          <a:spcPts val="0"/>
                        </a:spcAft>
                      </a:pPr>
                      <a:endParaRPr lang="es-MX" sz="8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CARRERA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900" b="1" i="0" u="none" strike="noStrike" kern="1200" baseline="0" dirty="0" smtClean="0">
                          <a:ln>
                            <a:noFill/>
                          </a:ln>
                          <a:solidFill>
                            <a:srgbClr val="000000"/>
                          </a:solidFill>
                          <a:effectLst/>
                          <a:latin typeface="Arial Narrow" panose="020B0606020202030204" pitchFamily="34" charset="0"/>
                          <a:cs typeface="Times New Roman"/>
                        </a:rPr>
                        <a:t># MATRICULA</a:t>
                      </a:r>
                      <a:endParaRPr lang="es-MX" sz="9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gridSpan="7">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HOJA DE RESPUESTAS*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5" name="4 CuadroTexto"/>
          <p:cNvSpPr txBox="1"/>
          <p:nvPr/>
        </p:nvSpPr>
        <p:spPr>
          <a:xfrm>
            <a:off x="251520" y="6119718"/>
            <a:ext cx="8496944" cy="261610"/>
          </a:xfrm>
          <a:prstGeom prst="rect">
            <a:avLst/>
          </a:prstGeom>
          <a:noFill/>
        </p:spPr>
        <p:txBody>
          <a:bodyPr wrap="square" rtlCol="0">
            <a:spAutoFit/>
          </a:bodyPr>
          <a:lstStyle/>
          <a:p>
            <a:r>
              <a:rPr lang="es-ES" sz="1050" b="1" dirty="0" smtClean="0">
                <a:latin typeface="Arial Narrow" pitchFamily="34" charset="0"/>
                <a:cs typeface="Times New Roman" pitchFamily="18" charset="0"/>
              </a:rPr>
              <a:t>* </a:t>
            </a:r>
            <a:r>
              <a:rPr lang="es-ES" sz="900" b="1" dirty="0" smtClean="0">
                <a:latin typeface="Arial Narrow" pitchFamily="34" charset="0"/>
                <a:cs typeface="Times New Roman" pitchFamily="18" charset="0"/>
              </a:rPr>
              <a:t>SI ASÍ LO DESEA UTILICE  LAS QUE SEAN NECESARIAS, REPITIENDO ESTE FORMATO.</a:t>
            </a:r>
            <a:endParaRPr lang="es-ES" sz="900" b="1" dirty="0">
              <a:latin typeface="Arial Narrow" pitchFamily="34" charset="0"/>
              <a:cs typeface="Times New Roman" pitchFamily="18" charset="0"/>
            </a:endParaRPr>
          </a:p>
        </p:txBody>
      </p:sp>
    </p:spTree>
    <p:extLst>
      <p:ext uri="{BB962C8B-B14F-4D97-AF65-F5344CB8AC3E}">
        <p14:creationId xmlns:p14="http://schemas.microsoft.com/office/powerpoint/2010/main" val="107101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743</Words>
  <Application>Microsoft Office PowerPoint</Application>
  <PresentationFormat>Presentación en pantalla (4:3)</PresentationFormat>
  <Paragraphs>132</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3</cp:revision>
  <dcterms:created xsi:type="dcterms:W3CDTF">2018-07-25T02:05:41Z</dcterms:created>
  <dcterms:modified xsi:type="dcterms:W3CDTF">2018-07-25T02:35:53Z</dcterms:modified>
</cp:coreProperties>
</file>