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1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7B3A08-C2E0-471E-BE11-0CE71310CDDE}" type="datetimeFigureOut">
              <a:rPr lang="es-MX" smtClean="0"/>
              <a:t>30/07/2018</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5BA19F-59F8-4E46-8F04-7B55A3537D00}" type="slidenum">
              <a:rPr lang="es-MX" smtClean="0"/>
              <a:t>‹Nº›</a:t>
            </a:fld>
            <a:endParaRPr lang="es-MX"/>
          </a:p>
        </p:txBody>
      </p:sp>
    </p:spTree>
    <p:extLst>
      <p:ext uri="{BB962C8B-B14F-4D97-AF65-F5344CB8AC3E}">
        <p14:creationId xmlns:p14="http://schemas.microsoft.com/office/powerpoint/2010/main" val="14166082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5"/>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sz="1400" b="1">
                <a:solidFill>
                  <a:schemeClr val="tx1"/>
                </a:solidFill>
                <a:latin typeface="Arial" charset="0"/>
              </a:defRPr>
            </a:lvl1pPr>
            <a:lvl2pPr marL="709246" indent="-272787" algn="ctr" eaLnBrk="0" hangingPunct="0">
              <a:defRPr sz="1400" b="1">
                <a:solidFill>
                  <a:schemeClr val="tx1"/>
                </a:solidFill>
                <a:latin typeface="Arial" charset="0"/>
              </a:defRPr>
            </a:lvl2pPr>
            <a:lvl3pPr marL="1091146" indent="-218229" algn="ctr" eaLnBrk="0" hangingPunct="0">
              <a:defRPr sz="1400" b="1">
                <a:solidFill>
                  <a:schemeClr val="tx1"/>
                </a:solidFill>
                <a:latin typeface="Arial" charset="0"/>
              </a:defRPr>
            </a:lvl3pPr>
            <a:lvl4pPr marL="1527604" indent="-218229" algn="ctr" eaLnBrk="0" hangingPunct="0">
              <a:defRPr sz="1400" b="1">
                <a:solidFill>
                  <a:schemeClr val="tx1"/>
                </a:solidFill>
                <a:latin typeface="Arial" charset="0"/>
              </a:defRPr>
            </a:lvl4pPr>
            <a:lvl5pPr marL="1964064" indent="-218229" algn="ctr" eaLnBrk="0" hangingPunct="0">
              <a:defRPr sz="1400" b="1">
                <a:solidFill>
                  <a:schemeClr val="tx1"/>
                </a:solidFill>
                <a:latin typeface="Arial" charset="0"/>
              </a:defRPr>
            </a:lvl5pPr>
            <a:lvl6pPr marL="2400522" indent="-218229" algn="ctr" eaLnBrk="0" fontAlgn="base" hangingPunct="0">
              <a:spcBef>
                <a:spcPct val="0"/>
              </a:spcBef>
              <a:spcAft>
                <a:spcPct val="0"/>
              </a:spcAft>
              <a:defRPr sz="1400" b="1">
                <a:solidFill>
                  <a:schemeClr val="tx1"/>
                </a:solidFill>
                <a:latin typeface="Arial" charset="0"/>
              </a:defRPr>
            </a:lvl6pPr>
            <a:lvl7pPr marL="2836981" indent="-218229" algn="ctr" eaLnBrk="0" fontAlgn="base" hangingPunct="0">
              <a:spcBef>
                <a:spcPct val="0"/>
              </a:spcBef>
              <a:spcAft>
                <a:spcPct val="0"/>
              </a:spcAft>
              <a:defRPr sz="1400" b="1">
                <a:solidFill>
                  <a:schemeClr val="tx1"/>
                </a:solidFill>
                <a:latin typeface="Arial" charset="0"/>
              </a:defRPr>
            </a:lvl7pPr>
            <a:lvl8pPr marL="3273439" indent="-218229" algn="ctr" eaLnBrk="0" fontAlgn="base" hangingPunct="0">
              <a:spcBef>
                <a:spcPct val="0"/>
              </a:spcBef>
              <a:spcAft>
                <a:spcPct val="0"/>
              </a:spcAft>
              <a:defRPr sz="1400" b="1">
                <a:solidFill>
                  <a:schemeClr val="tx1"/>
                </a:solidFill>
                <a:latin typeface="Arial" charset="0"/>
              </a:defRPr>
            </a:lvl8pPr>
            <a:lvl9pPr marL="3709897" indent="-218229" algn="ctr" eaLnBrk="0" fontAlgn="base" hangingPunct="0">
              <a:spcBef>
                <a:spcPct val="0"/>
              </a:spcBef>
              <a:spcAft>
                <a:spcPct val="0"/>
              </a:spcAft>
              <a:defRPr sz="1400" b="1">
                <a:solidFill>
                  <a:schemeClr val="tx1"/>
                </a:solidFill>
                <a:latin typeface="Arial" charset="0"/>
              </a:defRPr>
            </a:lvl9pPr>
          </a:lstStyle>
          <a:p>
            <a:pPr algn="r">
              <a:defRPr/>
            </a:pPr>
            <a:fld id="{22DC1586-5F83-429F-872B-1A92A888F348}" type="slidenum">
              <a:rPr lang="es-ES_tradnl" sz="1000" b="0">
                <a:latin typeface="Times New Roman" pitchFamily="18" charset="0"/>
              </a:rPr>
              <a:pPr algn="r">
                <a:defRPr/>
              </a:pPr>
              <a:t>1</a:t>
            </a:fld>
            <a:endParaRPr lang="es-ES_tradnl" sz="1000" b="0" dirty="0">
              <a:latin typeface="Times New Roman" pitchFamily="18" charset="0"/>
            </a:endParaRPr>
          </a:p>
        </p:txBody>
      </p:sp>
      <p:sp>
        <p:nvSpPr>
          <p:cNvPr id="121859" name="Rectangle 2"/>
          <p:cNvSpPr>
            <a:spLocks noGrp="1" noRot="1" noChangeAspect="1" noChangeArrowheads="1" noTextEdit="1"/>
          </p:cNvSpPr>
          <p:nvPr>
            <p:ph type="sldImg"/>
          </p:nvPr>
        </p:nvSpPr>
        <p:spPr>
          <a:xfrm>
            <a:off x="1144588" y="687388"/>
            <a:ext cx="4572000" cy="3429000"/>
          </a:xfrm>
          <a:ln/>
        </p:spPr>
      </p:sp>
      <p:sp>
        <p:nvSpPr>
          <p:cNvPr id="121860" name="Rectangle 3"/>
          <p:cNvSpPr>
            <a:spLocks noGrp="1" noChangeArrowheads="1"/>
          </p:cNvSpPr>
          <p:nvPr>
            <p:ph type="body" idx="1"/>
          </p:nvPr>
        </p:nvSpPr>
        <p:spPr>
          <a:xfrm>
            <a:off x="685490" y="4343872"/>
            <a:ext cx="5487022" cy="411417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ES" dirty="0" smtClean="0"/>
          </a:p>
        </p:txBody>
      </p:sp>
    </p:spTree>
    <p:extLst>
      <p:ext uri="{BB962C8B-B14F-4D97-AF65-F5344CB8AC3E}">
        <p14:creationId xmlns:p14="http://schemas.microsoft.com/office/powerpoint/2010/main" val="623272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22245" indent="-277787" eaLnBrk="0" hangingPunct="0">
              <a:defRPr>
                <a:solidFill>
                  <a:schemeClr val="tx1"/>
                </a:solidFill>
                <a:latin typeface="Arial" charset="0"/>
              </a:defRPr>
            </a:lvl2pPr>
            <a:lvl3pPr marL="1111147" indent="-222230" eaLnBrk="0" hangingPunct="0">
              <a:defRPr>
                <a:solidFill>
                  <a:schemeClr val="tx1"/>
                </a:solidFill>
                <a:latin typeface="Arial" charset="0"/>
              </a:defRPr>
            </a:lvl3pPr>
            <a:lvl4pPr marL="1555606" indent="-222230" eaLnBrk="0" hangingPunct="0">
              <a:defRPr>
                <a:solidFill>
                  <a:schemeClr val="tx1"/>
                </a:solidFill>
                <a:latin typeface="Arial" charset="0"/>
              </a:defRPr>
            </a:lvl4pPr>
            <a:lvl5pPr marL="2000064" indent="-222230" eaLnBrk="0" hangingPunct="0">
              <a:defRPr>
                <a:solidFill>
                  <a:schemeClr val="tx1"/>
                </a:solidFill>
                <a:latin typeface="Arial" charset="0"/>
              </a:defRPr>
            </a:lvl5pPr>
            <a:lvl6pPr marL="2444523" indent="-222230" eaLnBrk="0" fontAlgn="base" hangingPunct="0">
              <a:spcBef>
                <a:spcPct val="0"/>
              </a:spcBef>
              <a:spcAft>
                <a:spcPct val="0"/>
              </a:spcAft>
              <a:defRPr>
                <a:solidFill>
                  <a:schemeClr val="tx1"/>
                </a:solidFill>
                <a:latin typeface="Arial" charset="0"/>
              </a:defRPr>
            </a:lvl6pPr>
            <a:lvl7pPr marL="2888982" indent="-222230" eaLnBrk="0" fontAlgn="base" hangingPunct="0">
              <a:spcBef>
                <a:spcPct val="0"/>
              </a:spcBef>
              <a:spcAft>
                <a:spcPct val="0"/>
              </a:spcAft>
              <a:defRPr>
                <a:solidFill>
                  <a:schemeClr val="tx1"/>
                </a:solidFill>
                <a:latin typeface="Arial" charset="0"/>
              </a:defRPr>
            </a:lvl7pPr>
            <a:lvl8pPr marL="3333441" indent="-222230" eaLnBrk="0" fontAlgn="base" hangingPunct="0">
              <a:spcBef>
                <a:spcPct val="0"/>
              </a:spcBef>
              <a:spcAft>
                <a:spcPct val="0"/>
              </a:spcAft>
              <a:defRPr>
                <a:solidFill>
                  <a:schemeClr val="tx1"/>
                </a:solidFill>
                <a:latin typeface="Arial" charset="0"/>
              </a:defRPr>
            </a:lvl8pPr>
            <a:lvl9pPr marL="3777900" indent="-222230" eaLnBrk="0" fontAlgn="base" hangingPunct="0">
              <a:spcBef>
                <a:spcPct val="0"/>
              </a:spcBef>
              <a:spcAft>
                <a:spcPct val="0"/>
              </a:spcAft>
              <a:defRPr>
                <a:solidFill>
                  <a:schemeClr val="tx1"/>
                </a:solidFill>
                <a:latin typeface="Arial" charset="0"/>
              </a:defRPr>
            </a:lvl9pPr>
          </a:lstStyle>
          <a:p>
            <a:pPr eaLnBrk="1" hangingPunct="1"/>
            <a:fld id="{553EC11E-09FE-4537-AA96-D6D5579C8988}" type="slidenum">
              <a:rPr lang="es-ES" smtClean="0"/>
              <a:pPr eaLnBrk="1" hangingPunct="1"/>
              <a:t>3</a:t>
            </a:fld>
            <a:endParaRPr lang="es-ES" dirty="0" smtClean="0"/>
          </a:p>
        </p:txBody>
      </p:sp>
      <p:sp>
        <p:nvSpPr>
          <p:cNvPr id="89091" name="Rectangle 2"/>
          <p:cNvSpPr>
            <a:spLocks noGrp="1" noRot="1" noChangeAspect="1" noChangeArrowheads="1" noTextEdit="1"/>
          </p:cNvSpPr>
          <p:nvPr>
            <p:ph type="sldImg"/>
          </p:nvPr>
        </p:nvSpPr>
        <p:spPr>
          <a:xfrm>
            <a:off x="1143000" y="684213"/>
            <a:ext cx="4573588" cy="3430587"/>
          </a:xfrm>
          <a:ln/>
        </p:spPr>
      </p:sp>
      <p:sp>
        <p:nvSpPr>
          <p:cNvPr id="89092" name="Rectangle 3"/>
          <p:cNvSpPr>
            <a:spLocks noGrp="1" noChangeArrowheads="1"/>
          </p:cNvSpPr>
          <p:nvPr>
            <p:ph type="body" idx="1"/>
          </p:nvPr>
        </p:nvSpPr>
        <p:spPr>
          <a:xfrm>
            <a:off x="685800" y="4340841"/>
            <a:ext cx="5486400" cy="411992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MX" dirty="0" smtClean="0"/>
          </a:p>
        </p:txBody>
      </p:sp>
    </p:spTree>
    <p:extLst>
      <p:ext uri="{BB962C8B-B14F-4D97-AF65-F5344CB8AC3E}">
        <p14:creationId xmlns:p14="http://schemas.microsoft.com/office/powerpoint/2010/main" val="707899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30/07/2018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30/07/2018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Conchi\Pictures\32811.png"/>
          <p:cNvPicPr>
            <a:picLocks noChangeAspect="1" noChangeArrowheads="1"/>
          </p:cNvPicPr>
          <p:nvPr/>
        </p:nvPicPr>
        <p:blipFill rotWithShape="1">
          <a:blip r:embed="rId3">
            <a:extLst>
              <a:ext uri="{28A0092B-C50C-407E-A947-70E740481C1C}">
                <a14:useLocalDpi xmlns:a14="http://schemas.microsoft.com/office/drawing/2010/main" val="0"/>
              </a:ext>
            </a:extLst>
          </a:blip>
          <a:srcRect l="10772" t="29187" r="10220" b="22010"/>
          <a:stretch/>
        </p:blipFill>
        <p:spPr bwMode="auto">
          <a:xfrm>
            <a:off x="2555776" y="692696"/>
            <a:ext cx="3963639" cy="93610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
        <p:nvSpPr>
          <p:cNvPr id="637954" name="Text Box 2"/>
          <p:cNvSpPr txBox="1">
            <a:spLocks noChangeArrowheads="1"/>
          </p:cNvSpPr>
          <p:nvPr/>
        </p:nvSpPr>
        <p:spPr bwMode="auto">
          <a:xfrm>
            <a:off x="0" y="767054"/>
            <a:ext cx="9143999" cy="1077190"/>
          </a:xfrm>
          <a:prstGeom prst="rect">
            <a:avLst/>
          </a:prstGeom>
          <a:noFill/>
          <a:ln w="9525">
            <a:noFill/>
            <a:miter lim="800000"/>
            <a:headEnd/>
            <a:tailEnd/>
          </a:ln>
          <a:effectLst/>
        </p:spPr>
        <p:txBody>
          <a:bodyPr wrap="square" lIns="91414" tIns="45706" rIns="91414" bIns="45706">
            <a:spAutoFit/>
          </a:bodyPr>
          <a:lstStyle/>
          <a:p>
            <a:pPr algn="ctr"/>
            <a:r>
              <a:rPr lang="es-MX" sz="1600" b="1" cap="small" dirty="0">
                <a:solidFill>
                  <a:schemeClr val="bg2">
                    <a:lumMod val="25000"/>
                  </a:schemeClr>
                </a:solidFill>
                <a:effectLst>
                  <a:outerShdw blurRad="38100" dist="38100" dir="2700000" algn="tl">
                    <a:srgbClr val="000000">
                      <a:alpha val="43137"/>
                    </a:srgbClr>
                  </a:outerShdw>
                </a:effectLst>
                <a:latin typeface="Arial Narrow" panose="020B0606020202030204" pitchFamily="34" charset="0"/>
              </a:rPr>
              <a:t>TÉCNICAS DE GESTIÓN EJECUTIVA 2018</a:t>
            </a:r>
          </a:p>
          <a:p>
            <a:pPr algn="ctr"/>
            <a:r>
              <a:rPr lang="es-MX" sz="1600" b="1" i="1" cap="small" dirty="0">
                <a:solidFill>
                  <a:schemeClr val="bg2">
                    <a:lumMod val="25000"/>
                  </a:schemeClr>
                </a:solidFill>
                <a:effectLst>
                  <a:outerShdw blurRad="38100" dist="38100" dir="2700000" algn="tl">
                    <a:srgbClr val="000000">
                      <a:alpha val="43137"/>
                    </a:srgbClr>
                  </a:outerShdw>
                </a:effectLst>
                <a:latin typeface="Arial Narrow" panose="020B0606020202030204" pitchFamily="34" charset="0"/>
              </a:rPr>
              <a:t>LICENCIATURA EN ADMINISTRACIÓN</a:t>
            </a:r>
          </a:p>
          <a:p>
            <a:pPr algn="ctr"/>
            <a:r>
              <a:rPr lang="es-MX" sz="1600" b="1" cap="small" dirty="0">
                <a:solidFill>
                  <a:schemeClr val="bg2">
                    <a:lumMod val="25000"/>
                  </a:schemeClr>
                </a:solidFill>
                <a:effectLst>
                  <a:outerShdw blurRad="38100" dist="38100" dir="2700000" algn="tl">
                    <a:srgbClr val="000000">
                      <a:alpha val="43137"/>
                    </a:srgbClr>
                  </a:outerShdw>
                </a:effectLst>
                <a:latin typeface="Arial Narrow" panose="020B0606020202030204" pitchFamily="34" charset="0"/>
              </a:rPr>
              <a:t>MÓDULO I: TÉCNICAS DE DESARROLLO ORGANIZACIONA</a:t>
            </a:r>
            <a:r>
              <a:rPr lang="es-MX" sz="1600" cap="small" dirty="0">
                <a:solidFill>
                  <a:schemeClr val="bg2">
                    <a:lumMod val="25000"/>
                  </a:schemeClr>
                </a:solidFill>
                <a:effectLst>
                  <a:outerShdw blurRad="38100" dist="38100" dir="2700000" algn="tl">
                    <a:srgbClr val="000000">
                      <a:alpha val="43137"/>
                    </a:srgbClr>
                  </a:outerShdw>
                </a:effectLst>
                <a:latin typeface="Arial Narrow" panose="020B0606020202030204" pitchFamily="34" charset="0"/>
              </a:rPr>
              <a:t>L</a:t>
            </a:r>
          </a:p>
          <a:p>
            <a:pPr algn="ctr">
              <a:defRPr/>
            </a:pPr>
            <a:r>
              <a:rPr lang="es-MX" sz="1600" b="1" dirty="0" smtClean="0">
                <a:solidFill>
                  <a:schemeClr val="bg2">
                    <a:lumMod val="25000"/>
                  </a:schemeClr>
                </a:solidFill>
                <a:effectLst>
                  <a:outerShdw blurRad="38100" dist="38100" dir="2700000" algn="tl">
                    <a:srgbClr val="FFFFFF"/>
                  </a:outerShdw>
                </a:effectLst>
                <a:latin typeface="Arial Narrow" panose="020B0606020202030204" pitchFamily="34" charset="0"/>
              </a:rPr>
              <a:t>CUESTIONARIO MODULAR</a:t>
            </a:r>
            <a:endParaRPr lang="es-MX" sz="1600" b="1" i="1" dirty="0">
              <a:solidFill>
                <a:schemeClr val="bg2">
                  <a:lumMod val="25000"/>
                </a:schemeClr>
              </a:solidFill>
              <a:effectLst>
                <a:outerShdw blurRad="38100" dist="38100" dir="2700000" algn="tl">
                  <a:srgbClr val="FFFFFF"/>
                </a:outerShdw>
              </a:effectLst>
              <a:latin typeface="Arial Narrow" panose="020B0606020202030204" pitchFamily="34" charset="0"/>
            </a:endParaRPr>
          </a:p>
        </p:txBody>
      </p:sp>
      <p:pic>
        <p:nvPicPr>
          <p:cNvPr id="1026" name="Picture 2" descr="\\Servidor\servidor 2011\General\CARPETA MAESTRA 2014\logoVA nueva imagen.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7047" y="117004"/>
            <a:ext cx="5629037" cy="540000"/>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2"/>
          <p:cNvSpPr txBox="1">
            <a:spLocks noChangeArrowheads="1"/>
          </p:cNvSpPr>
          <p:nvPr/>
        </p:nvSpPr>
        <p:spPr bwMode="auto">
          <a:xfrm>
            <a:off x="540456" y="1916832"/>
            <a:ext cx="8136000" cy="4508898"/>
          </a:xfrm>
          <a:prstGeom prst="rect">
            <a:avLst/>
          </a:prstGeom>
          <a:solidFill>
            <a:schemeClr val="bg2">
              <a:lumMod val="90000"/>
            </a:schemeClr>
          </a:solidFill>
          <a:ln>
            <a:solidFill>
              <a:schemeClr val="accent2">
                <a:lumMod val="50000"/>
              </a:schemeClr>
            </a:solidFill>
            <a:headEnd/>
            <a:tailEnd/>
          </a:ln>
          <a:effectLst>
            <a:innerShdw blurRad="114300">
              <a:prstClr val="black"/>
            </a:innerShdw>
          </a:effectLst>
        </p:spPr>
        <p:style>
          <a:lnRef idx="1">
            <a:schemeClr val="accent2"/>
          </a:lnRef>
          <a:fillRef idx="2">
            <a:schemeClr val="accent2"/>
          </a:fillRef>
          <a:effectRef idx="1">
            <a:schemeClr val="accent2"/>
          </a:effectRef>
          <a:fontRef idx="minor">
            <a:schemeClr val="dk1"/>
          </a:fontRef>
        </p:style>
        <p:txBody>
          <a:bodyPr wrap="square" lIns="91414" tIns="45706" rIns="91414" bIns="45706" anchor="ctr" anchorCtr="1">
            <a:spAutoFit/>
          </a:bodyPr>
          <a:lstStyle/>
          <a:p>
            <a:pPr algn="ctr">
              <a:spcBef>
                <a:spcPct val="50000"/>
              </a:spcBef>
              <a:defRPr/>
            </a:pPr>
            <a:r>
              <a:rPr lang="es-MX" sz="1400" b="1" dirty="0" smtClean="0">
                <a:solidFill>
                  <a:schemeClr val="bg2">
                    <a:lumMod val="10000"/>
                  </a:schemeClr>
                </a:solidFill>
                <a:latin typeface="Arial Narrow" panose="020B0606020202030204" pitchFamily="34" charset="0"/>
                <a:cs typeface="Times New Roman" panose="02020603050405020304" pitchFamily="18" charset="0"/>
              </a:rPr>
              <a:t>INSTRUCCIONES</a:t>
            </a:r>
          </a:p>
          <a:p>
            <a:pPr algn="just">
              <a:spcBef>
                <a:spcPct val="50000"/>
              </a:spcBef>
              <a:defRPr/>
            </a:pPr>
            <a:r>
              <a:rPr lang="es-MX" sz="1400" b="1" dirty="0" smtClean="0">
                <a:solidFill>
                  <a:schemeClr val="bg2">
                    <a:lumMod val="10000"/>
                  </a:schemeClr>
                </a:solidFill>
                <a:latin typeface="Arial Narrow" panose="020B0606020202030204" pitchFamily="34" charset="0"/>
                <a:cs typeface="Times New Roman" panose="02020603050405020304" pitchFamily="18" charset="0"/>
              </a:rPr>
              <a:t>El material del Modulo I ha sido diseñado para su estudio, consulta e investigación, así como para servir de sustento para presentar el caso práctico y examen para su evaluación final. Para poder tener derecho a </a:t>
            </a:r>
            <a:r>
              <a:rPr lang="es-MX" sz="1400" b="1" dirty="0">
                <a:solidFill>
                  <a:schemeClr val="bg2">
                    <a:lumMod val="10000"/>
                  </a:schemeClr>
                </a:solidFill>
                <a:latin typeface="Arial Narrow" panose="020B0606020202030204" pitchFamily="34" charset="0"/>
                <a:cs typeface="Times New Roman" panose="02020603050405020304" pitchFamily="18" charset="0"/>
              </a:rPr>
              <a:t>presentar el </a:t>
            </a:r>
            <a:r>
              <a:rPr lang="es-MX" sz="1400" b="1" dirty="0" smtClean="0">
                <a:solidFill>
                  <a:schemeClr val="bg2">
                    <a:lumMod val="10000"/>
                  </a:schemeClr>
                </a:solidFill>
                <a:latin typeface="Arial Narrow" panose="020B0606020202030204" pitchFamily="34" charset="0"/>
                <a:cs typeface="Times New Roman" panose="02020603050405020304" pitchFamily="18" charset="0"/>
              </a:rPr>
              <a:t>examen referido </a:t>
            </a:r>
            <a:r>
              <a:rPr lang="es-MX" sz="1400" b="1" dirty="0">
                <a:solidFill>
                  <a:schemeClr val="bg2">
                    <a:lumMod val="10000"/>
                  </a:schemeClr>
                </a:solidFill>
                <a:latin typeface="Arial Narrow" panose="020B0606020202030204" pitchFamily="34" charset="0"/>
                <a:cs typeface="Times New Roman" panose="02020603050405020304" pitchFamily="18" charset="0"/>
              </a:rPr>
              <a:t>de acreditación </a:t>
            </a:r>
            <a:r>
              <a:rPr lang="es-MX" sz="1400" b="1" dirty="0" smtClean="0">
                <a:solidFill>
                  <a:schemeClr val="bg2">
                    <a:lumMod val="10000"/>
                  </a:schemeClr>
                </a:solidFill>
                <a:latin typeface="Arial Narrow" panose="020B0606020202030204" pitchFamily="34" charset="0"/>
                <a:cs typeface="Times New Roman" panose="02020603050405020304" pitchFamily="18" charset="0"/>
              </a:rPr>
              <a:t>en </a:t>
            </a:r>
            <a:r>
              <a:rPr lang="es-MX" sz="1400" b="1" dirty="0">
                <a:solidFill>
                  <a:schemeClr val="bg2">
                    <a:lumMod val="10000"/>
                  </a:schemeClr>
                </a:solidFill>
                <a:latin typeface="Arial Narrow" panose="020B0606020202030204" pitchFamily="34" charset="0"/>
                <a:cs typeface="Times New Roman" panose="02020603050405020304" pitchFamily="18" charset="0"/>
              </a:rPr>
              <a:t>la fecha </a:t>
            </a:r>
            <a:r>
              <a:rPr lang="es-MX" sz="1400" b="1" dirty="0" smtClean="0">
                <a:solidFill>
                  <a:schemeClr val="bg2">
                    <a:lumMod val="10000"/>
                  </a:schemeClr>
                </a:solidFill>
                <a:latin typeface="Arial Narrow" panose="020B0606020202030204" pitchFamily="34" charset="0"/>
                <a:cs typeface="Times New Roman" panose="02020603050405020304" pitchFamily="18" charset="0"/>
              </a:rPr>
              <a:t>programada,</a:t>
            </a:r>
            <a:r>
              <a:rPr lang="es-MX" sz="1400" b="1" dirty="0" smtClean="0">
                <a:solidFill>
                  <a:srgbClr val="FF0000"/>
                </a:solidFill>
                <a:latin typeface="Arial Narrow" panose="020B0606020202030204" pitchFamily="34" charset="0"/>
                <a:cs typeface="Times New Roman" panose="02020603050405020304" pitchFamily="18" charset="0"/>
              </a:rPr>
              <a:t> </a:t>
            </a:r>
            <a:r>
              <a:rPr lang="es-MX" sz="1400" b="1" i="1" dirty="0" smtClean="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usted debe presentar DEBIDAMENTE RESUELTO el presente CUESTIONARIO MODULAR - CM. </a:t>
            </a:r>
          </a:p>
          <a:p>
            <a:pPr fontAlgn="base"/>
            <a:endParaRPr lang="es-ES" sz="1400" b="1" dirty="0" smtClean="0">
              <a:solidFill>
                <a:srgbClr val="382A5C"/>
              </a:solidFill>
              <a:latin typeface="Arial Narrow" panose="020B0606020202030204" pitchFamily="34" charset="0"/>
            </a:endParaRPr>
          </a:p>
          <a:p>
            <a:pPr algn="just" fontAlgn="base"/>
            <a:r>
              <a:rPr lang="es-ES" sz="1400" b="1" dirty="0" smtClean="0">
                <a:solidFill>
                  <a:schemeClr val="bg2">
                    <a:lumMod val="10000"/>
                  </a:schemeClr>
                </a:solidFill>
                <a:latin typeface="Arial Narrow" panose="020B0606020202030204" pitchFamily="34" charset="0"/>
              </a:rPr>
              <a:t>El Cuestionario Modular consta de 3 secciones. Léalas cuidadosamente y conteste lo que se le solicita.</a:t>
            </a:r>
            <a:endParaRPr lang="es-MX" sz="1400" b="1" dirty="0" smtClean="0">
              <a:solidFill>
                <a:schemeClr val="bg2">
                  <a:lumMod val="10000"/>
                </a:schemeClr>
              </a:solidFill>
              <a:latin typeface="Arial Narrow" panose="020B0606020202030204" pitchFamily="34" charset="0"/>
            </a:endParaRPr>
          </a:p>
          <a:p>
            <a:pPr algn="just" fontAlgn="base"/>
            <a:endParaRPr lang="es-ES" sz="1400" b="1" dirty="0" smtClean="0">
              <a:solidFill>
                <a:schemeClr val="bg2">
                  <a:lumMod val="10000"/>
                </a:schemeClr>
              </a:solidFill>
              <a:latin typeface="Arial Narrow" panose="020B0606020202030204" pitchFamily="34" charset="0"/>
            </a:endParaRPr>
          </a:p>
          <a:p>
            <a:pPr marL="271463" indent="-271463" algn="just" fontAlgn="base"/>
            <a:r>
              <a:rPr lang="es-ES" sz="1400" b="1" dirty="0" smtClean="0">
                <a:solidFill>
                  <a:schemeClr val="bg2">
                    <a:lumMod val="10000"/>
                  </a:schemeClr>
                </a:solidFill>
                <a:latin typeface="Arial Narrow" panose="020B0606020202030204" pitchFamily="34" charset="0"/>
              </a:rPr>
              <a:t>1ª. Datos generales del estudiante: llene cada uno de los cuadros en blanco. </a:t>
            </a:r>
            <a:endParaRPr lang="es-MX" sz="1400" b="1" dirty="0" smtClean="0">
              <a:solidFill>
                <a:schemeClr val="bg2">
                  <a:lumMod val="10000"/>
                </a:schemeClr>
              </a:solidFill>
              <a:latin typeface="Arial Narrow" panose="020B0606020202030204" pitchFamily="34" charset="0"/>
            </a:endParaRPr>
          </a:p>
          <a:p>
            <a:pPr marL="271463" indent="-271463" algn="just" fontAlgn="base"/>
            <a:endParaRPr lang="es-ES" sz="1400" b="1" dirty="0" smtClean="0">
              <a:solidFill>
                <a:schemeClr val="bg2">
                  <a:lumMod val="10000"/>
                </a:schemeClr>
              </a:solidFill>
              <a:latin typeface="Arial Narrow" panose="020B0606020202030204" pitchFamily="34" charset="0"/>
            </a:endParaRPr>
          </a:p>
          <a:p>
            <a:pPr marL="271463" indent="-271463" algn="just" fontAlgn="base"/>
            <a:r>
              <a:rPr lang="es-ES" sz="1400" b="1" dirty="0" smtClean="0">
                <a:solidFill>
                  <a:schemeClr val="bg2">
                    <a:lumMod val="10000"/>
                  </a:schemeClr>
                </a:solidFill>
                <a:latin typeface="Arial Narrow" panose="020B0606020202030204" pitchFamily="34" charset="0"/>
              </a:rPr>
              <a:t>2ª  Se refiere a los resultados de las tres autoevaluaciones del Modulo I. reproduzca los datos de los resultados que cada autoevaluación arrojo. Es obligatorio contestar el cuadro de comentarios de aplicación práctica de los resultados de cada autoevaluación por usted.</a:t>
            </a:r>
            <a:endParaRPr lang="es-MX" sz="1400" b="1" dirty="0" smtClean="0">
              <a:solidFill>
                <a:schemeClr val="bg2">
                  <a:lumMod val="10000"/>
                </a:schemeClr>
              </a:solidFill>
              <a:latin typeface="Arial Narrow" panose="020B0606020202030204" pitchFamily="34" charset="0"/>
            </a:endParaRPr>
          </a:p>
          <a:p>
            <a:pPr marL="271463" indent="-271463" fontAlgn="base"/>
            <a:endParaRPr lang="es-ES" sz="1400" b="1" dirty="0" smtClean="0">
              <a:solidFill>
                <a:schemeClr val="bg2">
                  <a:lumMod val="10000"/>
                </a:schemeClr>
              </a:solidFill>
              <a:latin typeface="Arial Narrow" panose="020B0606020202030204" pitchFamily="34" charset="0"/>
            </a:endParaRPr>
          </a:p>
          <a:p>
            <a:pPr marL="271463" indent="-271463" algn="just" fontAlgn="base"/>
            <a:r>
              <a:rPr lang="es-ES" sz="1400" b="1" dirty="0" smtClean="0">
                <a:solidFill>
                  <a:schemeClr val="bg2">
                    <a:lumMod val="10000"/>
                  </a:schemeClr>
                </a:solidFill>
                <a:latin typeface="Arial Narrow" panose="020B0606020202030204" pitchFamily="34" charset="0"/>
              </a:rPr>
              <a:t>3ª  Son las preguntas del cuestionario que debe contestar de acuerdo a la consulta, investigación y estudio que hizo del material.</a:t>
            </a:r>
            <a:endParaRPr lang="es-MX" sz="1400" b="1" dirty="0" smtClean="0">
              <a:solidFill>
                <a:schemeClr val="bg2">
                  <a:lumMod val="10000"/>
                </a:schemeClr>
              </a:solidFill>
              <a:latin typeface="Arial Narrow" panose="020B0606020202030204" pitchFamily="34" charset="0"/>
            </a:endParaRPr>
          </a:p>
          <a:p>
            <a:pPr algn="just">
              <a:spcBef>
                <a:spcPct val="50000"/>
              </a:spcBef>
              <a:defRPr/>
            </a:pPr>
            <a:r>
              <a:rPr lang="es-MX" sz="1400" b="1" dirty="0" smtClean="0">
                <a:solidFill>
                  <a:schemeClr val="bg2">
                    <a:lumMod val="10000"/>
                  </a:schemeClr>
                </a:solidFill>
                <a:latin typeface="Arial Narrow" panose="020B0606020202030204" pitchFamily="34" charset="0"/>
                <a:cs typeface="Times New Roman" panose="02020603050405020304" pitchFamily="18" charset="0"/>
              </a:rPr>
              <a:t> </a:t>
            </a:r>
            <a:r>
              <a:rPr lang="es-MX" sz="1400" b="1" i="1" dirty="0">
                <a:solidFill>
                  <a:schemeClr val="bg2">
                    <a:lumMod val="10000"/>
                  </a:schemeClr>
                </a:solidFill>
                <a:latin typeface="Arial Narrow" panose="020B0606020202030204" pitchFamily="34" charset="0"/>
                <a:cs typeface="Times New Roman" panose="02020603050405020304" pitchFamily="18" charset="0"/>
              </a:rPr>
              <a:t>R</a:t>
            </a:r>
            <a:r>
              <a:rPr lang="es-MX" sz="1400" b="1" i="1" dirty="0" smtClean="0">
                <a:solidFill>
                  <a:schemeClr val="bg2">
                    <a:lumMod val="10000"/>
                  </a:schemeClr>
                </a:solidFill>
                <a:latin typeface="Arial Narrow" panose="020B0606020202030204" pitchFamily="34" charset="0"/>
                <a:cs typeface="Times New Roman" panose="02020603050405020304" pitchFamily="18" charset="0"/>
              </a:rPr>
              <a:t>ecuerde que debe ser entregado,</a:t>
            </a:r>
            <a:r>
              <a:rPr lang="es-MX" sz="1400" b="1" i="1" dirty="0" smtClean="0">
                <a:solidFill>
                  <a:srgbClr val="382A5C"/>
                </a:solidFill>
                <a:latin typeface="Arial Narrow" panose="020B0606020202030204" pitchFamily="34" charset="0"/>
                <a:cs typeface="Times New Roman" panose="02020603050405020304" pitchFamily="18" charset="0"/>
              </a:rPr>
              <a:t> </a:t>
            </a:r>
            <a:r>
              <a:rPr lang="es-MX" sz="1400" b="1" i="1" dirty="0" smtClean="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IMPRESO O MANUSCRITO, AL INICIO DE CADA SESIÓN, PARA TENER DERECHO A PRESENTAR EL CASO PRÁCTICO Y EL EXAMEN  FINALES PARA LA ACREDITACIÓN DEL MÓDULO.</a:t>
            </a:r>
          </a:p>
          <a:p>
            <a:pPr algn="ctr">
              <a:spcBef>
                <a:spcPct val="50000"/>
              </a:spcBef>
              <a:defRPr/>
            </a:pPr>
            <a:r>
              <a:rPr lang="es-MX" sz="1400" b="1" dirty="0" smtClean="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rPr>
              <a:t>SEA PUNTUAL. INICIADA LA SESIÓN NO SE LE PERMITIRÁ LA ENTRADA</a:t>
            </a:r>
            <a:endParaRPr lang="es-MX" sz="1400" b="1" dirty="0">
              <a:solidFill>
                <a:srgbClr val="FF0000"/>
              </a:solidFill>
              <a:effectLst>
                <a:outerShdw blurRad="38100" dist="38100" dir="2700000" algn="tl">
                  <a:srgbClr val="000000">
                    <a:alpha val="43137"/>
                  </a:srgbClr>
                </a:outerShdw>
              </a:effectLst>
              <a:latin typeface="Arial Narrow" panose="020B0606020202030204" pitchFamily="34" charset="0"/>
              <a:cs typeface="Times New Roman" panose="02020603050405020304" pitchFamily="18" charset="0"/>
            </a:endParaRPr>
          </a:p>
        </p:txBody>
      </p:sp>
      <p:sp>
        <p:nvSpPr>
          <p:cNvPr id="7" name="3 Marcador de número de diapositiva"/>
          <p:cNvSpPr>
            <a:spLocks noGrp="1"/>
          </p:cNvSpPr>
          <p:nvPr>
            <p:ph type="sldNum" sz="quarter" idx="12"/>
          </p:nvPr>
        </p:nvSpPr>
        <p:spPr bwMode="auto">
          <a:xfrm>
            <a:off x="6553200" y="6448251"/>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400" b="1">
                <a:solidFill>
                  <a:schemeClr val="tx1"/>
                </a:solidFill>
                <a:latin typeface="Arial" charset="0"/>
                <a:cs typeface="Arial" charset="0"/>
              </a:defRPr>
            </a:lvl1pPr>
            <a:lvl2pPr marL="742950" indent="-285750" eaLnBrk="0" hangingPunct="0">
              <a:defRPr sz="1400" b="1">
                <a:solidFill>
                  <a:schemeClr val="tx1"/>
                </a:solidFill>
                <a:latin typeface="Arial" charset="0"/>
                <a:cs typeface="Arial" charset="0"/>
              </a:defRPr>
            </a:lvl2pPr>
            <a:lvl3pPr marL="1143000" indent="-228600" eaLnBrk="0" hangingPunct="0">
              <a:defRPr sz="1400" b="1">
                <a:solidFill>
                  <a:schemeClr val="tx1"/>
                </a:solidFill>
                <a:latin typeface="Arial" charset="0"/>
                <a:cs typeface="Arial" charset="0"/>
              </a:defRPr>
            </a:lvl3pPr>
            <a:lvl4pPr marL="1600200" indent="-228600" eaLnBrk="0" hangingPunct="0">
              <a:defRPr sz="1400" b="1">
                <a:solidFill>
                  <a:schemeClr val="tx1"/>
                </a:solidFill>
                <a:latin typeface="Arial" charset="0"/>
                <a:cs typeface="Arial" charset="0"/>
              </a:defRPr>
            </a:lvl4pPr>
            <a:lvl5pPr marL="2057400" indent="-228600" eaLnBrk="0" hangingPunct="0">
              <a:defRPr sz="1400" b="1">
                <a:solidFill>
                  <a:schemeClr val="tx1"/>
                </a:solidFill>
                <a:latin typeface="Arial" charset="0"/>
                <a:cs typeface="Arial" charset="0"/>
              </a:defRPr>
            </a:lvl5pPr>
            <a:lvl6pPr marL="2514600" indent="-228600" eaLnBrk="0" fontAlgn="base" hangingPunct="0">
              <a:spcBef>
                <a:spcPct val="0"/>
              </a:spcBef>
              <a:spcAft>
                <a:spcPct val="0"/>
              </a:spcAft>
              <a:defRPr sz="1400" b="1">
                <a:solidFill>
                  <a:schemeClr val="tx1"/>
                </a:solidFill>
                <a:latin typeface="Arial" charset="0"/>
                <a:cs typeface="Arial" charset="0"/>
              </a:defRPr>
            </a:lvl6pPr>
            <a:lvl7pPr marL="2971800" indent="-228600" eaLnBrk="0" fontAlgn="base" hangingPunct="0">
              <a:spcBef>
                <a:spcPct val="0"/>
              </a:spcBef>
              <a:spcAft>
                <a:spcPct val="0"/>
              </a:spcAft>
              <a:defRPr sz="1400" b="1">
                <a:solidFill>
                  <a:schemeClr val="tx1"/>
                </a:solidFill>
                <a:latin typeface="Arial" charset="0"/>
                <a:cs typeface="Arial" charset="0"/>
              </a:defRPr>
            </a:lvl7pPr>
            <a:lvl8pPr marL="3429000" indent="-228600" eaLnBrk="0" fontAlgn="base" hangingPunct="0">
              <a:spcBef>
                <a:spcPct val="0"/>
              </a:spcBef>
              <a:spcAft>
                <a:spcPct val="0"/>
              </a:spcAft>
              <a:defRPr sz="1400" b="1">
                <a:solidFill>
                  <a:schemeClr val="tx1"/>
                </a:solidFill>
                <a:latin typeface="Arial" charset="0"/>
                <a:cs typeface="Arial" charset="0"/>
              </a:defRPr>
            </a:lvl8pPr>
            <a:lvl9pPr marL="3886200" indent="-228600" eaLnBrk="0" fontAlgn="base" hangingPunct="0">
              <a:spcBef>
                <a:spcPct val="0"/>
              </a:spcBef>
              <a:spcAft>
                <a:spcPct val="0"/>
              </a:spcAft>
              <a:defRPr sz="1400" b="1">
                <a:solidFill>
                  <a:schemeClr val="tx1"/>
                </a:solidFill>
                <a:latin typeface="Arial" charset="0"/>
                <a:cs typeface="Arial" charset="0"/>
              </a:defRPr>
            </a:lvl9pPr>
          </a:lstStyle>
          <a:p>
            <a:pPr eaLnBrk="1" hangingPunct="1"/>
            <a:fld id="{540F8A8E-AA41-4159-889E-1DD936A4D872}" type="slidenum">
              <a:rPr lang="es-ES" sz="1200" b="0" smtClean="0">
                <a:solidFill>
                  <a:schemeClr val="bg1">
                    <a:lumMod val="75000"/>
                  </a:schemeClr>
                </a:solidFill>
              </a:rPr>
              <a:pPr eaLnBrk="1" hangingPunct="1"/>
              <a:t>1</a:t>
            </a:fld>
            <a:endParaRPr lang="es-ES" sz="1200" b="0" dirty="0" smtClean="0">
              <a:solidFill>
                <a:schemeClr val="bg1">
                  <a:lumMod val="75000"/>
                </a:schemeClr>
              </a:solidFill>
            </a:endParaRPr>
          </a:p>
        </p:txBody>
      </p:sp>
    </p:spTree>
    <p:extLst>
      <p:ext uri="{BB962C8B-B14F-4D97-AF65-F5344CB8AC3E}">
        <p14:creationId xmlns:p14="http://schemas.microsoft.com/office/powerpoint/2010/main" val="2355635893"/>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56322" name="Group 290"/>
          <p:cNvGraphicFramePr>
            <a:graphicFrameLocks noGrp="1"/>
          </p:cNvGraphicFramePr>
          <p:nvPr>
            <p:extLst>
              <p:ext uri="{D42A27DB-BD31-4B8C-83A1-F6EECF244321}">
                <p14:modId xmlns:p14="http://schemas.microsoft.com/office/powerpoint/2010/main" val="3359873837"/>
              </p:ext>
            </p:extLst>
          </p:nvPr>
        </p:nvGraphicFramePr>
        <p:xfrm>
          <a:off x="395858" y="1196752"/>
          <a:ext cx="8459998" cy="2614624"/>
        </p:xfrm>
        <a:graphic>
          <a:graphicData uri="http://schemas.openxmlformats.org/drawingml/2006/table">
            <a:tbl>
              <a:tblPr/>
              <a:tblGrid>
                <a:gridCol w="703747"/>
                <a:gridCol w="573373"/>
                <a:gridCol w="709689"/>
                <a:gridCol w="828181"/>
                <a:gridCol w="703747"/>
                <a:gridCol w="597135"/>
                <a:gridCol w="724719"/>
                <a:gridCol w="267581"/>
                <a:gridCol w="536838"/>
                <a:gridCol w="263862"/>
                <a:gridCol w="439885"/>
                <a:gridCol w="207035"/>
                <a:gridCol w="413861"/>
                <a:gridCol w="233059"/>
                <a:gridCol w="405659"/>
                <a:gridCol w="241262"/>
                <a:gridCol w="610365"/>
              </a:tblGrid>
              <a:tr h="180000">
                <a:tc gridSpan="17">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defRPr/>
                      </a:pPr>
                      <a:r>
                        <a:rPr kumimoji="0" lang="es-MX"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2ª  SECCION: RESULTADOS DE LAS AUTOEVALUACIONES Y COMENTARIOS DE SU APLICACIÓN:</a:t>
                      </a: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7">
                  <a:txBody>
                    <a:bodyPr/>
                    <a:lstStyle/>
                    <a:p>
                      <a:pPr marL="0" marR="0" lvl="0" indent="0" algn="ctr" defTabSz="914400" rtl="0" eaLnBrk="0" fontAlgn="base" latinLnBrk="0" hangingPunct="0">
                        <a:lnSpc>
                          <a:spcPct val="100000"/>
                        </a:lnSpc>
                        <a:spcBef>
                          <a:spcPts val="0"/>
                        </a:spcBef>
                        <a:spcAft>
                          <a:spcPct val="0"/>
                        </a:spcAft>
                        <a:buClrTx/>
                        <a:buSzPct val="100000"/>
                        <a:buFontTx/>
                        <a:buNone/>
                        <a:tabLst/>
                        <a:defRPr/>
                      </a:pPr>
                      <a:endParaRPr kumimoji="0" lang="es-MX" sz="1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7">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defRPr/>
                      </a:pPr>
                      <a:r>
                        <a:rPr lang="es-ES_tradnl" sz="700" b="1" dirty="0" smtClean="0">
                          <a:solidFill>
                            <a:schemeClr val="bg1"/>
                          </a:solidFill>
                          <a:latin typeface="Arial Narrow" panose="020B0606020202030204" pitchFamily="34" charset="0"/>
                          <a:cs typeface="Times New Roman" panose="02020603050405020304" pitchFamily="18" charset="0"/>
                        </a:rPr>
                        <a:t>AUTOEVALUACIÓN 1.1:</a:t>
                      </a:r>
                      <a:r>
                        <a:rPr lang="es-ES" sz="700" b="1" dirty="0" smtClean="0">
                          <a:solidFill>
                            <a:schemeClr val="bg1"/>
                          </a:solidFill>
                          <a:latin typeface="Arial Narrow" panose="020B0606020202030204" pitchFamily="34" charset="0"/>
                          <a:cs typeface="Times New Roman" panose="02020603050405020304" pitchFamily="18" charset="0"/>
                        </a:rPr>
                        <a:t> </a:t>
                      </a:r>
                      <a:r>
                        <a:rPr lang="es-ES_tradnl" sz="700" b="1" dirty="0" smtClean="0">
                          <a:solidFill>
                            <a:schemeClr val="bg1"/>
                          </a:solidFill>
                          <a:latin typeface="Arial Narrow" panose="020B0606020202030204" pitchFamily="34" charset="0"/>
                          <a:cs typeface="Times New Roman" panose="02020603050405020304" pitchFamily="18" charset="0"/>
                        </a:rPr>
                        <a:t>% DE EFECTIVIDAD EN LA COMUNICACIÓN.</a:t>
                      </a:r>
                      <a:endParaRPr kumimoji="0" lang="es-MX" sz="700" b="0"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endParaRPr>
                    </a:p>
                  </a:txBody>
                  <a:tcPr marL="91439" marR="91439" marT="45732" marB="45732"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5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l" defTabSz="914400" rtl="0" eaLnBrk="0" fontAlgn="base" latinLnBrk="0" hangingPunct="0">
                        <a:lnSpc>
                          <a:spcPct val="50000"/>
                        </a:lnSpc>
                        <a:spcBef>
                          <a:spcPts val="0"/>
                        </a:spcBef>
                        <a:spcAft>
                          <a:spcPct val="0"/>
                        </a:spcAft>
                        <a:buClrTx/>
                        <a:buSzPct val="100000"/>
                        <a:buFontTx/>
                        <a:buNone/>
                        <a:tabLst/>
                      </a:pPr>
                      <a:endParaRPr kumimoji="0" lang="es-MX"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tc>
                <a:tc hMerge="1">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tc>
                <a:tc hMerge="1">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endParaRPr kumimoji="0" lang="es-ES" sz="10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90000"/>
                      </a:schemeClr>
                    </a:solidFill>
                  </a:tcPr>
                </a:tc>
                <a:tc hMerge="1">
                  <a:txBody>
                    <a:bodyPr/>
                    <a:lstStyle/>
                    <a:p>
                      <a:endParaRPr lang="es-MX"/>
                    </a:p>
                  </a:txBody>
                  <a:tcPr/>
                </a:tc>
              </a:tr>
              <a:tr h="0">
                <a:tc>
                  <a:txBody>
                    <a:bodyPr/>
                    <a:lstStyle/>
                    <a:p>
                      <a:pPr marL="0" marR="0" lvl="0" indent="0" algn="l" defTabSz="914400" rtl="0" eaLnBrk="0" fontAlgn="base" latinLnBrk="0" hangingPunct="0">
                        <a:lnSpc>
                          <a:spcPct val="50000"/>
                        </a:lnSpc>
                        <a:spcBef>
                          <a:spcPts val="0"/>
                        </a:spcBef>
                        <a:spcAft>
                          <a:spcPct val="0"/>
                        </a:spcAft>
                        <a:buClrTx/>
                        <a:buSzPct val="100000"/>
                        <a:buFontTx/>
                        <a:buNone/>
                        <a:tabLst/>
                      </a:pPr>
                      <a:endParaRPr kumimoji="0" lang="es-MX" sz="700" b="0"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SI</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NO</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ALGUNAS </a:t>
                      </a:r>
                    </a:p>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VECES</a:t>
                      </a:r>
                      <a:endParaRPr kumimoji="0" lang="es-ES" sz="700" b="0"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l" defTabSz="914400" rtl="0" eaLnBrk="0" fontAlgn="base" latinLnBrk="0" hangingPunct="0">
                        <a:lnSpc>
                          <a:spcPct val="50000"/>
                        </a:lnSpc>
                        <a:spcBef>
                          <a:spcPts val="0"/>
                        </a:spcBef>
                        <a:spcAft>
                          <a:spcPct val="0"/>
                        </a:spcAft>
                        <a:buClrTx/>
                        <a:buSzPct val="100000"/>
                        <a:buFontTx/>
                        <a:buNone/>
                        <a:tabLst/>
                      </a:pPr>
                      <a:endParaRPr kumimoji="0" lang="es-MX" sz="700" b="0"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SI</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NO</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50000"/>
                      </a:schemeClr>
                    </a:solidFill>
                  </a:tcPr>
                </a:tc>
                <a:tc gridSpan="2">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ALGUNAS VECES</a:t>
                      </a:r>
                      <a:endParaRPr kumimoji="0" lang="es-ES" sz="700" b="0"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c grid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endParaRPr kumimoji="0" lang="es-ES" sz="700" b="0"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c grid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SI</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c gridSpan="2">
                  <a:txBody>
                    <a:bodyPr/>
                    <a:lstStyle/>
                    <a:p>
                      <a:pPr marL="0" marR="0" lvl="0" indent="0" algn="ctr" defTabSz="914400" rtl="0" eaLnBrk="0" fontAlgn="base" latinLnBrk="0" hangingPunct="0">
                        <a:lnSpc>
                          <a:spcPct val="50000"/>
                        </a:lnSpc>
                        <a:spcBef>
                          <a:spcPts val="0"/>
                        </a:spcBef>
                        <a:spcAft>
                          <a:spcPct val="0"/>
                        </a:spcAft>
                        <a:buClrTx/>
                        <a:buSzPct val="100000"/>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NO</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c gridSpan="2">
                  <a:txBody>
                    <a:bodyPr/>
                    <a:lstStyle/>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ALGUNAS </a:t>
                      </a:r>
                    </a:p>
                    <a:p>
                      <a:pPr marL="0" marR="0" lvl="0" indent="0" algn="ctr" defTabSz="914400" rtl="0" eaLnBrk="0" fontAlgn="base" latinLnBrk="0" hangingPunct="0">
                        <a:lnSpc>
                          <a:spcPct val="75000"/>
                        </a:lnSpc>
                        <a:spcBef>
                          <a:spcPts val="0"/>
                        </a:spcBef>
                        <a:spcAft>
                          <a:spcPct val="0"/>
                        </a:spcAft>
                        <a:buClrTx/>
                        <a:buSzPct val="100000"/>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VECES</a:t>
                      </a:r>
                      <a:endParaRPr kumimoji="0" lang="es-ES" sz="700" b="0"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r>
              <a:tr h="0">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SUMAS</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2">
                        <a:lumMod val="50000"/>
                      </a:schemeClr>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SUMAS</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2">
                        <a:lumMod val="50000"/>
                      </a:schemeClr>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gridSpan="2">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s-MX"/>
                    </a:p>
                  </a:txBody>
                  <a:tcPr/>
                </a:tc>
                <a:tc gridSpan="2">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SUMAS</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chemeClr val="bg2">
                        <a:lumMod val="50000"/>
                      </a:schemeClr>
                    </a:solidFill>
                  </a:tcPr>
                </a:tc>
                <a:tc hMerge="1">
                  <a:txBody>
                    <a:bodyPr/>
                    <a:lstStyle/>
                    <a:p>
                      <a:endParaRPr lang="es-MX"/>
                    </a:p>
                  </a:txBody>
                  <a:tcPr/>
                </a:tc>
                <a:tc gridSpan="2">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s-MX"/>
                    </a:p>
                  </a:txBody>
                  <a:tcPr/>
                </a:tc>
                <a:tc gridSpan="2">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s-MX"/>
                    </a:p>
                  </a:txBody>
                  <a:tcPr/>
                </a:tc>
                <a:tc gridSpan="2">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(_____)</a:t>
                      </a:r>
                    </a:p>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0"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p>
                  </a:txBody>
                  <a:tcPr marL="91439" marR="91439" marT="45732" marB="45732"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s-MX"/>
                    </a:p>
                  </a:txBody>
                  <a:tcPr/>
                </a:tc>
              </a:tr>
              <a:tr h="0">
                <a:tc gridSpan="2">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_tradnl"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 GRAN TOTAL*</a:t>
                      </a:r>
                      <a:endPar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50000"/>
                      </a:schemeClr>
                    </a:solidFill>
                  </a:tcPr>
                </a:tc>
                <a:tc hMerge="1">
                  <a:txBody>
                    <a:bodyPr/>
                    <a:lstStyle/>
                    <a:p>
                      <a:endParaRPr lang="en-US"/>
                    </a:p>
                  </a:txBody>
                  <a:tcPr/>
                </a:tc>
                <a:tc>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gridSpan="6">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EL GRAN TOTAL SE MULTIPLICA POR DIEZ Y SE DIVIDE ENTRE DOCE, DÁNDONOS EL PORCENTAJE DE EFECTIVIDAD EN COMUNICACIÓN.</a:t>
                      </a: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s-MX"/>
                    </a:p>
                  </a:txBody>
                  <a:tcPr/>
                </a:tc>
                <a:tc gridSpan="6">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SU  % DE EFECTIVIDAD*</a:t>
                      </a:r>
                    </a:p>
                  </a:txBody>
                  <a:tcPr marL="91439" marR="91439" marT="45732" marB="45732" anchor="ct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lumMod val="50000"/>
                      </a:schemeClr>
                    </a:solidFill>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s-MX"/>
                    </a:p>
                  </a:txBody>
                  <a:tcPr/>
                </a:tc>
                <a:tc gridSpan="2">
                  <a:txBody>
                    <a:bodyPr/>
                    <a:lstStyle/>
                    <a:p>
                      <a:pPr marL="0" marR="0" lvl="0" indent="0" algn="r" defTabSz="914400" rtl="0" eaLnBrk="0" fontAlgn="base" latinLnBrk="0" hangingPunct="0">
                        <a:lnSpc>
                          <a:spcPct val="80000"/>
                        </a:lnSpc>
                        <a:spcBef>
                          <a:spcPts val="0"/>
                        </a:spcBef>
                        <a:spcAft>
                          <a:spcPct val="0"/>
                        </a:spcAft>
                        <a:buClrTx/>
                        <a:buSzPct val="100000"/>
                        <a:buFontTx/>
                        <a:buNone/>
                        <a:tabLst/>
                      </a:pPr>
                      <a:r>
                        <a:rPr kumimoji="0" lang="es-ES_tradnl"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a:t>
                      </a:r>
                      <a:endPar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solidFill>
                        <a:schemeClr val="tx1"/>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rgbClr val="FFFFFF"/>
                    </a:solidFill>
                  </a:tcPr>
                </a:tc>
                <a:tc hMerge="1">
                  <a:txBody>
                    <a:bodyPr/>
                    <a:lstStyle/>
                    <a:p>
                      <a:endParaRPr lang="es-MX"/>
                    </a:p>
                  </a:txBody>
                  <a:tcPr/>
                </a:tc>
              </a:tr>
              <a:tr h="0">
                <a:tc gridSpan="17">
                  <a:txBody>
                    <a:bodyPr/>
                    <a:lstStyle/>
                    <a:p>
                      <a:pPr marL="0" marR="0" lvl="0" indent="0" algn="ctr" defTabSz="914400" rtl="0" eaLnBrk="0" fontAlgn="base" latinLnBrk="0" hangingPunct="0">
                        <a:lnSpc>
                          <a:spcPct val="80000"/>
                        </a:lnSpc>
                        <a:spcBef>
                          <a:spcPts val="0"/>
                        </a:spcBef>
                        <a:spcAft>
                          <a:spcPct val="0"/>
                        </a:spcAft>
                        <a:buClrTx/>
                        <a:buSzPct val="100000"/>
                        <a:buFontTx/>
                        <a:buNone/>
                        <a:tabLst/>
                      </a:pPr>
                      <a:endParaRPr kumimoji="0" lang="es-ES" sz="2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L="91439" marR="91439" marT="45732" marB="457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7">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defRPr/>
                      </a:pPr>
                      <a:r>
                        <a:rPr lang="es-ES" sz="700" b="1" kern="1200" dirty="0" smtClean="0">
                          <a:solidFill>
                            <a:schemeClr val="bg1"/>
                          </a:solidFill>
                          <a:effectLst/>
                          <a:latin typeface="Arial Narrow" panose="020B0606020202030204" pitchFamily="34" charset="0"/>
                          <a:ea typeface="+mn-ea"/>
                          <a:cs typeface="+mn-cs"/>
                        </a:rPr>
                        <a:t>AUTO EVALUACIÓN </a:t>
                      </a:r>
                      <a:r>
                        <a:rPr lang="es-ES" sz="700" b="1" kern="1200" baseline="0" dirty="0" smtClean="0">
                          <a:solidFill>
                            <a:schemeClr val="bg1"/>
                          </a:solidFill>
                          <a:effectLst/>
                          <a:latin typeface="Arial Narrow" panose="020B0606020202030204" pitchFamily="34" charset="0"/>
                          <a:ea typeface="+mn-ea"/>
                          <a:cs typeface="+mn-cs"/>
                        </a:rPr>
                        <a:t> </a:t>
                      </a:r>
                      <a:r>
                        <a:rPr lang="es-ES" sz="700" b="1" kern="1200" dirty="0" smtClean="0">
                          <a:solidFill>
                            <a:schemeClr val="bg1"/>
                          </a:solidFill>
                          <a:effectLst/>
                          <a:latin typeface="Arial Narrow" panose="020B0606020202030204" pitchFamily="34" charset="0"/>
                          <a:ea typeface="+mn-ea"/>
                          <a:cs typeface="+mn-cs"/>
                        </a:rPr>
                        <a:t>2.1.- VALORE SU HABILIDAD DE LÍDER. </a:t>
                      </a:r>
                      <a:endParaRPr lang="es-MX" sz="700" dirty="0" smtClean="0">
                        <a:solidFill>
                          <a:schemeClr val="bg1"/>
                        </a:solidFill>
                        <a:effectLst/>
                        <a:latin typeface="Arial Narrow" panose="020B0606020202030204" pitchFamily="34"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10">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defRPr/>
                      </a:pPr>
                      <a:r>
                        <a:rPr lang="es-ES" sz="700" b="1" i="0" kern="1200" baseline="0" dirty="0" smtClean="0">
                          <a:solidFill>
                            <a:schemeClr val="bg1"/>
                          </a:solidFill>
                          <a:effectLst/>
                          <a:latin typeface="Arial Narrow" panose="020B0606020202030204" pitchFamily="34" charset="0"/>
                          <a:ea typeface="+mn-ea"/>
                          <a:cs typeface="+mn-cs"/>
                        </a:rPr>
                        <a:t>APTITUDES. </a:t>
                      </a:r>
                      <a:r>
                        <a:rPr lang="es-ES" sz="700" b="1" i="1" kern="1200" baseline="0" dirty="0" smtClean="0">
                          <a:solidFill>
                            <a:schemeClr val="bg1"/>
                          </a:solidFill>
                          <a:effectLst/>
                          <a:latin typeface="Arial Narrow" panose="020B0606020202030204" pitchFamily="34" charset="0"/>
                          <a:ea typeface="+mn-ea"/>
                          <a:cs typeface="+mn-cs"/>
                        </a:rPr>
                        <a:t>Continuación…</a:t>
                      </a:r>
                      <a:endParaRPr lang="es-MX" sz="700" dirty="0" smtClean="0">
                        <a:solidFill>
                          <a:schemeClr val="bg1"/>
                        </a:solidFill>
                        <a:effectLst/>
                        <a:latin typeface="Arial Narrow" panose="020B0606020202030204" pitchFamily="34"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algn="ctr" rtl="0" eaLnBrk="1" fontAlgn="base" latinLnBrk="0" hangingPunct="1">
                        <a:lnSpc>
                          <a:spcPct val="100000"/>
                        </a:lnSpc>
                        <a:spcAft>
                          <a:spcPts val="0"/>
                        </a:spcAft>
                      </a:pPr>
                      <a:r>
                        <a:rPr lang="es-ES" sz="700" b="1" i="0" kern="1200" baseline="0" dirty="0" smtClean="0">
                          <a:solidFill>
                            <a:schemeClr val="bg1"/>
                          </a:solidFill>
                          <a:effectLst/>
                          <a:latin typeface="Arial Narrow" panose="020B0606020202030204" pitchFamily="34" charset="0"/>
                          <a:ea typeface="+mn-ea"/>
                          <a:cs typeface="+mn-cs"/>
                        </a:rPr>
                        <a:t>1</a:t>
                      </a:r>
                      <a:endParaRPr lang="es-MX" sz="700" dirty="0" smtClean="0">
                        <a:solidFill>
                          <a:schemeClr val="bg1"/>
                        </a:solidFill>
                        <a:effectLst/>
                        <a:latin typeface="Arial Narrow" panose="020B0606020202030204" pitchFamily="34" charset="0"/>
                      </a:endParaRPr>
                    </a:p>
                    <a:p>
                      <a:pPr algn="ctr" rtl="0" eaLnBrk="1" fontAlgn="base" latinLnBrk="0" hangingPunct="1">
                        <a:lnSpc>
                          <a:spcPct val="100000"/>
                        </a:lnSpc>
                        <a:spcAft>
                          <a:spcPts val="0"/>
                        </a:spcAft>
                      </a:pPr>
                      <a:r>
                        <a:rPr lang="es-ES" sz="700" b="1" i="0" kern="1200" baseline="0" dirty="0" smtClean="0">
                          <a:solidFill>
                            <a:schemeClr val="bg1"/>
                          </a:solidFill>
                          <a:effectLst/>
                          <a:latin typeface="Arial Narrow" panose="020B0606020202030204" pitchFamily="34" charset="0"/>
                          <a:ea typeface="+mn-ea"/>
                          <a:cs typeface="+mn-cs"/>
                        </a:rPr>
                        <a:t>NUNCA</a:t>
                      </a:r>
                      <a:endParaRPr lang="es-MX" sz="700" dirty="0">
                        <a:solidFill>
                          <a:schemeClr val="bg1"/>
                        </a:solidFill>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c gridSpan="2">
                  <a:txBody>
                    <a:bodyPr/>
                    <a:lstStyle/>
                    <a:p>
                      <a:pPr algn="ctr" rtl="0" eaLnBrk="1" fontAlgn="base" latinLnBrk="0" hangingPunct="1">
                        <a:lnSpc>
                          <a:spcPct val="100000"/>
                        </a:lnSpc>
                        <a:spcAft>
                          <a:spcPts val="0"/>
                        </a:spcAft>
                      </a:pPr>
                      <a:r>
                        <a:rPr lang="es-ES" sz="700" b="1" i="0" kern="1200" baseline="0" dirty="0" smtClean="0">
                          <a:solidFill>
                            <a:schemeClr val="bg1"/>
                          </a:solidFill>
                          <a:effectLst/>
                          <a:latin typeface="Arial Narrow" panose="020B0606020202030204" pitchFamily="34" charset="0"/>
                          <a:ea typeface="+mn-ea"/>
                          <a:cs typeface="+mn-cs"/>
                        </a:rPr>
                        <a:t>2 </a:t>
                      </a:r>
                      <a:endParaRPr lang="es-MX" sz="700" dirty="0" smtClean="0">
                        <a:solidFill>
                          <a:schemeClr val="bg1"/>
                        </a:solidFill>
                        <a:effectLst/>
                        <a:latin typeface="Arial Narrow" panose="020B0606020202030204" pitchFamily="34" charset="0"/>
                      </a:endParaRPr>
                    </a:p>
                    <a:p>
                      <a:pPr algn="ctr">
                        <a:lnSpc>
                          <a:spcPct val="100000"/>
                        </a:lnSpc>
                        <a:spcAft>
                          <a:spcPts val="0"/>
                        </a:spcAft>
                      </a:pPr>
                      <a:r>
                        <a:rPr lang="es-ES" sz="700" b="1" i="0" kern="1200" baseline="0" dirty="0" smtClean="0">
                          <a:solidFill>
                            <a:schemeClr val="bg1"/>
                          </a:solidFill>
                          <a:effectLst/>
                          <a:latin typeface="Arial Narrow" panose="020B0606020202030204" pitchFamily="34" charset="0"/>
                          <a:ea typeface="+mn-ea"/>
                          <a:cs typeface="+mn-cs"/>
                        </a:rPr>
                        <a:t>A VECES</a:t>
                      </a:r>
                      <a:endParaRPr lang="es-MX" sz="700" dirty="0">
                        <a:solidFill>
                          <a:schemeClr val="bg1"/>
                        </a:solidFill>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 sz="700" b="1" i="0" kern="1200" baseline="0" dirty="0" smtClean="0">
                          <a:solidFill>
                            <a:schemeClr val="bg1"/>
                          </a:solidFill>
                          <a:effectLst/>
                          <a:latin typeface="Arial Narrow" panose="020B0606020202030204" pitchFamily="34" charset="0"/>
                          <a:ea typeface="+mn-ea"/>
                          <a:cs typeface="+mn-cs"/>
                        </a:rPr>
                        <a:t>3  A MENUDO</a:t>
                      </a:r>
                      <a:endParaRPr lang="es-MX" sz="700" dirty="0" smtClean="0">
                        <a:solidFill>
                          <a:schemeClr val="bg1"/>
                        </a:solidFill>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c>
                  <a:txBody>
                    <a:bodyPr/>
                    <a:lstStyle/>
                    <a:p>
                      <a:pPr algn="ctr" rtl="0" eaLnBrk="1" fontAlgn="base" latinLnBrk="0" hangingPunct="1">
                        <a:lnSpc>
                          <a:spcPct val="100000"/>
                        </a:lnSpc>
                        <a:spcAft>
                          <a:spcPts val="0"/>
                        </a:spcAft>
                      </a:pPr>
                      <a:r>
                        <a:rPr lang="es-ES" sz="700" b="1" i="0" kern="1200" baseline="0" dirty="0" smtClean="0">
                          <a:solidFill>
                            <a:schemeClr val="bg1"/>
                          </a:solidFill>
                          <a:effectLst/>
                          <a:latin typeface="Arial Narrow" panose="020B0606020202030204" pitchFamily="34" charset="0"/>
                          <a:ea typeface="+mn-ea"/>
                          <a:cs typeface="+mn-cs"/>
                        </a:rPr>
                        <a:t>4 </a:t>
                      </a:r>
                      <a:endParaRPr lang="es-MX" sz="700" dirty="0" smtClean="0">
                        <a:solidFill>
                          <a:schemeClr val="bg1"/>
                        </a:solidFill>
                        <a:effectLst/>
                        <a:latin typeface="Arial Narrow" panose="020B0606020202030204" pitchFamily="34" charset="0"/>
                      </a:endParaRPr>
                    </a:p>
                    <a:p>
                      <a:pPr algn="ctr" rtl="0" eaLnBrk="1" fontAlgn="base" latinLnBrk="0" hangingPunct="1">
                        <a:lnSpc>
                          <a:spcPct val="100000"/>
                        </a:lnSpc>
                        <a:spcAft>
                          <a:spcPts val="0"/>
                        </a:spcAft>
                      </a:pPr>
                      <a:r>
                        <a:rPr lang="es-ES" sz="700" b="1" i="0" kern="1200" baseline="0" dirty="0" smtClean="0">
                          <a:solidFill>
                            <a:schemeClr val="bg1"/>
                          </a:solidFill>
                          <a:effectLst/>
                          <a:latin typeface="Arial Narrow" panose="020B0606020202030204" pitchFamily="34" charset="0"/>
                          <a:ea typeface="+mn-ea"/>
                          <a:cs typeface="+mn-cs"/>
                        </a:rPr>
                        <a:t>SIEMPRE</a:t>
                      </a:r>
                      <a:endParaRPr lang="es-MX" sz="700" dirty="0" smtClean="0">
                        <a:solidFill>
                          <a:schemeClr val="bg1"/>
                        </a:solidFill>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r>
              <a:tr h="0">
                <a:tc gridSpan="10">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defRPr/>
                      </a:pPr>
                      <a:r>
                        <a:rPr lang="es-MX" sz="700" b="1" dirty="0" smtClean="0">
                          <a:solidFill>
                            <a:schemeClr val="bg1"/>
                          </a:solidFill>
                          <a:effectLst/>
                          <a:latin typeface="Arial Narrow" panose="020B0606020202030204" pitchFamily="34" charset="0"/>
                        </a:rPr>
                        <a:t>SUBTOTAL</a:t>
                      </a: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2">
                  <a:txBody>
                    <a:bodyPr/>
                    <a:lstStyle/>
                    <a:p>
                      <a:pPr algn="ctr" rtl="0" eaLnBrk="1" fontAlgn="base" latinLnBrk="0" hangingPunct="1">
                        <a:lnSpc>
                          <a:spcPct val="100000"/>
                        </a:lnSpc>
                        <a:spcAft>
                          <a:spcPts val="0"/>
                        </a:spcAft>
                      </a:pPr>
                      <a:endParaRPr lang="es-MX" sz="700" dirty="0">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algn="ctr">
                        <a:lnSpc>
                          <a:spcPct val="100000"/>
                        </a:lnSpc>
                        <a:spcAft>
                          <a:spcPts val="0"/>
                        </a:spcAft>
                      </a:pPr>
                      <a:endParaRPr lang="es-MX" sz="7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algn="ctr">
                        <a:lnSpc>
                          <a:spcPct val="100000"/>
                        </a:lnSpc>
                        <a:spcAft>
                          <a:spcPts val="0"/>
                        </a:spcAft>
                      </a:pPr>
                      <a:endParaRPr lang="es-MX" sz="7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algn="ctr">
                        <a:lnSpc>
                          <a:spcPct val="100000"/>
                        </a:lnSpc>
                        <a:spcAft>
                          <a:spcPts val="0"/>
                        </a:spcAft>
                      </a:pPr>
                      <a:endParaRPr lang="es-MX" sz="7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0">
                <a:tc gridSpan="10">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defRPr/>
                      </a:pPr>
                      <a:r>
                        <a:rPr lang="es-MX" sz="700" b="1" dirty="0" smtClean="0">
                          <a:solidFill>
                            <a:schemeClr val="bg1"/>
                          </a:solidFill>
                          <a:effectLst/>
                          <a:latin typeface="Arial Narrow" panose="020B0606020202030204" pitchFamily="34" charset="0"/>
                        </a:rPr>
                        <a:t>TOTAL</a:t>
                      </a: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a:tc>
                <a:tc gridSpan="2">
                  <a:txBody>
                    <a:bodyPr/>
                    <a:lstStyle/>
                    <a:p>
                      <a:pPr algn="ctr" rtl="0" eaLnBrk="1" fontAlgn="base" latinLnBrk="0" hangingPunct="1">
                        <a:lnSpc>
                          <a:spcPct val="100000"/>
                        </a:lnSpc>
                        <a:spcAft>
                          <a:spcPts val="0"/>
                        </a:spcAft>
                      </a:pPr>
                      <a:endParaRPr lang="es-MX" sz="700" dirty="0">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algn="ctr">
                        <a:lnSpc>
                          <a:spcPct val="100000"/>
                        </a:lnSpc>
                        <a:spcAft>
                          <a:spcPts val="0"/>
                        </a:spcAft>
                      </a:pPr>
                      <a:endParaRPr lang="es-MX" sz="7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gridSpan="2">
                  <a:txBody>
                    <a:bodyPr/>
                    <a:lstStyle/>
                    <a:p>
                      <a:pPr algn="ctr">
                        <a:lnSpc>
                          <a:spcPct val="100000"/>
                        </a:lnSpc>
                        <a:spcAft>
                          <a:spcPts val="0"/>
                        </a:spcAft>
                      </a:pPr>
                      <a:endParaRPr lang="es-MX" sz="7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a:txBody>
                    <a:bodyPr/>
                    <a:lstStyle/>
                    <a:p>
                      <a:pPr algn="ctr">
                        <a:lnSpc>
                          <a:spcPct val="100000"/>
                        </a:lnSpc>
                        <a:spcAft>
                          <a:spcPts val="0"/>
                        </a:spcAft>
                      </a:pPr>
                      <a:endParaRPr lang="es-MX" sz="7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80000">
                <a:tc gridSpan="8">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defRPr/>
                      </a:pPr>
                      <a:r>
                        <a:rPr lang="es-MX" sz="700" b="1" i="0" kern="1200" baseline="0" dirty="0" smtClean="0">
                          <a:solidFill>
                            <a:schemeClr val="bg1"/>
                          </a:solidFill>
                          <a:effectLst/>
                          <a:latin typeface="Arial Narrow" panose="020B0606020202030204" pitchFamily="34" charset="0"/>
                          <a:ea typeface="+mn-ea"/>
                          <a:cs typeface="+mn-cs"/>
                        </a:rPr>
                        <a:t>ANOTE SUS COMENTARIOS ACERCA DE LA UTILIDAD DE APLICAR POR USTED EL RESULTADO DE ESTA EVALUACIÓN </a:t>
                      </a:r>
                      <a:r>
                        <a:rPr lang="es-MX" sz="700" b="0" i="1" kern="1200" baseline="0" dirty="0" smtClean="0">
                          <a:solidFill>
                            <a:srgbClr val="FFFF99"/>
                          </a:solidFill>
                          <a:effectLst/>
                          <a:latin typeface="Arial Narrow" panose="020B0606020202030204" pitchFamily="34" charset="0"/>
                          <a:ea typeface="+mn-ea"/>
                          <a:cs typeface="+mn-cs"/>
                        </a:rPr>
                        <a:t>(</a:t>
                      </a:r>
                      <a:r>
                        <a:rPr lang="es-MX" sz="700" b="1" i="1" kern="1200" baseline="0" dirty="0" smtClean="0">
                          <a:solidFill>
                            <a:srgbClr val="FFFF99"/>
                          </a:solidFill>
                          <a:effectLst/>
                          <a:latin typeface="Arial Narrow" panose="020B0606020202030204" pitchFamily="34" charset="0"/>
                          <a:ea typeface="+mn-ea"/>
                          <a:cs typeface="+mn-cs"/>
                        </a:rPr>
                        <a:t>OBLIGATORIO)</a:t>
                      </a:r>
                      <a:endParaRPr lang="es-MX" sz="700" b="1" dirty="0" smtClean="0">
                        <a:solidFill>
                          <a:srgbClr val="FFFF99"/>
                        </a:solidFill>
                        <a:effectLst/>
                        <a:latin typeface="Arial Narrow" panose="020B0606020202030204" pitchFamily="34"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dirty="0"/>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gridSpan="9">
                  <a:txBody>
                    <a:bodyPr/>
                    <a:lstStyle/>
                    <a:p>
                      <a:endParaRPr lang="es-MX" sz="600" dirty="0">
                        <a:latin typeface="Arial Narrow" panose="020B0606020202030204" pitchFamily="34" charset="0"/>
                      </a:endParaRPr>
                    </a:p>
                  </a:txBody>
                  <a:tcPr marL="91439" marR="91439" marT="45732" marB="45732"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ash"/>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pPr algn="ctr" rtl="0" eaLnBrk="1" fontAlgn="base" latinLnBrk="0" hangingPunct="1"/>
                      <a:endParaRPr lang="es-MX" sz="900" dirty="0">
                        <a:effectLst/>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algn="ctr"/>
                      <a:endParaRPr lang="es-MX" sz="900" dirty="0">
                        <a:latin typeface="Arial Narrow" panose="020B0606020202030204" pitchFamily="34" charset="0"/>
                      </a:endParaRPr>
                    </a:p>
                  </a:txBody>
                  <a:tcPr marL="91439" marR="91439" marT="45732" marB="4573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lnTlToBr>
                      <a:noFill/>
                    </a:lnTlToBr>
                    <a:lnBlToTr>
                      <a:noFill/>
                    </a:lnBlToTr>
                    <a:solidFill>
                      <a:schemeClr val="accent1">
                        <a:lumMod val="20000"/>
                        <a:lumOff val="80000"/>
                      </a:schemeClr>
                    </a:solidFill>
                  </a:tcPr>
                </a:tc>
              </a:tr>
              <a:tr h="144000">
                <a:tc gridSpan="8">
                  <a:txBody>
                    <a:bodyPr/>
                    <a:lstStyle/>
                    <a:p>
                      <a:endParaRPr lang="es-MX" sz="600" strike="sngStrike" dirty="0">
                        <a:latin typeface="Arial Narrow" panose="020B0606020202030204" pitchFamily="34" charset="0"/>
                      </a:endParaRPr>
                    </a:p>
                  </a:txBody>
                  <a:tcPr marL="91439" marR="91439" marT="45732" marB="45732" anchor="ctr" horzOverflow="overflow">
                    <a:lnL w="12700" cap="flat" cmpd="sng" algn="ctr">
                      <a:solidFill>
                        <a:schemeClr val="tx1"/>
                      </a:solidFill>
                      <a:prstDash val="solid"/>
                      <a:round/>
                      <a:headEnd type="none" w="med" len="med"/>
                      <a:tailEnd type="none" w="med" len="med"/>
                    </a:lnL>
                    <a:lnR w="12700" cap="flat" cmpd="sng" algn="ctr">
                      <a:solidFill>
                        <a:schemeClr val="bg1"/>
                      </a:solidFill>
                      <a:prstDash val="sysDash"/>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gridSpan="9">
                  <a:txBody>
                    <a:bodyPr/>
                    <a:lstStyle/>
                    <a:p>
                      <a:pPr marL="0" marR="0" lvl="0" indent="0" algn="ctr" defTabSz="914400" rtl="0" eaLnBrk="0" fontAlgn="base" latinLnBrk="0" hangingPunct="0">
                        <a:lnSpc>
                          <a:spcPct val="100000"/>
                        </a:lnSpc>
                        <a:spcBef>
                          <a:spcPts val="0"/>
                        </a:spcBef>
                        <a:spcAft>
                          <a:spcPts val="0"/>
                        </a:spcAft>
                        <a:buClrTx/>
                        <a:buSzPct val="100000"/>
                        <a:buFontTx/>
                        <a:buNone/>
                        <a:tabLst/>
                        <a:defRPr/>
                      </a:pPr>
                      <a:endParaRPr lang="es-MX" sz="600" strike="sngStrike" dirty="0" smtClean="0">
                        <a:solidFill>
                          <a:srgbClr val="C00000"/>
                        </a:solidFill>
                        <a:effectLst/>
                        <a:latin typeface="Arial Narrow" panose="020B0606020202030204" pitchFamily="34" charset="0"/>
                      </a:endParaRPr>
                    </a:p>
                  </a:txBody>
                  <a:tcPr marL="91439" marR="91439" marT="45732" marB="45732" anchor="ctr" horzOverflow="overflow">
                    <a:lnL w="12700" cap="flat" cmpd="sng" algn="ctr">
                      <a:solidFill>
                        <a:schemeClr val="bg1"/>
                      </a:solid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6" name="5 Marcador de número de diapositiva"/>
          <p:cNvSpPr>
            <a:spLocks noGrp="1"/>
          </p:cNvSpPr>
          <p:nvPr>
            <p:ph type="sldNum" sz="quarter" idx="12"/>
          </p:nvPr>
        </p:nvSpPr>
        <p:spPr bwMode="auto">
          <a:xfrm>
            <a:off x="6553200" y="6520259"/>
            <a:ext cx="2133600" cy="365125"/>
          </a:xfrm>
          <a:ln>
            <a:miter lim="800000"/>
            <a:headEnd/>
            <a:tailEnd/>
          </a:ln>
        </p:spPr>
        <p:txBody>
          <a:bodyPr wrap="square" numCol="1" anchorCtr="0" compatLnSpc="1">
            <a:prstTxWarp prst="textNoShape">
              <a:avLst/>
            </a:prstTxWarp>
          </a:bodyPr>
          <a:lstStyle/>
          <a:p>
            <a:pPr>
              <a:defRPr/>
            </a:pPr>
            <a:fld id="{87DD79BC-570D-4147-B8B7-F292FFF6D275}" type="slidenum">
              <a:rPr lang="es-ES"/>
              <a:pPr>
                <a:defRPr/>
              </a:pPr>
              <a:t>2</a:t>
            </a:fld>
            <a:endParaRPr lang="es-ES" dirty="0"/>
          </a:p>
        </p:txBody>
      </p:sp>
      <p:graphicFrame>
        <p:nvGraphicFramePr>
          <p:cNvPr id="7" name="Group 2"/>
          <p:cNvGraphicFramePr>
            <a:graphicFrameLocks noGrp="1"/>
          </p:cNvGraphicFramePr>
          <p:nvPr>
            <p:extLst>
              <p:ext uri="{D42A27DB-BD31-4B8C-83A1-F6EECF244321}">
                <p14:modId xmlns:p14="http://schemas.microsoft.com/office/powerpoint/2010/main" val="2864498099"/>
              </p:ext>
            </p:extLst>
          </p:nvPr>
        </p:nvGraphicFramePr>
        <p:xfrm>
          <a:off x="395963" y="132536"/>
          <a:ext cx="8460000" cy="990680"/>
        </p:xfrm>
        <a:graphic>
          <a:graphicData uri="http://schemas.openxmlformats.org/drawingml/2006/table">
            <a:tbl>
              <a:tblPr/>
              <a:tblGrid>
                <a:gridCol w="940669"/>
                <a:gridCol w="868706"/>
                <a:gridCol w="506745"/>
                <a:gridCol w="796315"/>
                <a:gridCol w="579137"/>
                <a:gridCol w="579137"/>
                <a:gridCol w="579137"/>
                <a:gridCol w="868706"/>
                <a:gridCol w="217176"/>
                <a:gridCol w="579137"/>
                <a:gridCol w="479424"/>
                <a:gridCol w="497738"/>
                <a:gridCol w="566956"/>
                <a:gridCol w="401017"/>
              </a:tblGrid>
              <a:tr h="0">
                <a:tc gridSpan="14">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i="0" u="none" strike="noStrike" cap="none" normalizeH="0" baseline="0" dirty="0" smtClean="0">
                          <a:ln>
                            <a:noFill/>
                          </a:ln>
                          <a:solidFill>
                            <a:schemeClr val="bg1"/>
                          </a:solidFill>
                          <a:effectLst/>
                          <a:latin typeface="Arial Narrow" pitchFamily="34" charset="0"/>
                          <a:cs typeface="Times New Roman" panose="02020603050405020304" pitchFamily="18" charset="0"/>
                        </a:rPr>
                        <a:t>TGE 2018.  MODULO I . TÉCNICAS DE DESARROLLO ORGANIZACIONAL . CUESTIONARIO MODULAR - CM</a:t>
                      </a:r>
                      <a:endParaRPr kumimoji="0" lang="es-ES" sz="700" b="1" i="0" u="none" strike="noStrike" cap="none" normalizeH="0" baseline="0" dirty="0" smtClean="0">
                        <a:ln>
                          <a:noFill/>
                        </a:ln>
                        <a:solidFill>
                          <a:schemeClr val="bg1"/>
                        </a:solidFill>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n-US"/>
                    </a:p>
                  </a:txBody>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hMerge="1">
                  <a:txBody>
                    <a:bodyPr/>
                    <a:lstStyle/>
                    <a:p>
                      <a:endParaRPr lang="en-US"/>
                    </a:p>
                  </a:txBody>
                  <a:tcPr/>
                </a:tc>
                <a:tc hMerge="1">
                  <a:txBody>
                    <a:bodyPr/>
                    <a:lstStyle/>
                    <a:p>
                      <a:endParaRPr lang="en-US"/>
                    </a:p>
                  </a:txBody>
                  <a:tcPr/>
                </a:tc>
              </a:tr>
              <a:tr h="0">
                <a:tc gridSpan="14">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1ª  SECCIÓN: DATOS GENERALES</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algn="ctr"/>
                      <a:endParaRPr lang="es-MX" sz="1000" b="1"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endParaRPr lang="es-MX"/>
                    </a:p>
                  </a:txBody>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0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r>
              <a:tr h="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NOMBRE:</a:t>
                      </a:r>
                      <a:endPar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gridSpan="6">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s-MX"/>
                    </a:p>
                  </a:txBody>
                  <a:tcPr/>
                </a:tc>
                <a:tc hMerge="1">
                  <a:txBody>
                    <a:bodyPr/>
                    <a:lstStyle/>
                    <a:p>
                      <a:endParaRPr lang="es-MX"/>
                    </a:p>
                  </a:txBody>
                  <a:tcPr/>
                </a:tc>
                <a:tc hMerge="1">
                  <a:txBody>
                    <a:bodyPr/>
                    <a:lstStyle/>
                    <a:p>
                      <a:endParaRPr lang="en-US"/>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CARRERA</a:t>
                      </a:r>
                      <a:endPar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gridSpan="2">
                  <a:txBody>
                    <a:bodyPr/>
                    <a:lstStyle/>
                    <a:p>
                      <a:pPr algn="ctr">
                        <a:spcBef>
                          <a:spcPts val="0"/>
                        </a:spcBef>
                        <a:spcAft>
                          <a:spcPts val="0"/>
                        </a:spcAft>
                      </a:pPr>
                      <a:endParaRPr lang="es-MX" sz="700" b="1" dirty="0">
                        <a:solidFill>
                          <a:schemeClr val="bg1"/>
                        </a:solidFill>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U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 </a:t>
                      </a:r>
                      <a:r>
                        <a:rPr kumimoji="0" lang="es-MX"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MATRICULA</a:t>
                      </a:r>
                      <a:endPar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1100" b="1" i="0" u="none" strike="noStrike" cap="none" normalizeH="0" baseline="0" dirty="0" smtClean="0">
                        <a:ln>
                          <a:noFill/>
                        </a:ln>
                        <a:solidFill>
                          <a:schemeClr val="tx1"/>
                        </a:solidFill>
                        <a:effectLst/>
                        <a:latin typeface="Arial Narrow" pitchFamily="34" charset="0"/>
                      </a:endParaRPr>
                    </a:p>
                  </a:txBody>
                  <a:tcPr marT="45728" marB="4572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EDAD</a:t>
                      </a:r>
                      <a:endPar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700" b="1" i="0" u="none" strike="noStrike" cap="none" normalizeH="0" baseline="0" dirty="0" smtClean="0">
                          <a:ln>
                            <a:noFill/>
                          </a:ln>
                          <a:solidFill>
                            <a:schemeClr val="tx1"/>
                          </a:solidFill>
                          <a:effectLst/>
                          <a:latin typeface="Arial Narrow" panose="020B0606020202030204" pitchFamily="34" charset="0"/>
                          <a:cs typeface="Times New Roman" panose="02020603050405020304" pitchFamily="18" charset="0"/>
                        </a:rPr>
                        <a:t>             AÑOS</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3">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LUGAR ACTUAL DE RESIDENCIA</a:t>
                      </a:r>
                      <a:endPar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c hMerge="1">
                  <a:txBody>
                    <a:bodyPr/>
                    <a:lstStyle/>
                    <a:p>
                      <a:endParaRPr lang="es-MX"/>
                    </a:p>
                  </a:txBody>
                  <a:tcPr/>
                </a:tc>
                <a:tc gridSpan="2">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c gridSpan="3">
                  <a:txBody>
                    <a:bodyPr/>
                    <a:lstStyle/>
                    <a:p>
                      <a:pPr algn="ctr">
                        <a:spcBef>
                          <a:spcPts val="0"/>
                        </a:spcBef>
                        <a:spcAft>
                          <a:spcPts val="0"/>
                        </a:spcAft>
                      </a:pPr>
                      <a:r>
                        <a:rPr lang="en-US" sz="700" b="1" dirty="0" smtClean="0">
                          <a:solidFill>
                            <a:schemeClr val="bg1"/>
                          </a:solidFill>
                          <a:latin typeface="Arial Narrow" panose="020B0606020202030204" pitchFamily="34" charset="0"/>
                          <a:cs typeface="Times New Roman" panose="02020603050405020304" pitchFamily="18" charset="0"/>
                        </a:rPr>
                        <a:t>TRABAJA O HA TRABAJADO</a:t>
                      </a:r>
                      <a:endParaRPr lang="en-US" sz="700" b="1" dirty="0">
                        <a:solidFill>
                          <a:schemeClr val="bg1"/>
                        </a:solidFill>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c hMerge="1">
                  <a:txBody>
                    <a:bodyPr/>
                    <a:lstStyle/>
                    <a:p>
                      <a:endParaRPr lang="es-MX"/>
                    </a:p>
                  </a:txBody>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700" b="1" i="0" u="none" strike="noStrike" kern="1200" cap="none" normalizeH="0" baseline="0" dirty="0" smtClean="0">
                          <a:ln>
                            <a:noFill/>
                          </a:ln>
                          <a:solidFill>
                            <a:schemeClr val="bg1"/>
                          </a:solidFill>
                          <a:effectLst/>
                          <a:latin typeface="Arial Narrow" panose="020B0606020202030204" pitchFamily="34" charset="0"/>
                          <a:ea typeface="+mn-ea"/>
                          <a:cs typeface="Times New Roman" panose="02020603050405020304" pitchFamily="18" charset="0"/>
                        </a:rPr>
                        <a:t>SI</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700" b="1" i="0" u="none" strike="noStrike" kern="1200" cap="none" normalizeH="0" baseline="0" dirty="0" smtClean="0">
                        <a:ln>
                          <a:noFill/>
                        </a:ln>
                        <a:solidFill>
                          <a:schemeClr val="bg1"/>
                        </a:solidFill>
                        <a:effectLst/>
                        <a:latin typeface="Arial Narrow" panose="020B0606020202030204" pitchFamily="34" charset="0"/>
                        <a:ea typeface="+mn-ea"/>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n-US" sz="700" b="1" i="0" u="none" strike="noStrike" kern="1200" cap="none" normalizeH="0" baseline="0" dirty="0" smtClean="0">
                          <a:ln>
                            <a:noFill/>
                          </a:ln>
                          <a:solidFill>
                            <a:schemeClr val="bg1"/>
                          </a:solidFill>
                          <a:effectLst/>
                          <a:latin typeface="Arial Narrow" panose="020B0606020202030204" pitchFamily="34" charset="0"/>
                          <a:ea typeface="+mn-ea"/>
                          <a:cs typeface="Times New Roman" panose="02020603050405020304" pitchFamily="18" charset="0"/>
                        </a:rPr>
                        <a:t>NO</a:t>
                      </a:r>
                      <a:endParaRPr kumimoji="0" lang="en-US" sz="700" b="1" i="0" u="none" strike="noStrike" kern="1200" cap="none" normalizeH="0" baseline="0" dirty="0">
                        <a:ln>
                          <a:noFill/>
                        </a:ln>
                        <a:solidFill>
                          <a:schemeClr val="bg1"/>
                        </a:solidFill>
                        <a:effectLst/>
                        <a:latin typeface="Arial Narrow" panose="020B0606020202030204" pitchFamily="34" charset="0"/>
                        <a:ea typeface="+mn-ea"/>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pPr>
                      <a:endParaRPr kumimoji="0" lang="es-ES" sz="700" b="1" i="0" u="none" strike="noStrike" cap="none" normalizeH="0" baseline="0" dirty="0" smtClean="0">
                        <a:ln>
                          <a:noFill/>
                        </a:ln>
                        <a:solidFill>
                          <a:srgbClr val="382A5C"/>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ESTADO CIVIL</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SOLTERO</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CASADO</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ctr" defTabSz="914400" rtl="0" eaLnBrk="1" fontAlgn="base" latinLnBrk="0" hangingPunct="1">
                        <a:lnSpc>
                          <a:spcPct val="100000"/>
                        </a:lnSpc>
                        <a:spcBef>
                          <a:spcPts val="0"/>
                        </a:spcBef>
                        <a:spcAft>
                          <a:spcPts val="0"/>
                        </a:spcAft>
                        <a:buClrTx/>
                        <a:buSzTx/>
                        <a:buFontTx/>
                        <a:buNone/>
                        <a:tabLst/>
                      </a:pPr>
                      <a:endPar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algn="ctr">
                        <a:spcBef>
                          <a:spcPts val="0"/>
                        </a:spcBef>
                        <a:spcAft>
                          <a:spcPts val="0"/>
                        </a:spcAft>
                      </a:pPr>
                      <a:r>
                        <a:rPr lang="en-US" sz="700" b="1" dirty="0" smtClean="0">
                          <a:solidFill>
                            <a:schemeClr val="bg1"/>
                          </a:solidFill>
                          <a:latin typeface="Arial Narrow" panose="020B0606020202030204" pitchFamily="34" charset="0"/>
                        </a:rPr>
                        <a:t>OTRO</a:t>
                      </a:r>
                      <a:endParaRPr lang="en-US" sz="700" b="1" dirty="0">
                        <a:solidFill>
                          <a:schemeClr val="bg1"/>
                        </a:solidFill>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algn="ctr">
                        <a:spcBef>
                          <a:spcPts val="0"/>
                        </a:spcBef>
                        <a:spcAft>
                          <a:spcPts val="0"/>
                        </a:spcAft>
                      </a:pPr>
                      <a:endParaRPr lang="en-US" sz="700" b="1" dirty="0">
                        <a:solidFill>
                          <a:schemeClr val="bg1"/>
                        </a:solidFill>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gridSpan="2">
                  <a:txBody>
                    <a:bodyPr/>
                    <a:lstStyle/>
                    <a:p>
                      <a:pPr marL="0" marR="0" lvl="0" indent="0" algn="ctr" defTabSz="914400" rtl="0" eaLnBrk="1" fontAlgn="base" latinLnBrk="0" hangingPunct="1">
                        <a:lnSpc>
                          <a:spcPct val="100000"/>
                        </a:lnSpc>
                        <a:spcBef>
                          <a:spcPts val="0"/>
                        </a:spcBef>
                        <a:spcAft>
                          <a:spcPts val="0"/>
                        </a:spcAft>
                        <a:buClrTx/>
                        <a:buSzTx/>
                        <a:buFontTx/>
                        <a:buNone/>
                        <a:tabLst/>
                      </a:pPr>
                      <a:r>
                        <a:rPr kumimoji="0" lang="es-MX"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rPr>
                        <a:t>NACIONALIDAD</a:t>
                      </a:r>
                      <a:endParaRPr kumimoji="0" lang="es-ES" sz="700" b="1" i="0" u="none" strike="noStrike" cap="none" normalizeH="0" baseline="0" dirty="0" smtClean="0">
                        <a:ln>
                          <a:noFill/>
                        </a:ln>
                        <a:solidFill>
                          <a:schemeClr val="bg1"/>
                        </a:solidFill>
                        <a:effectLst/>
                        <a:latin typeface="Arial Narrow" panose="020B0606020202030204"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c gridSpan="2">
                  <a:txBody>
                    <a:bodyPr/>
                    <a:lstStyle/>
                    <a:p>
                      <a:pPr algn="ctr"/>
                      <a:r>
                        <a:rPr lang="en-US" sz="700" b="1" dirty="0" smtClean="0">
                          <a:solidFill>
                            <a:schemeClr val="bg1"/>
                          </a:solidFill>
                          <a:latin typeface="Arial Narrow" panose="020B0606020202030204" pitchFamily="34" charset="0"/>
                        </a:rPr>
                        <a:t>MEXICANA</a:t>
                      </a:r>
                      <a:endParaRPr lang="en-US" sz="700" b="1" dirty="0">
                        <a:solidFill>
                          <a:schemeClr val="bg1"/>
                        </a:solidFill>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n-US" sz="1000" dirty="0">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endParaRPr lang="es-MX" sz="700" dirty="0">
                        <a:solidFill>
                          <a:schemeClr val="bg1"/>
                        </a:solidFill>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algn="ctr"/>
                      <a:r>
                        <a:rPr lang="en-US" sz="700" b="1" dirty="0" smtClean="0">
                          <a:solidFill>
                            <a:schemeClr val="bg1"/>
                          </a:solidFill>
                          <a:latin typeface="Arial Narrow" panose="020B0606020202030204" pitchFamily="34" charset="0"/>
                        </a:rPr>
                        <a:t>OTRA</a:t>
                      </a:r>
                      <a:endParaRPr lang="en-US" sz="700" b="1" dirty="0">
                        <a:solidFill>
                          <a:schemeClr val="bg1"/>
                        </a:solidFill>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algn="ctr"/>
                      <a:endParaRPr lang="en-US" sz="700" dirty="0">
                        <a:solidFill>
                          <a:srgbClr val="382A5C"/>
                        </a:solidFill>
                        <a:latin typeface="Arial Narrow" panose="020B0606020202030204" pitchFamily="34"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3261741638"/>
              </p:ext>
            </p:extLst>
          </p:nvPr>
        </p:nvGraphicFramePr>
        <p:xfrm>
          <a:off x="395534" y="3863682"/>
          <a:ext cx="8460000" cy="2743454"/>
        </p:xfrm>
        <a:graphic>
          <a:graphicData uri="http://schemas.openxmlformats.org/drawingml/2006/table">
            <a:tbl>
              <a:tblPr/>
              <a:tblGrid>
                <a:gridCol w="1410000"/>
                <a:gridCol w="1410000"/>
                <a:gridCol w="1410000"/>
                <a:gridCol w="882570"/>
                <a:gridCol w="527430"/>
                <a:gridCol w="1410000"/>
                <a:gridCol w="1410000"/>
              </a:tblGrid>
              <a:tr h="144000">
                <a:tc gridSpan="7">
                  <a:txBody>
                    <a:bodyPr/>
                    <a:lstStyle/>
                    <a:p>
                      <a:pPr marL="0" marR="0" indent="0" algn="ctr" rtl="0" eaLnBrk="1" fontAlgn="base" latinLnBrk="0" hangingPunct="1">
                        <a:lnSpc>
                          <a:spcPct val="90000"/>
                        </a:lnSpc>
                        <a:spcBef>
                          <a:spcPts val="0"/>
                        </a:spcBef>
                        <a:spcAft>
                          <a:spcPts val="0"/>
                        </a:spcAft>
                      </a:pPr>
                      <a:r>
                        <a:rPr lang="es-MX" sz="700" b="1" i="0" u="none" strike="noStrike" kern="1200" baseline="0" dirty="0">
                          <a:solidFill>
                            <a:schemeClr val="bg1"/>
                          </a:solidFill>
                          <a:effectLst/>
                          <a:latin typeface="Arial Narrow" panose="020B0606020202030204" pitchFamily="34" charset="0"/>
                        </a:rPr>
                        <a:t>2ª  </a:t>
                      </a:r>
                      <a:r>
                        <a:rPr lang="es-MX" sz="700" b="1" i="0" u="none" strike="noStrike" kern="1200" baseline="0" dirty="0" smtClean="0">
                          <a:solidFill>
                            <a:schemeClr val="bg1"/>
                          </a:solidFill>
                          <a:effectLst/>
                          <a:latin typeface="Arial Narrow" panose="020B0606020202030204" pitchFamily="34" charset="0"/>
                        </a:rPr>
                        <a:t>SECCIÓN</a:t>
                      </a:r>
                      <a:r>
                        <a:rPr lang="es-MX" sz="700" b="1" i="0" u="none" strike="noStrike" kern="1200" baseline="0" dirty="0">
                          <a:solidFill>
                            <a:schemeClr val="bg1"/>
                          </a:solidFill>
                          <a:effectLst/>
                          <a:latin typeface="Arial Narrow" panose="020B0606020202030204" pitchFamily="34" charset="0"/>
                        </a:rPr>
                        <a:t>: RESULTADOS DE LAS AUTOEVALUACIONES Y COMENTARIOS DE SU APLICACIÓN. CONTINUACIÓN….</a:t>
                      </a:r>
                      <a:endParaRPr lang="es-MX" sz="700" b="0" i="0" u="none" strike="noStrike" dirty="0">
                        <a:solidFill>
                          <a:schemeClr val="bg1"/>
                        </a:solidFill>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0">
                <a:tc gridSpan="7">
                  <a:txBody>
                    <a:bodyPr/>
                    <a:lstStyle/>
                    <a:p>
                      <a:pPr marL="0" marR="0" indent="0" algn="ctr" rtl="0" eaLnBrk="1" fontAlgn="base" latinLnBrk="0" hangingPunct="1">
                        <a:lnSpc>
                          <a:spcPct val="90000"/>
                        </a:lnSpc>
                        <a:spcBef>
                          <a:spcPts val="0"/>
                        </a:spcBef>
                        <a:spcAft>
                          <a:spcPts val="0"/>
                        </a:spcAft>
                      </a:pPr>
                      <a:endParaRPr lang="es-MX" sz="1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44000">
                <a:tc gridSpan="7">
                  <a:txBody>
                    <a:bodyPr/>
                    <a:lstStyle/>
                    <a:p>
                      <a:pPr marL="0" marR="0" indent="0" algn="ctr" rtl="0" eaLnBrk="1" fontAlgn="base" latinLnBrk="0" hangingPunct="1">
                        <a:lnSpc>
                          <a:spcPct val="90000"/>
                        </a:lnSpc>
                        <a:spcBef>
                          <a:spcPts val="0"/>
                        </a:spcBef>
                        <a:spcAft>
                          <a:spcPts val="0"/>
                        </a:spcAft>
                      </a:pPr>
                      <a:r>
                        <a:rPr lang="es-ES" sz="700" b="1" i="0" u="none" strike="noStrike" kern="1200" dirty="0">
                          <a:solidFill>
                            <a:schemeClr val="bg1"/>
                          </a:solidFill>
                          <a:effectLst/>
                          <a:latin typeface="Arial Narrow" panose="020B0606020202030204" pitchFamily="34" charset="0"/>
                        </a:rPr>
                        <a:t>AUTOEVALUACIÓN 2.2: </a:t>
                      </a:r>
                      <a:r>
                        <a:rPr lang="es-ES" sz="700" b="1" i="0" u="none" strike="noStrike" kern="1200" dirty="0" err="1">
                          <a:solidFill>
                            <a:schemeClr val="bg1"/>
                          </a:solidFill>
                          <a:effectLst/>
                          <a:latin typeface="Arial Narrow" panose="020B0606020202030204" pitchFamily="34" charset="0"/>
                        </a:rPr>
                        <a:t>EGOGRAMA</a:t>
                      </a:r>
                      <a:endParaRPr lang="es-ES" sz="700" b="0" i="0" u="none" strike="noStrike" dirty="0">
                        <a:solidFill>
                          <a:schemeClr val="bg1"/>
                        </a:solidFill>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44000">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a:ln>
                            <a:noFill/>
                          </a:ln>
                          <a:solidFill>
                            <a:schemeClr val="bg1"/>
                          </a:solidFill>
                          <a:effectLst/>
                          <a:latin typeface="Arial Narrow" panose="020B0606020202030204" pitchFamily="34" charset="0"/>
                        </a:rPr>
                        <a:t>PC</a:t>
                      </a:r>
                      <a:endParaRPr lang="es-ES" sz="700" b="0" i="0" u="none" strike="noStrike" dirty="0">
                        <a:solidFill>
                          <a:schemeClr val="bg1"/>
                        </a:solidFill>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err="1">
                          <a:ln>
                            <a:noFill/>
                          </a:ln>
                          <a:solidFill>
                            <a:schemeClr val="bg1"/>
                          </a:solidFill>
                          <a:effectLst/>
                          <a:latin typeface="Arial Narrow" panose="020B0606020202030204" pitchFamily="34" charset="0"/>
                        </a:rPr>
                        <a:t>PN</a:t>
                      </a:r>
                      <a:endParaRPr lang="es-ES" sz="700" b="0" i="0" u="none" strike="noStrike" dirty="0">
                        <a:solidFill>
                          <a:schemeClr val="bg1"/>
                        </a:solidFill>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a:ln>
                            <a:noFill/>
                          </a:ln>
                          <a:solidFill>
                            <a:schemeClr val="bg1"/>
                          </a:solidFill>
                          <a:effectLst/>
                          <a:latin typeface="Arial Narrow" panose="020B0606020202030204" pitchFamily="34" charset="0"/>
                        </a:rPr>
                        <a:t>A</a:t>
                      </a:r>
                      <a:endParaRPr lang="es-ES" sz="700" b="0" i="0" u="none" strike="noStrike" dirty="0">
                        <a:solidFill>
                          <a:schemeClr val="bg1"/>
                        </a:solidFill>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gridSpan="2">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err="1">
                          <a:ln>
                            <a:noFill/>
                          </a:ln>
                          <a:solidFill>
                            <a:schemeClr val="bg1"/>
                          </a:solidFill>
                          <a:effectLst/>
                          <a:latin typeface="Arial Narrow" panose="020B0606020202030204" pitchFamily="34" charset="0"/>
                        </a:rPr>
                        <a:t>PF</a:t>
                      </a:r>
                      <a:endParaRPr lang="es-ES" sz="700" b="0" i="0" u="none" strike="noStrike" dirty="0">
                        <a:solidFill>
                          <a:schemeClr val="bg1"/>
                        </a:solidFill>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hMerge="1">
                  <a:txBody>
                    <a:bodyPr/>
                    <a:lstStyle/>
                    <a:p>
                      <a:endParaRPr lang="es-MX"/>
                    </a:p>
                  </a:txBody>
                  <a:tcPr/>
                </a:tc>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err="1">
                          <a:ln>
                            <a:noFill/>
                          </a:ln>
                          <a:solidFill>
                            <a:schemeClr val="bg1"/>
                          </a:solidFill>
                          <a:effectLst/>
                          <a:latin typeface="Arial Narrow" panose="020B0606020202030204" pitchFamily="34" charset="0"/>
                        </a:rPr>
                        <a:t>NN</a:t>
                      </a:r>
                      <a:endParaRPr lang="es-ES" sz="700" b="0" i="0" u="none" strike="noStrike" dirty="0">
                        <a:solidFill>
                          <a:schemeClr val="bg1"/>
                        </a:solidFill>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a:ln>
                            <a:noFill/>
                          </a:ln>
                          <a:solidFill>
                            <a:schemeClr val="bg1"/>
                          </a:solidFill>
                          <a:effectLst/>
                          <a:latin typeface="Arial Narrow" panose="020B0606020202030204" pitchFamily="34" charset="0"/>
                        </a:rPr>
                        <a:t>NA</a:t>
                      </a:r>
                      <a:endParaRPr lang="es-ES" sz="700" b="0" i="0" u="none" strike="noStrike" dirty="0">
                        <a:solidFill>
                          <a:schemeClr val="bg1"/>
                        </a:solidFill>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r>
              <a:tr h="144000">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  3=</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9=</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1=</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l"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7=</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8=</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00">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11=</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17=</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4=</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13=</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10=</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5=</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00">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19=</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22=</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14=</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15=</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12=</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6=</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00">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24=</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27=</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16=</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20=</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18=</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23=</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00">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35=</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31=</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21=</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30=</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25=</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26=</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00">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36=</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32=</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28=</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34=</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29=</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r>
                        <a:rPr lang="es-ES" sz="700" b="1" i="0" u="none" strike="noStrike" kern="1200" baseline="0">
                          <a:ln>
                            <a:noFill/>
                          </a:ln>
                          <a:solidFill>
                            <a:srgbClr val="000000"/>
                          </a:solidFill>
                          <a:effectLst/>
                          <a:latin typeface="Arial Narrow" panose="020B0606020202030204" pitchFamily="34" charset="0"/>
                        </a:rPr>
                        <a:t>33=</a:t>
                      </a:r>
                      <a:endParaRPr lang="es-ES" sz="700" b="0" i="0" u="none" strike="noStrike">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00">
                <a:tc gridSpan="7">
                  <a:txBody>
                    <a:bodyPr/>
                    <a:lstStyle/>
                    <a:p>
                      <a:pPr marL="0" marR="0" indent="0" algn="ctr" rtl="0" eaLnBrk="1" fontAlgn="base" latinLnBrk="0" hangingPunct="1">
                        <a:lnSpc>
                          <a:spcPct val="100000"/>
                        </a:lnSpc>
                        <a:spcBef>
                          <a:spcPts val="0"/>
                        </a:spcBef>
                        <a:spcAft>
                          <a:spcPts val="0"/>
                        </a:spcAft>
                      </a:pPr>
                      <a:r>
                        <a:rPr lang="es-ES" sz="700" b="1" i="0" u="none" strike="noStrike" kern="1200" baseline="0" dirty="0">
                          <a:ln>
                            <a:noFill/>
                          </a:ln>
                          <a:solidFill>
                            <a:srgbClr val="000000"/>
                          </a:solidFill>
                          <a:effectLst/>
                          <a:latin typeface="Arial Narrow" panose="020B0606020202030204" pitchFamily="34" charset="0"/>
                        </a:rPr>
                        <a:t>TOTALES</a:t>
                      </a:r>
                      <a:endParaRPr lang="es-ES"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144000">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a:ln>
                            <a:noFill/>
                          </a:ln>
                          <a:solidFill>
                            <a:schemeClr val="bg1"/>
                          </a:solidFill>
                          <a:effectLst/>
                          <a:latin typeface="Arial Narrow" panose="020B0606020202030204" pitchFamily="34" charset="0"/>
                        </a:rPr>
                        <a:t>PC</a:t>
                      </a:r>
                      <a:endParaRPr lang="es-ES" sz="700" b="0" i="0" u="none" strike="noStrike" dirty="0">
                        <a:solidFill>
                          <a:schemeClr val="bg1"/>
                        </a:solidFill>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err="1">
                          <a:ln>
                            <a:noFill/>
                          </a:ln>
                          <a:solidFill>
                            <a:schemeClr val="bg1"/>
                          </a:solidFill>
                          <a:effectLst/>
                          <a:latin typeface="Arial Narrow" panose="020B0606020202030204" pitchFamily="34" charset="0"/>
                        </a:rPr>
                        <a:t>PN</a:t>
                      </a:r>
                      <a:endParaRPr lang="es-ES" sz="700" b="0" i="0" u="none" strike="noStrike" dirty="0">
                        <a:solidFill>
                          <a:schemeClr val="bg1"/>
                        </a:solidFill>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a:ln>
                            <a:noFill/>
                          </a:ln>
                          <a:solidFill>
                            <a:schemeClr val="bg1"/>
                          </a:solidFill>
                          <a:effectLst/>
                          <a:latin typeface="Arial Narrow" panose="020B0606020202030204" pitchFamily="34" charset="0"/>
                        </a:rPr>
                        <a:t>A</a:t>
                      </a:r>
                      <a:endParaRPr lang="es-ES" sz="700" b="0" i="0" u="none" strike="noStrike" dirty="0">
                        <a:solidFill>
                          <a:schemeClr val="bg1"/>
                        </a:solidFill>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gridSpan="2">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err="1">
                          <a:ln>
                            <a:noFill/>
                          </a:ln>
                          <a:solidFill>
                            <a:schemeClr val="bg1"/>
                          </a:solidFill>
                          <a:effectLst/>
                          <a:latin typeface="Arial Narrow" panose="020B0606020202030204" pitchFamily="34" charset="0"/>
                        </a:rPr>
                        <a:t>PF</a:t>
                      </a:r>
                      <a:endParaRPr lang="es-ES" sz="700" b="0" i="0" u="none" strike="noStrike" dirty="0">
                        <a:solidFill>
                          <a:schemeClr val="bg1"/>
                        </a:solidFill>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hMerge="1">
                  <a:txBody>
                    <a:bodyPr/>
                    <a:lstStyle/>
                    <a:p>
                      <a:endParaRPr lang="es-MX"/>
                    </a:p>
                  </a:txBody>
                  <a:tcPr/>
                </a:tc>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err="1">
                          <a:ln>
                            <a:noFill/>
                          </a:ln>
                          <a:solidFill>
                            <a:schemeClr val="bg1"/>
                          </a:solidFill>
                          <a:effectLst/>
                          <a:latin typeface="Arial Narrow" panose="020B0606020202030204" pitchFamily="34" charset="0"/>
                        </a:rPr>
                        <a:t>NN</a:t>
                      </a:r>
                      <a:endParaRPr lang="es-ES" sz="700" b="0" i="0" u="none" strike="noStrike" dirty="0">
                        <a:solidFill>
                          <a:schemeClr val="bg1"/>
                        </a:solidFill>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a:txBody>
                    <a:bodyPr/>
                    <a:lstStyle/>
                    <a:p>
                      <a:pPr marL="0" marR="0" indent="0" algn="ctr" rtl="0" eaLnBrk="1" fontAlgn="base" latinLnBrk="0" hangingPunct="1">
                        <a:lnSpc>
                          <a:spcPct val="90000"/>
                        </a:lnSpc>
                        <a:spcBef>
                          <a:spcPts val="0"/>
                        </a:spcBef>
                        <a:spcAft>
                          <a:spcPts val="0"/>
                        </a:spcAft>
                      </a:pPr>
                      <a:r>
                        <a:rPr lang="es-ES" sz="700" b="1" i="0" u="none" strike="noStrike" kern="1200" baseline="0" dirty="0">
                          <a:ln>
                            <a:noFill/>
                          </a:ln>
                          <a:solidFill>
                            <a:schemeClr val="bg1"/>
                          </a:solidFill>
                          <a:effectLst/>
                          <a:latin typeface="Arial Narrow" panose="020B0606020202030204" pitchFamily="34" charset="0"/>
                        </a:rPr>
                        <a:t>NA</a:t>
                      </a:r>
                      <a:endParaRPr lang="es-ES" sz="700" b="0" i="0" u="none" strike="noStrike" dirty="0">
                        <a:solidFill>
                          <a:schemeClr val="bg1"/>
                        </a:solidFill>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r>
              <a:tr h="144000">
                <a:tc>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00">
                <a:tc gridSpan="4">
                  <a:txBody>
                    <a:bodyPr/>
                    <a:lstStyle/>
                    <a:p>
                      <a:pPr marL="0" marR="0" indent="0" algn="ctr" rtl="0" eaLnBrk="1" fontAlgn="base" latinLnBrk="0" hangingPunct="1">
                        <a:lnSpc>
                          <a:spcPct val="90000"/>
                        </a:lnSpc>
                        <a:spcBef>
                          <a:spcPts val="0"/>
                        </a:spcBef>
                        <a:spcAft>
                          <a:spcPts val="0"/>
                        </a:spcAft>
                      </a:pPr>
                      <a:r>
                        <a:rPr lang="es-MX" sz="700" b="1" i="0" kern="1200" baseline="0" dirty="0" smtClean="0">
                          <a:solidFill>
                            <a:schemeClr val="bg1"/>
                          </a:solidFill>
                          <a:effectLst/>
                          <a:latin typeface="Arial Narrow" panose="020B0606020202030204" pitchFamily="34" charset="0"/>
                          <a:ea typeface="+mn-ea"/>
                          <a:cs typeface="+mn-cs"/>
                        </a:rPr>
                        <a:t>ANOTE SUS COMENTARIOS ACERCA DE LA UTILIDAD DE APLICAR POR USTED EL RESULTADO DE ESTA EVALUACIÓN </a:t>
                      </a:r>
                      <a:r>
                        <a:rPr lang="es-MX" sz="700" b="1" i="1" kern="1200" baseline="0" dirty="0" smtClean="0">
                          <a:solidFill>
                            <a:srgbClr val="FFFF00"/>
                          </a:solidFill>
                          <a:effectLst/>
                          <a:latin typeface="Arial Narrow" panose="020B0606020202030204" pitchFamily="34" charset="0"/>
                          <a:ea typeface="+mn-ea"/>
                          <a:cs typeface="+mn-cs"/>
                        </a:rPr>
                        <a:t>(OBLIGATORIO)</a:t>
                      </a:r>
                      <a:endParaRPr lang="es-MX" sz="700" b="0" i="0" u="none" strike="noStrike" dirty="0">
                        <a:solidFill>
                          <a:srgbClr val="FFFF00"/>
                        </a:solidFill>
                        <a:effectLst/>
                        <a:latin typeface="Arial Narrow" panose="020B0606020202030204" pitchFamily="34" charset="0"/>
                      </a:endParaRPr>
                    </a:p>
                  </a:txBody>
                  <a:tcPr marL="91313" marR="91313" marT="45593" marB="4559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endParaRPr lang="es-MX" sz="600" dirty="0">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ysDash"/>
                      <a:round/>
                      <a:headEnd type="none" w="med" len="med"/>
                      <a:tailEnd type="none" w="med" len="med"/>
                    </a:lnB>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4000">
                <a:tc gridSpan="4">
                  <a:txBody>
                    <a:bodyPr/>
                    <a:lstStyle/>
                    <a:p>
                      <a:pPr marL="0" marR="0" indent="0" algn="l" rtl="0" eaLnBrk="1" fontAlgn="base" latinLnBrk="0" hangingPunct="1">
                        <a:lnSpc>
                          <a:spcPct val="90000"/>
                        </a:lnSpc>
                        <a:spcBef>
                          <a:spcPts val="0"/>
                        </a:spcBef>
                        <a:spcAft>
                          <a:spcPts val="0"/>
                        </a:spcAft>
                      </a:pPr>
                      <a:endParaRPr lang="es-MX" sz="6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noFill/>
                      <a:prstDash val="sysDash"/>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gridSpan="3">
                  <a:txBody>
                    <a:bodyPr/>
                    <a:lstStyle/>
                    <a:p>
                      <a:endParaRPr lang="es-MX" sz="600" dirty="0">
                        <a:latin typeface="Arial Narrow" panose="020B0606020202030204" pitchFamily="34" charset="0"/>
                      </a:endParaRPr>
                    </a:p>
                  </a:txBody>
                  <a:tcPr marL="91313" marR="91313" marT="45593" marB="45593">
                    <a:lnL w="12700" cap="flat" cmpd="sng" algn="ctr">
                      <a:no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ysDash"/>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noFill/>
                      <a:prstDash val="sysDash"/>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hMerge="1">
                  <a:txBody>
                    <a:bodyPr/>
                    <a:lstStyle/>
                    <a:p>
                      <a:pPr marL="0" marR="0" indent="0" algn="l" rtl="0" eaLnBrk="1" fontAlgn="base" latinLnBrk="0" hangingPunct="1">
                        <a:lnSpc>
                          <a:spcPct val="90000"/>
                        </a:lnSpc>
                        <a:spcBef>
                          <a:spcPts val="0"/>
                        </a:spcBef>
                        <a:spcAft>
                          <a:spcPts val="0"/>
                        </a:spcAft>
                      </a:pPr>
                      <a:endParaRPr lang="es-MX" sz="700" b="0" i="0" u="none" strike="noStrike" dirty="0">
                        <a:effectLst/>
                        <a:latin typeface="Arial Narrow" panose="020B0606020202030204" pitchFamily="34" charset="0"/>
                      </a:endParaRPr>
                    </a:p>
                  </a:txBody>
                  <a:tcPr marL="91313" marR="91313" marT="45593" marB="4559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53360"/>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3 Marcador de número de diapositiva"/>
          <p:cNvSpPr>
            <a:spLocks noGrp="1"/>
          </p:cNvSpPr>
          <p:nvPr>
            <p:ph type="sldNum" sz="quarter" idx="12"/>
          </p:nvPr>
        </p:nvSpPr>
        <p:spPr/>
        <p:txBody>
          <a:bodyPr/>
          <a:lstStyle/>
          <a:p>
            <a:pPr>
              <a:defRPr/>
            </a:pPr>
            <a:fld id="{0C2A0A62-1FA2-41E8-8EC4-198A9690CFEB}" type="slidenum">
              <a:rPr lang="es-ES">
                <a:solidFill>
                  <a:srgbClr val="898989"/>
                </a:solidFill>
              </a:rPr>
              <a:pPr>
                <a:defRPr/>
              </a:pPr>
              <a:t>3</a:t>
            </a:fld>
            <a:endParaRPr lang="es-ES" dirty="0">
              <a:solidFill>
                <a:srgbClr val="898989"/>
              </a:solidFill>
            </a:endParaRPr>
          </a:p>
        </p:txBody>
      </p:sp>
      <p:graphicFrame>
        <p:nvGraphicFramePr>
          <p:cNvPr id="7" name="Group 2"/>
          <p:cNvGraphicFramePr>
            <a:graphicFrameLocks noGrp="1"/>
          </p:cNvGraphicFramePr>
          <p:nvPr>
            <p:extLst>
              <p:ext uri="{D42A27DB-BD31-4B8C-83A1-F6EECF244321}">
                <p14:modId xmlns:p14="http://schemas.microsoft.com/office/powerpoint/2010/main" val="2281645025"/>
              </p:ext>
            </p:extLst>
          </p:nvPr>
        </p:nvGraphicFramePr>
        <p:xfrm>
          <a:off x="396456" y="332656"/>
          <a:ext cx="8280000" cy="4602544"/>
        </p:xfrm>
        <a:graphic>
          <a:graphicData uri="http://schemas.openxmlformats.org/drawingml/2006/table">
            <a:tbl>
              <a:tblPr/>
              <a:tblGrid>
                <a:gridCol w="508478"/>
                <a:gridCol w="7771522"/>
              </a:tblGrid>
              <a:tr h="0">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700" b="1" i="0" u="none" strike="noStrike" cap="none" normalizeH="0" baseline="0" dirty="0" smtClean="0">
                          <a:ln>
                            <a:noFill/>
                          </a:ln>
                          <a:solidFill>
                            <a:schemeClr val="bg1"/>
                          </a:solidFill>
                          <a:effectLst/>
                          <a:latin typeface="Arial Narrow" pitchFamily="34" charset="0"/>
                          <a:cs typeface="Times New Roman" panose="02020603050405020304" pitchFamily="18" charset="0"/>
                        </a:rPr>
                        <a:t>3ª SECCIÓN CONTESTE EL SIGUIENTE CUESTIONARIO0</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r>
              <a:tr h="0">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lang="es-ES" sz="700" b="1" dirty="0" smtClean="0">
                          <a:solidFill>
                            <a:schemeClr val="bg1"/>
                          </a:solidFill>
                          <a:effectLst>
                            <a:outerShdw blurRad="38100" dist="38100" dir="2700000" algn="tl">
                              <a:srgbClr val="FFFFFF"/>
                            </a:outerShdw>
                          </a:effectLst>
                          <a:latin typeface="Arial Narrow" pitchFamily="34" charset="0"/>
                          <a:cs typeface="Times New Roman" panose="02020603050405020304" pitchFamily="18" charset="0"/>
                        </a:rPr>
                        <a:t>CUESTIONARIO</a:t>
                      </a:r>
                      <a:endParaRPr lang="es-MX" sz="700" b="1" dirty="0" smtClean="0">
                        <a:solidFill>
                          <a:schemeClr val="bg1"/>
                        </a:solidFill>
                        <a:effectLst>
                          <a:outerShdw blurRad="38100" dist="38100" dir="2700000" algn="tl">
                            <a:srgbClr val="FFFFFF"/>
                          </a:outerShdw>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r>
              <a:tr h="0">
                <a:tc gridSpan="2">
                  <a:txBody>
                    <a:bodyPr/>
                    <a:lstStyle/>
                    <a:p>
                      <a:pPr marL="0" marR="0" lvl="0" indent="0" algn="just" defTabSz="914400" rtl="0" eaLnBrk="1" fontAlgn="base" latinLnBrk="0" hangingPunct="1">
                        <a:lnSpc>
                          <a:spcPct val="100000"/>
                        </a:lnSpc>
                        <a:spcBef>
                          <a:spcPct val="30000"/>
                        </a:spcBef>
                        <a:spcAft>
                          <a:spcPct val="0"/>
                        </a:spcAft>
                        <a:buClrTx/>
                        <a:buSzTx/>
                        <a:buFontTx/>
                        <a:buNone/>
                        <a:tabLst/>
                      </a:pPr>
                      <a:r>
                        <a:rPr kumimoji="0" lang="es-MX" sz="800" b="1" i="0" u="none" strike="noStrike" cap="none" normalizeH="0" baseline="0" dirty="0" smtClean="0">
                          <a:ln>
                            <a:noFill/>
                          </a:ln>
                          <a:solidFill>
                            <a:schemeClr val="tx1"/>
                          </a:solidFill>
                          <a:effectLst/>
                          <a:latin typeface="Arial Narrow" pitchFamily="34" charset="0"/>
                          <a:cs typeface="Times New Roman" panose="02020603050405020304" pitchFamily="18" charset="0"/>
                        </a:rPr>
                        <a:t>Este cuestionario deberá de llenarse de acuerdo a las preguntas formuladas, las cuales podrán tener respuesta en el material del módulo o tendrán que investigar en otras fuentes, aplicando el criterio del estudiante.</a:t>
                      </a:r>
                      <a:endParaRPr kumimoji="0" lang="es-ES" sz="8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hMerge="1">
                  <a:txBody>
                    <a:bodyPr/>
                    <a:lstStyle/>
                    <a:p>
                      <a:endParaRPr lang="es-MX"/>
                    </a:p>
                  </a:txBody>
                  <a:tcPr/>
                </a:tc>
              </a:tr>
              <a:tr h="0">
                <a:tc gridSpan="2">
                  <a:txBody>
                    <a:bodyPr/>
                    <a:lstStyle/>
                    <a:p>
                      <a:pPr marL="0" marR="0" lvl="0" indent="0" algn="ctr" defTabSz="914400" rtl="0" eaLnBrk="1" fontAlgn="base" latinLnBrk="0" hangingPunct="1">
                        <a:lnSpc>
                          <a:spcPct val="100000"/>
                        </a:lnSpc>
                        <a:spcBef>
                          <a:spcPct val="30000"/>
                        </a:spcBef>
                        <a:spcAft>
                          <a:spcPct val="0"/>
                        </a:spcAft>
                        <a:buClrTx/>
                        <a:buSzTx/>
                        <a:buFontTx/>
                        <a:buNone/>
                        <a:tabLst/>
                      </a:pPr>
                      <a:r>
                        <a:rPr kumimoji="0" lang="es-ES" sz="800" b="1" i="0" u="none" strike="noStrike" cap="none" normalizeH="0" baseline="0" dirty="0" smtClean="0">
                          <a:ln>
                            <a:noFill/>
                          </a:ln>
                          <a:solidFill>
                            <a:schemeClr val="bg1"/>
                          </a:solidFill>
                          <a:effectLst/>
                          <a:latin typeface="Arial Narrow" pitchFamily="34" charset="0"/>
                          <a:cs typeface="Times New Roman" panose="02020603050405020304" pitchFamily="18" charset="0"/>
                        </a:rPr>
                        <a:t>PREGUNTAS</a:t>
                      </a: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pPr marL="0" marR="0" lvl="0" indent="0" algn="just" defTabSz="914400" rtl="0" eaLnBrk="1" fontAlgn="base" latinLnBrk="0" hangingPunct="1">
                        <a:lnSpc>
                          <a:spcPct val="100000"/>
                        </a:lnSpc>
                        <a:spcBef>
                          <a:spcPct val="30000"/>
                        </a:spcBef>
                        <a:spcAft>
                          <a:spcPct val="0"/>
                        </a:spcAft>
                        <a:buClrTx/>
                        <a:buSzTx/>
                        <a:buFontTx/>
                        <a:buNone/>
                        <a:tabLst/>
                      </a:pPr>
                      <a:endParaRPr kumimoji="0" lang="es-ES" sz="105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chemeClr val="bg1"/>
                          </a:solidFill>
                          <a:effectLst/>
                          <a:latin typeface="Arial Narrow"/>
                          <a:cs typeface="Times New Roman"/>
                        </a:rPr>
                        <a:t>1</a:t>
                      </a:r>
                      <a:endParaRPr lang="es-ES" sz="800" b="0" i="0" u="none" strike="noStrike" dirty="0">
                        <a:solidFill>
                          <a:schemeClr val="bg1"/>
                        </a:solidFill>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indent="0" algn="just" rtl="0" eaLnBrk="1" fontAlgn="base" latinLnBrk="0" hangingPunct="1">
                        <a:spcBef>
                          <a:spcPts val="378"/>
                        </a:spcBef>
                        <a:spcAft>
                          <a:spcPts val="0"/>
                        </a:spcAft>
                      </a:pPr>
                      <a:r>
                        <a:rPr lang="es-MX" sz="900" b="1" i="0" u="none" strike="noStrike" kern="1200" baseline="0" dirty="0">
                          <a:ln>
                            <a:noFill/>
                          </a:ln>
                          <a:solidFill>
                            <a:srgbClr val="000000"/>
                          </a:solidFill>
                          <a:effectLst/>
                          <a:latin typeface="Arial Narrow"/>
                          <a:cs typeface="Times New Roman"/>
                        </a:rPr>
                        <a:t>¿Como define en sus palabras a la Gestión Ejecutiva?</a:t>
                      </a:r>
                      <a:endParaRPr lang="es-MX" sz="9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chemeClr val="bg1"/>
                          </a:solidFill>
                          <a:effectLst/>
                          <a:latin typeface="Arial Narrow"/>
                          <a:cs typeface="Times New Roman"/>
                        </a:rPr>
                        <a:t>2</a:t>
                      </a:r>
                      <a:endParaRPr lang="es-ES" sz="800" b="0" i="0" u="none" strike="noStrike" dirty="0">
                        <a:solidFill>
                          <a:schemeClr val="bg1"/>
                        </a:solidFill>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indent="0" algn="l" rtl="0" eaLnBrk="1" fontAlgn="base" latinLnBrk="0" hangingPunct="1">
                        <a:spcBef>
                          <a:spcPts val="378"/>
                        </a:spcBef>
                        <a:spcAft>
                          <a:spcPts val="0"/>
                        </a:spcAft>
                      </a:pPr>
                      <a:r>
                        <a:rPr lang="es-MX" sz="900" b="1" i="0" u="none" strike="noStrike" kern="1200" dirty="0">
                          <a:solidFill>
                            <a:srgbClr val="000000"/>
                          </a:solidFill>
                          <a:effectLst/>
                          <a:latin typeface="Arial Narrow"/>
                          <a:cs typeface="Times New Roman"/>
                        </a:rPr>
                        <a:t>Explique</a:t>
                      </a:r>
                      <a:r>
                        <a:rPr lang="es-MX" sz="900" b="1" i="0" u="none" strike="noStrike" kern="1200" baseline="0" dirty="0">
                          <a:solidFill>
                            <a:srgbClr val="000000"/>
                          </a:solidFill>
                          <a:effectLst/>
                          <a:latin typeface="Arial Narrow"/>
                          <a:cs typeface="Times New Roman"/>
                        </a:rPr>
                        <a:t> que son las competencias ejecutivas y su importancia en el desarrollo organizacional</a:t>
                      </a:r>
                      <a:endParaRPr lang="es-MX" sz="9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chemeClr val="bg1"/>
                          </a:solidFill>
                          <a:effectLst/>
                          <a:latin typeface="Arial Narrow"/>
                          <a:cs typeface="Times New Roman"/>
                        </a:rPr>
                        <a:t>3</a:t>
                      </a:r>
                      <a:endParaRPr lang="es-ES" sz="800" b="0" i="0" u="none" strike="noStrike" dirty="0">
                        <a:solidFill>
                          <a:schemeClr val="bg1"/>
                        </a:solidFill>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indent="0" algn="just" rtl="0" eaLnBrk="1" fontAlgn="base" latinLnBrk="0" hangingPunct="1">
                        <a:spcBef>
                          <a:spcPts val="378"/>
                        </a:spcBef>
                        <a:spcAft>
                          <a:spcPts val="0"/>
                        </a:spcAft>
                      </a:pPr>
                      <a:r>
                        <a:rPr lang="es-MX" sz="900" b="1" i="0" u="none" strike="noStrike" kern="1200" dirty="0">
                          <a:solidFill>
                            <a:srgbClr val="000000"/>
                          </a:solidFill>
                          <a:effectLst/>
                          <a:latin typeface="Arial Narrow"/>
                          <a:cs typeface="Times New Roman"/>
                        </a:rPr>
                        <a:t>Explique</a:t>
                      </a:r>
                      <a:r>
                        <a:rPr lang="es-MX" sz="900" b="1" i="0" u="none" strike="noStrike" kern="1200" baseline="0" dirty="0">
                          <a:solidFill>
                            <a:srgbClr val="000000"/>
                          </a:solidFill>
                          <a:effectLst/>
                          <a:latin typeface="Arial Narrow"/>
                          <a:cs typeface="Times New Roman"/>
                        </a:rPr>
                        <a:t>  </a:t>
                      </a:r>
                      <a:r>
                        <a:rPr lang="es-MX" sz="900" b="1" i="0" u="none" strike="noStrike" kern="1200" baseline="0" dirty="0" smtClean="0">
                          <a:solidFill>
                            <a:srgbClr val="000000"/>
                          </a:solidFill>
                          <a:effectLst/>
                          <a:latin typeface="Arial Narrow"/>
                          <a:cs typeface="Times New Roman"/>
                        </a:rPr>
                        <a:t>con sus palabras que </a:t>
                      </a:r>
                      <a:r>
                        <a:rPr lang="es-MX" sz="900" b="1" i="0" u="none" strike="noStrike" kern="1200" baseline="0" dirty="0">
                          <a:solidFill>
                            <a:srgbClr val="000000"/>
                          </a:solidFill>
                          <a:effectLst/>
                          <a:latin typeface="Arial Narrow"/>
                          <a:cs typeface="Times New Roman"/>
                        </a:rPr>
                        <a:t>es el Desarrollo Organizacional </a:t>
                      </a:r>
                      <a:r>
                        <a:rPr lang="es-MX" sz="900" b="1" i="0" u="none" strike="noStrike" kern="1200" baseline="0" dirty="0" smtClean="0">
                          <a:solidFill>
                            <a:srgbClr val="000000"/>
                          </a:solidFill>
                          <a:effectLst/>
                          <a:latin typeface="Arial Narrow"/>
                          <a:cs typeface="Times New Roman"/>
                        </a:rPr>
                        <a:t>– </a:t>
                      </a:r>
                      <a:r>
                        <a:rPr lang="es-MX" sz="900" b="1" i="0" u="none" strike="noStrike" kern="1200" baseline="0" dirty="0">
                          <a:solidFill>
                            <a:srgbClr val="000000"/>
                          </a:solidFill>
                          <a:effectLst/>
                          <a:latin typeface="Arial Narrow"/>
                          <a:cs typeface="Times New Roman"/>
                        </a:rPr>
                        <a:t>DO</a:t>
                      </a:r>
                      <a:endParaRPr lang="es-MX" sz="9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chemeClr val="bg1"/>
                          </a:solidFill>
                          <a:effectLst/>
                          <a:latin typeface="Arial Narrow"/>
                          <a:cs typeface="Times New Roman"/>
                        </a:rPr>
                        <a:t>4</a:t>
                      </a:r>
                      <a:endParaRPr lang="es-ES" sz="1800" b="0" i="0" u="none" strike="noStrike" dirty="0">
                        <a:solidFill>
                          <a:schemeClr val="bg1"/>
                        </a:solidFill>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indent="0" algn="just" rtl="0" eaLnBrk="1" fontAlgn="base" latinLnBrk="0" hangingPunct="1">
                        <a:spcBef>
                          <a:spcPts val="378"/>
                        </a:spcBef>
                        <a:spcAft>
                          <a:spcPts val="0"/>
                        </a:spcAft>
                      </a:pPr>
                      <a:r>
                        <a:rPr lang="es-MX" sz="900" b="1" i="0" u="none" strike="noStrike" kern="1200">
                          <a:solidFill>
                            <a:srgbClr val="000000"/>
                          </a:solidFill>
                          <a:effectLst/>
                          <a:latin typeface="Arial Narrow"/>
                        </a:rPr>
                        <a:t>En sus</a:t>
                      </a:r>
                      <a:r>
                        <a:rPr lang="es-MX" sz="900" b="1" i="0" u="none" strike="noStrike" kern="1200" baseline="0">
                          <a:solidFill>
                            <a:srgbClr val="000000"/>
                          </a:solidFill>
                          <a:effectLst/>
                          <a:latin typeface="Arial Narrow"/>
                        </a:rPr>
                        <a:t> palabras</a:t>
                      </a:r>
                      <a:r>
                        <a:rPr lang="es-MX" sz="900" b="1" i="0" u="none" strike="noStrike" kern="1200">
                          <a:solidFill>
                            <a:srgbClr val="000000"/>
                          </a:solidFill>
                          <a:effectLst/>
                          <a:latin typeface="Arial Narrow"/>
                        </a:rPr>
                        <a:t>, explique como </a:t>
                      </a:r>
                      <a:r>
                        <a:rPr lang="es-MX" sz="900" b="1" i="0" u="none" strike="noStrike" kern="1200" baseline="0">
                          <a:solidFill>
                            <a:srgbClr val="000000"/>
                          </a:solidFill>
                          <a:effectLst/>
                          <a:latin typeface="Arial Narrow"/>
                        </a:rPr>
                        <a:t>la comunicación ejecutiva modifica la conducta al personal de las empresas.</a:t>
                      </a:r>
                      <a:endParaRPr lang="es-MX" sz="2000" b="0" i="0" u="none" strike="noStrike">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chemeClr val="bg1"/>
                          </a:solidFill>
                          <a:effectLst/>
                          <a:latin typeface="Arial Narrow"/>
                          <a:cs typeface="Times New Roman"/>
                        </a:rPr>
                        <a:t>5</a:t>
                      </a:r>
                      <a:endParaRPr lang="es-ES" sz="1800" b="0" i="0" u="none" strike="noStrike" dirty="0">
                        <a:solidFill>
                          <a:schemeClr val="bg1"/>
                        </a:solidFill>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algn="just" rtl="0" eaLnBrk="1" fontAlgn="ctr" latinLnBrk="0" hangingPunct="1">
                        <a:spcBef>
                          <a:spcPts val="0"/>
                        </a:spcBef>
                        <a:spcAft>
                          <a:spcPts val="0"/>
                        </a:spcAft>
                      </a:pPr>
                      <a:r>
                        <a:rPr lang="es-MX" sz="900" b="1" i="0" u="none" strike="noStrike" kern="1200">
                          <a:solidFill>
                            <a:srgbClr val="000000"/>
                          </a:solidFill>
                          <a:effectLst/>
                          <a:latin typeface="Arial Narrow"/>
                          <a:cs typeface="Times New Roman"/>
                        </a:rPr>
                        <a:t>Explique</a:t>
                      </a:r>
                      <a:r>
                        <a:rPr lang="es-MX" sz="900" b="1" i="0" u="none" strike="noStrike" kern="1200" baseline="0">
                          <a:solidFill>
                            <a:srgbClr val="000000"/>
                          </a:solidFill>
                          <a:effectLst/>
                          <a:latin typeface="Arial Narrow"/>
                          <a:cs typeface="Times New Roman"/>
                        </a:rPr>
                        <a:t> el estilo de comunicación asertiva.</a:t>
                      </a:r>
                      <a:endParaRPr lang="es-MX" sz="2000" b="0" i="0" u="none" strike="noStrike">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chemeClr val="bg1"/>
                          </a:solidFill>
                          <a:effectLst/>
                          <a:latin typeface="Arial Narrow"/>
                          <a:cs typeface="Times New Roman"/>
                        </a:rPr>
                        <a:t>6</a:t>
                      </a:r>
                      <a:endParaRPr lang="es-ES" sz="1800" b="0" i="0" u="none" strike="noStrike" dirty="0">
                        <a:solidFill>
                          <a:schemeClr val="bg1"/>
                        </a:solidFill>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indent="0" algn="just" rtl="0" eaLnBrk="1" fontAlgn="auto" latinLnBrk="0" hangingPunct="1">
                        <a:spcBef>
                          <a:spcPts val="0"/>
                        </a:spcBef>
                        <a:spcAft>
                          <a:spcPts val="0"/>
                        </a:spcAft>
                      </a:pPr>
                      <a:r>
                        <a:rPr lang="es-MX" sz="900" b="1" i="0" u="none" strike="noStrike" kern="1200">
                          <a:solidFill>
                            <a:srgbClr val="000000"/>
                          </a:solidFill>
                          <a:effectLst/>
                          <a:latin typeface="Arial Narrow"/>
                        </a:rPr>
                        <a:t>Que entiende por Pacto de Lenguaje.</a:t>
                      </a:r>
                      <a:endParaRPr lang="es-MX" sz="2000" b="0" i="0" u="none" strike="noStrike">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chemeClr val="bg1"/>
                          </a:solidFill>
                          <a:effectLst/>
                          <a:latin typeface="Arial Narrow"/>
                          <a:cs typeface="Times New Roman"/>
                        </a:rPr>
                        <a:t>7</a:t>
                      </a:r>
                      <a:endParaRPr lang="es-ES" sz="1800" b="0" i="0" u="none" strike="noStrike" dirty="0">
                        <a:solidFill>
                          <a:schemeClr val="bg1"/>
                        </a:solidFill>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indent="0" algn="just" rtl="0" eaLnBrk="1" fontAlgn="auto" latinLnBrk="0" hangingPunct="1">
                        <a:spcBef>
                          <a:spcPts val="0"/>
                        </a:spcBef>
                        <a:spcAft>
                          <a:spcPts val="0"/>
                        </a:spcAft>
                      </a:pPr>
                      <a:r>
                        <a:rPr lang="es-MX" sz="900" b="1" i="0" u="none" strike="noStrike" kern="1200" dirty="0">
                          <a:solidFill>
                            <a:srgbClr val="000000"/>
                          </a:solidFill>
                          <a:effectLst/>
                          <a:latin typeface="Arial Narrow"/>
                        </a:rPr>
                        <a:t>Explique que es para usted la importancia de un líder.</a:t>
                      </a:r>
                      <a:endParaRPr lang="es-MX" sz="2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chemeClr val="bg1"/>
                          </a:solidFill>
                          <a:effectLst/>
                          <a:latin typeface="Arial Narrow"/>
                          <a:cs typeface="Times New Roman"/>
                        </a:rPr>
                        <a:t>8</a:t>
                      </a:r>
                      <a:endParaRPr lang="es-ES" sz="1800" b="0" i="0" u="none" strike="noStrike" dirty="0">
                        <a:solidFill>
                          <a:schemeClr val="bg1"/>
                        </a:solidFill>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indent="0" algn="just" rtl="0" eaLnBrk="1" fontAlgn="auto" latinLnBrk="0" hangingPunct="1">
                        <a:spcBef>
                          <a:spcPts val="0"/>
                        </a:spcBef>
                        <a:spcAft>
                          <a:spcPts val="0"/>
                        </a:spcAft>
                      </a:pPr>
                      <a:r>
                        <a:rPr lang="es-MX" sz="900" b="1" i="0" u="none" strike="noStrike" kern="1200">
                          <a:solidFill>
                            <a:srgbClr val="000000"/>
                          </a:solidFill>
                          <a:effectLst/>
                          <a:latin typeface="Arial Narrow"/>
                        </a:rPr>
                        <a:t>Mencione los 5 estilos de liderazgo de</a:t>
                      </a:r>
                      <a:r>
                        <a:rPr lang="es-MX" sz="900" b="1" i="0" u="none" strike="noStrike" kern="1200" baseline="0">
                          <a:solidFill>
                            <a:srgbClr val="000000"/>
                          </a:solidFill>
                          <a:effectLst/>
                          <a:latin typeface="Arial Narrow"/>
                        </a:rPr>
                        <a:t> la teoría del Grid Administrativo.</a:t>
                      </a:r>
                      <a:endParaRPr lang="es-MX" sz="2000" b="0" i="0" u="none" strike="noStrike">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chemeClr val="bg1"/>
                          </a:solidFill>
                          <a:effectLst/>
                          <a:latin typeface="Arial Narrow"/>
                          <a:cs typeface="Times New Roman"/>
                        </a:rPr>
                        <a:t>9</a:t>
                      </a:r>
                      <a:endParaRPr lang="es-ES" sz="1800" b="0" i="0" u="none" strike="noStrike" dirty="0">
                        <a:solidFill>
                          <a:schemeClr val="bg1"/>
                        </a:solidFill>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indent="0" algn="just" rtl="0" eaLnBrk="1" fontAlgn="auto" latinLnBrk="0" hangingPunct="1">
                        <a:spcBef>
                          <a:spcPts val="0"/>
                        </a:spcBef>
                        <a:spcAft>
                          <a:spcPts val="0"/>
                        </a:spcAft>
                      </a:pPr>
                      <a:r>
                        <a:rPr lang="es-MX" sz="900" b="1" i="0" u="none" strike="noStrike" kern="1200" dirty="0">
                          <a:solidFill>
                            <a:srgbClr val="000000"/>
                          </a:solidFill>
                          <a:effectLst/>
                          <a:latin typeface="Arial Narrow"/>
                          <a:cs typeface="Times New Roman"/>
                        </a:rPr>
                        <a:t>En sus palabras que entiende por la madurez del líder y de</a:t>
                      </a:r>
                      <a:r>
                        <a:rPr lang="es-MX" sz="900" b="1" i="0" u="none" strike="noStrike" kern="1200" baseline="0" dirty="0">
                          <a:solidFill>
                            <a:srgbClr val="000000"/>
                          </a:solidFill>
                          <a:effectLst/>
                          <a:latin typeface="Arial Narrow"/>
                          <a:cs typeface="Times New Roman"/>
                        </a:rPr>
                        <a:t> que depende.</a:t>
                      </a:r>
                      <a:endParaRPr lang="es-MX" sz="2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chemeClr val="bg1"/>
                          </a:solidFill>
                          <a:effectLst/>
                          <a:latin typeface="Arial Narrow"/>
                          <a:cs typeface="Times New Roman"/>
                        </a:rPr>
                        <a:t>10</a:t>
                      </a:r>
                      <a:endParaRPr lang="es-ES" sz="1800" b="0" i="0" u="none" strike="noStrike" dirty="0">
                        <a:solidFill>
                          <a:schemeClr val="bg1"/>
                        </a:solidFill>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indent="0" algn="just" rtl="0" eaLnBrk="1" fontAlgn="auto" latinLnBrk="0" hangingPunct="1">
                        <a:spcBef>
                          <a:spcPts val="0"/>
                        </a:spcBef>
                        <a:spcAft>
                          <a:spcPts val="0"/>
                        </a:spcAft>
                      </a:pPr>
                      <a:r>
                        <a:rPr lang="es-MX" sz="900" b="1" i="0" u="none" strike="noStrike" kern="1200" dirty="0">
                          <a:solidFill>
                            <a:srgbClr val="000000"/>
                          </a:solidFill>
                          <a:effectLst/>
                          <a:latin typeface="Arial Narrow"/>
                          <a:cs typeface="Times New Roman"/>
                        </a:rPr>
                        <a:t>Que entiende por Coaching  y para que es útil.</a:t>
                      </a:r>
                      <a:endParaRPr lang="es-MX" sz="2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chemeClr val="bg1"/>
                          </a:solidFill>
                          <a:effectLst/>
                          <a:latin typeface="Arial Narrow"/>
                          <a:cs typeface="Times New Roman"/>
                        </a:rPr>
                        <a:t>11</a:t>
                      </a:r>
                      <a:endParaRPr lang="es-ES" sz="1800" b="0" i="0" u="none" strike="noStrike" dirty="0">
                        <a:solidFill>
                          <a:schemeClr val="bg1"/>
                        </a:solidFill>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indent="0" algn="just" rtl="0" eaLnBrk="1" fontAlgn="auto" latinLnBrk="0" hangingPunct="1">
                        <a:spcBef>
                          <a:spcPts val="0"/>
                        </a:spcBef>
                        <a:spcAft>
                          <a:spcPts val="0"/>
                        </a:spcAft>
                      </a:pPr>
                      <a:r>
                        <a:rPr lang="es-MX" sz="900" b="1" i="0" u="none" strike="noStrike" kern="1200" dirty="0">
                          <a:solidFill>
                            <a:srgbClr val="000000"/>
                          </a:solidFill>
                          <a:effectLst/>
                          <a:latin typeface="Arial Narrow"/>
                          <a:cs typeface="Times New Roman"/>
                        </a:rPr>
                        <a:t>Cuales son las principales funciones del coach.</a:t>
                      </a:r>
                      <a:endParaRPr lang="es-MX" sz="2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chemeClr val="bg1"/>
                          </a:solidFill>
                          <a:effectLst/>
                          <a:latin typeface="Arial Narrow"/>
                          <a:cs typeface="Times New Roman"/>
                        </a:rPr>
                        <a:t>12</a:t>
                      </a:r>
                      <a:endParaRPr lang="es-ES" sz="1800" b="0" i="0" u="none" strike="noStrike" dirty="0">
                        <a:solidFill>
                          <a:schemeClr val="bg1"/>
                        </a:solidFill>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indent="0" algn="just" rtl="0" eaLnBrk="1" fontAlgn="auto" latinLnBrk="0" hangingPunct="1">
                        <a:spcBef>
                          <a:spcPts val="0"/>
                        </a:spcBef>
                        <a:spcAft>
                          <a:spcPts val="0"/>
                        </a:spcAft>
                      </a:pPr>
                      <a:r>
                        <a:rPr lang="es-MX" sz="900" b="1" i="0" u="none" strike="noStrike" kern="1200" dirty="0">
                          <a:solidFill>
                            <a:srgbClr val="000000"/>
                          </a:solidFill>
                          <a:effectLst/>
                          <a:latin typeface="Arial Narrow"/>
                          <a:cs typeface="Times New Roman"/>
                        </a:rPr>
                        <a:t>Describa que es ser un supervisor y las 4 etapas de su función.</a:t>
                      </a:r>
                      <a:endParaRPr lang="es-MX" sz="2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chemeClr val="bg1"/>
                          </a:solidFill>
                          <a:effectLst/>
                          <a:latin typeface="Arial Narrow"/>
                          <a:cs typeface="Times New Roman"/>
                        </a:rPr>
                        <a:t>13</a:t>
                      </a:r>
                      <a:endParaRPr lang="es-ES" sz="1800" b="0" i="0" u="none" strike="noStrike" dirty="0">
                        <a:solidFill>
                          <a:schemeClr val="bg1"/>
                        </a:solidFill>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indent="0" algn="just" rtl="0" eaLnBrk="1" fontAlgn="base" latinLnBrk="0" hangingPunct="1">
                        <a:spcBef>
                          <a:spcPts val="432"/>
                        </a:spcBef>
                        <a:spcAft>
                          <a:spcPts val="0"/>
                        </a:spcAft>
                      </a:pPr>
                      <a:r>
                        <a:rPr lang="es-MX" sz="900" b="1" i="0" u="none" strike="noStrike" kern="1200" dirty="0">
                          <a:solidFill>
                            <a:srgbClr val="000000"/>
                          </a:solidFill>
                          <a:effectLst/>
                          <a:latin typeface="Arial Narrow"/>
                          <a:cs typeface="Times New Roman"/>
                        </a:rPr>
                        <a:t>Desde su punto de vista, ¿Cuál es la importancia de delegar?.</a:t>
                      </a:r>
                      <a:endParaRPr lang="es-MX" sz="2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chemeClr val="bg1"/>
                          </a:solidFill>
                          <a:effectLst/>
                          <a:latin typeface="Arial Narrow"/>
                          <a:cs typeface="Times New Roman"/>
                        </a:rPr>
                        <a:t>14</a:t>
                      </a:r>
                      <a:endParaRPr lang="es-ES" sz="1800" b="0" i="0" u="none" strike="noStrike" dirty="0">
                        <a:solidFill>
                          <a:schemeClr val="bg1"/>
                        </a:solidFill>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indent="0" algn="just" rtl="0" eaLnBrk="1" fontAlgn="base" latinLnBrk="0" hangingPunct="1">
                        <a:spcBef>
                          <a:spcPts val="432"/>
                        </a:spcBef>
                        <a:spcAft>
                          <a:spcPts val="0"/>
                        </a:spcAft>
                      </a:pPr>
                      <a:r>
                        <a:rPr lang="es-MX" sz="900" b="1" i="0" u="none" strike="noStrike" kern="1200" baseline="0" dirty="0">
                          <a:solidFill>
                            <a:srgbClr val="000000"/>
                          </a:solidFill>
                          <a:effectLst/>
                          <a:latin typeface="Arial Narrow"/>
                          <a:cs typeface="Times New Roman"/>
                        </a:rPr>
                        <a:t>Explique que es un equipo de trabajo y sus diferencias con un grupo. </a:t>
                      </a:r>
                      <a:endParaRPr lang="es-MX" sz="2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chemeClr val="bg1"/>
                          </a:solidFill>
                          <a:effectLst/>
                          <a:latin typeface="Arial Narrow"/>
                          <a:cs typeface="Times New Roman"/>
                        </a:rPr>
                        <a:t>15</a:t>
                      </a:r>
                      <a:endParaRPr lang="es-ES" sz="1800" b="0" i="0" u="none" strike="noStrike" dirty="0">
                        <a:solidFill>
                          <a:schemeClr val="bg1"/>
                        </a:solidFill>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a:rPr>
                        <a:t>Explique que son las </a:t>
                      </a:r>
                      <a:r>
                        <a:rPr lang="es-MX" sz="900" b="1" i="0" u="none" strike="noStrike" kern="1200" dirty="0" smtClean="0">
                          <a:solidFill>
                            <a:srgbClr val="000000"/>
                          </a:solidFill>
                          <a:effectLst/>
                          <a:latin typeface="Arial Narrow"/>
                        </a:rPr>
                        <a:t>5</a:t>
                      </a:r>
                      <a:r>
                        <a:rPr lang="es-MX" sz="900" b="1" i="0" u="none" strike="noStrike" kern="1200" baseline="0" dirty="0" smtClean="0">
                          <a:solidFill>
                            <a:srgbClr val="000000"/>
                          </a:solidFill>
                          <a:effectLst/>
                          <a:latin typeface="Arial Narrow"/>
                        </a:rPr>
                        <a:t> “C”</a:t>
                      </a:r>
                      <a:r>
                        <a:rPr lang="es-MX" sz="900" b="1" i="0" u="none" strike="noStrike" kern="1200" dirty="0" smtClean="0">
                          <a:solidFill>
                            <a:srgbClr val="000000"/>
                          </a:solidFill>
                          <a:effectLst/>
                          <a:latin typeface="Arial Narrow"/>
                        </a:rPr>
                        <a:t> </a:t>
                      </a:r>
                      <a:r>
                        <a:rPr lang="es-MX" sz="900" b="1" i="0" u="none" strike="noStrike" kern="1200" dirty="0">
                          <a:solidFill>
                            <a:srgbClr val="000000"/>
                          </a:solidFill>
                          <a:effectLst/>
                          <a:latin typeface="Arial Narrow"/>
                        </a:rPr>
                        <a:t>para que un equipo de trabajo sea exitoso.</a:t>
                      </a:r>
                      <a:endParaRPr lang="es-MX" sz="2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0">
                <a:tc>
                  <a:txBody>
                    <a:bodyPr/>
                    <a:lstStyle/>
                    <a:p>
                      <a:pPr marL="0" algn="ctr" rtl="0" eaLnBrk="1" fontAlgn="ctr" latinLnBrk="0" hangingPunct="1">
                        <a:spcBef>
                          <a:spcPts val="0"/>
                        </a:spcBef>
                        <a:spcAft>
                          <a:spcPts val="0"/>
                        </a:spcAft>
                      </a:pPr>
                      <a:r>
                        <a:rPr lang="es-ES" sz="800" b="1" i="0" u="none" strike="noStrike" kern="1200" dirty="0">
                          <a:solidFill>
                            <a:schemeClr val="bg1"/>
                          </a:solidFill>
                          <a:effectLst/>
                          <a:latin typeface="Arial Narrow"/>
                          <a:cs typeface="Times New Roman"/>
                        </a:rPr>
                        <a:t>16</a:t>
                      </a:r>
                      <a:endParaRPr lang="es-ES" sz="1800" b="0" i="0" u="none" strike="noStrike" dirty="0">
                        <a:solidFill>
                          <a:schemeClr val="bg1"/>
                        </a:solidFill>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indent="0" algn="just" rtl="0" eaLnBrk="1" fontAlgn="base" latinLnBrk="0" hangingPunct="1">
                        <a:spcBef>
                          <a:spcPts val="396"/>
                        </a:spcBef>
                        <a:spcAft>
                          <a:spcPts val="0"/>
                        </a:spcAft>
                      </a:pPr>
                      <a:r>
                        <a:rPr lang="es-MX" sz="900" b="1" i="0" u="none" strike="noStrike" kern="1200" dirty="0">
                          <a:solidFill>
                            <a:srgbClr val="000000"/>
                          </a:solidFill>
                          <a:effectLst/>
                          <a:latin typeface="Arial Narrow"/>
                          <a:cs typeface="Times New Roman"/>
                        </a:rPr>
                        <a:t>Mencione los  tres tipos de</a:t>
                      </a:r>
                      <a:r>
                        <a:rPr lang="es-MX" sz="900" b="1" i="0" u="none" strike="noStrike" kern="1200" baseline="0" dirty="0">
                          <a:solidFill>
                            <a:srgbClr val="000000"/>
                          </a:solidFill>
                          <a:effectLst/>
                          <a:latin typeface="Arial Narrow"/>
                          <a:cs typeface="Times New Roman"/>
                        </a:rPr>
                        <a:t> equipos de trabajo.</a:t>
                      </a:r>
                      <a:endParaRPr lang="es-MX" sz="2000" b="0" i="0" u="none" strike="noStrike" dirty="0">
                        <a:effectLst/>
                        <a:latin typeface="Aria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171291031"/>
              </p:ext>
            </p:extLst>
          </p:nvPr>
        </p:nvGraphicFramePr>
        <p:xfrm>
          <a:off x="395536" y="5102696"/>
          <a:ext cx="8280000" cy="990600"/>
        </p:xfrm>
        <a:graphic>
          <a:graphicData uri="http://schemas.openxmlformats.org/drawingml/2006/table">
            <a:tbl>
              <a:tblPr/>
              <a:tblGrid>
                <a:gridCol w="8280000"/>
              </a:tblGrid>
              <a:tr h="180000">
                <a:tc>
                  <a:txBody>
                    <a:bodyPr/>
                    <a:lstStyle/>
                    <a:p>
                      <a:pPr marL="0" algn="ctr" rtl="0" eaLnBrk="1" fontAlgn="ctr" latinLnBrk="0" hangingPunct="1">
                        <a:spcBef>
                          <a:spcPts val="0"/>
                        </a:spcBef>
                        <a:spcAft>
                          <a:spcPts val="0"/>
                        </a:spcAft>
                      </a:pPr>
                      <a:r>
                        <a:rPr lang="es-ES" sz="700" b="1" i="0" u="none" strike="noStrike" kern="1200" baseline="0" dirty="0" smtClean="0">
                          <a:solidFill>
                            <a:schemeClr val="bg1"/>
                          </a:solidFill>
                          <a:effectLst/>
                          <a:latin typeface="Arial Narrow" panose="020B0606020202030204" pitchFamily="34" charset="0"/>
                          <a:cs typeface="Times New Roman"/>
                        </a:rPr>
                        <a:t>COMENTARIO FINALES </a:t>
                      </a:r>
                      <a:r>
                        <a:rPr lang="es-ES" sz="700" b="1" i="0" u="none" strike="noStrike" kern="1200" baseline="0" dirty="0">
                          <a:solidFill>
                            <a:schemeClr val="bg1"/>
                          </a:solidFill>
                          <a:effectLst/>
                          <a:latin typeface="Arial Narrow" panose="020B0606020202030204" pitchFamily="34" charset="0"/>
                          <a:cs typeface="Times New Roman"/>
                        </a:rPr>
                        <a:t>(Opcional)</a:t>
                      </a:r>
                      <a:endParaRPr lang="es-ES" sz="700" b="0" i="0" u="none" strike="noStrike" dirty="0">
                        <a:solidFill>
                          <a:schemeClr val="bg1"/>
                        </a:solidFill>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lumMod val="50000"/>
                      </a:schemeClr>
                    </a:solidFill>
                  </a:tcPr>
                </a:tc>
              </a:tr>
              <a:tr h="180000">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ot"/>
                      <a:round/>
                      <a:headEnd type="none" w="med" len="med"/>
                      <a:tailEnd type="none" w="med" len="med"/>
                    </a:lnB>
                    <a:solidFill>
                      <a:srgbClr val="FFFFFF"/>
                    </a:solidFill>
                  </a:tcPr>
                </a:tc>
              </a:tr>
              <a:tr h="180000">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FF"/>
                    </a:solidFill>
                  </a:tcPr>
                </a:tc>
              </a:tr>
              <a:tr h="180000">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dot"/>
                      <a:round/>
                      <a:headEnd type="none" w="med" len="med"/>
                      <a:tailEnd type="none" w="med" len="med"/>
                    </a:lnB>
                    <a:solidFill>
                      <a:srgbClr val="FFFFFF"/>
                    </a:solidFill>
                  </a:tcPr>
                </a:tc>
              </a:tr>
              <a:tr h="180000">
                <a:tc>
                  <a:txBody>
                    <a:bodyPr/>
                    <a:lstStyle/>
                    <a:p>
                      <a:pPr marL="0" algn="ctr" rtl="0" eaLnBrk="1" fontAlgn="ctr" latinLnBrk="0" hangingPunct="1">
                        <a:spcBef>
                          <a:spcPts val="0"/>
                        </a:spcBef>
                        <a:spcAft>
                          <a:spcPts val="0"/>
                        </a:spcAft>
                      </a:pPr>
                      <a:endParaRPr lang="es-MX" sz="700" b="0" i="0" u="none" strike="noStrike" dirty="0">
                        <a:effectLst/>
                        <a:latin typeface="Arial Narrow" panose="020B0606020202030204" pitchFamily="34"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924181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2"/>
          </p:nvPr>
        </p:nvSpPr>
        <p:spPr/>
        <p:txBody>
          <a:bodyPr/>
          <a:lstStyle/>
          <a:p>
            <a:fld id="{3C8C7F96-03E5-4557-90E6-51068344B7A9}" type="slidenum">
              <a:rPr lang="es-MX" smtClean="0"/>
              <a:t>4</a:t>
            </a:fld>
            <a:endParaRPr lang="es-MX" dirty="0"/>
          </a:p>
        </p:txBody>
      </p:sp>
      <p:graphicFrame>
        <p:nvGraphicFramePr>
          <p:cNvPr id="4" name="3 Tabla"/>
          <p:cNvGraphicFramePr>
            <a:graphicFrameLocks noGrp="1"/>
          </p:cNvGraphicFramePr>
          <p:nvPr>
            <p:extLst>
              <p:ext uri="{D42A27DB-BD31-4B8C-83A1-F6EECF244321}">
                <p14:modId xmlns:p14="http://schemas.microsoft.com/office/powerpoint/2010/main" val="201401755"/>
              </p:ext>
            </p:extLst>
          </p:nvPr>
        </p:nvGraphicFramePr>
        <p:xfrm>
          <a:off x="251520" y="332656"/>
          <a:ext cx="8685796" cy="6048000"/>
        </p:xfrm>
        <a:graphic>
          <a:graphicData uri="http://schemas.openxmlformats.org/drawingml/2006/table">
            <a:tbl>
              <a:tblPr/>
              <a:tblGrid>
                <a:gridCol w="360040"/>
                <a:gridCol w="648072"/>
                <a:gridCol w="3888432"/>
                <a:gridCol w="1008112"/>
                <a:gridCol w="720080"/>
                <a:gridCol w="1080120"/>
                <a:gridCol w="980940"/>
              </a:tblGrid>
              <a:tr h="216000">
                <a:tc gridSpan="5">
                  <a:txBody>
                    <a:bodyPr/>
                    <a:lstStyle/>
                    <a:p>
                      <a:pPr marL="0" marR="0" indent="0" algn="ctr" defTabSz="914400" rtl="0" eaLnBrk="1" fontAlgn="base" latinLnBrk="0" hangingPunct="1">
                        <a:lnSpc>
                          <a:spcPct val="100000"/>
                        </a:lnSpc>
                        <a:spcBef>
                          <a:spcPts val="360"/>
                        </a:spcBef>
                        <a:spcAft>
                          <a:spcPts val="0"/>
                        </a:spcAft>
                        <a:buClrTx/>
                        <a:buSzTx/>
                        <a:buFontTx/>
                        <a:buNone/>
                        <a:tabLst/>
                        <a:defRPr/>
                      </a:pPr>
                      <a:r>
                        <a:rPr lang="es-MX" sz="800" b="1" i="0" kern="1200" baseline="0" dirty="0" smtClean="0">
                          <a:solidFill>
                            <a:schemeClr val="bg1"/>
                          </a:solidFill>
                          <a:effectLst/>
                          <a:latin typeface="Arial Narrow" panose="020B0606020202030204" pitchFamily="34" charset="0"/>
                          <a:ea typeface="+mn-ea"/>
                          <a:cs typeface="+mn-cs"/>
                        </a:rPr>
                        <a:t>TGE 2018.  MODULO I:  TECNICAS DE DESARROLLO ORGANIZACIONAL . CUESTIONARIO MODULAR - CM</a:t>
                      </a:r>
                      <a:endParaRPr lang="es-MX" sz="800" dirty="0" smtClean="0">
                        <a:solidFill>
                          <a:schemeClr val="bg1"/>
                        </a:solidFill>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MX"/>
                    </a:p>
                  </a:txBody>
                  <a:tcPr/>
                </a:tc>
                <a:tc hMerge="1">
                  <a:txBody>
                    <a:bodyPr/>
                    <a:lstStyle/>
                    <a:p>
                      <a:pPr marL="0" marR="0" indent="0" algn="ct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indent="0" algn="r" rtl="0" eaLnBrk="1" fontAlgn="base" latinLnBrk="0" hangingPunct="1">
                        <a:spcBef>
                          <a:spcPts val="360"/>
                        </a:spcBef>
                        <a:spcAft>
                          <a:spcPts val="0"/>
                        </a:spcAft>
                      </a:pPr>
                      <a:endParaRPr lang="es-MX"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hMerge="1">
                  <a:txBody>
                    <a:bodyPr/>
                    <a:lstStyle/>
                    <a:p>
                      <a:pPr marL="0" marR="0" indent="0" algn="ctr" rtl="0" eaLnBrk="1" fontAlgn="base" latinLnBrk="0" hangingPunct="1">
                        <a:spcBef>
                          <a:spcPts val="360"/>
                        </a:spcBef>
                        <a:spcAft>
                          <a:spcPts val="0"/>
                        </a:spcAft>
                      </a:pPr>
                      <a:endParaRPr lang="en-US" sz="10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20000"/>
                        <a:lumOff val="80000"/>
                      </a:schemeClr>
                    </a:solidFill>
                  </a:tcPr>
                </a:tc>
                <a:tc>
                  <a:txBody>
                    <a:bodyPr/>
                    <a:lstStyle/>
                    <a:p>
                      <a:pPr marL="0" marR="0" indent="0" algn="ctr" rtl="0" eaLnBrk="1" fontAlgn="base" latinLnBrk="0" hangingPunct="1">
                        <a:spcBef>
                          <a:spcPts val="360"/>
                        </a:spcBef>
                        <a:spcAft>
                          <a:spcPts val="0"/>
                        </a:spcAft>
                      </a:pPr>
                      <a:r>
                        <a:rPr lang="es-MX" sz="800" b="1" i="0" u="none" strike="noStrike" dirty="0" smtClean="0">
                          <a:solidFill>
                            <a:schemeClr val="bg1"/>
                          </a:solidFill>
                          <a:effectLst/>
                          <a:latin typeface="Arial Narrow" panose="020B0606020202030204" pitchFamily="34" charset="0"/>
                        </a:rPr>
                        <a:t>HOJA NO.</a:t>
                      </a:r>
                      <a:endParaRPr lang="es-MX" sz="800" b="1" i="0" u="none" strike="noStrike" dirty="0">
                        <a:solidFill>
                          <a:schemeClr val="bg1"/>
                        </a:solidFill>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endParaRPr kumimoji="0" lang="es-ES" sz="8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gridSpan="2">
                  <a:txBody>
                    <a:bodyPr/>
                    <a:lstStyle/>
                    <a:p>
                      <a:pPr marL="0" marR="0" indent="0" algn="ctr" rtl="0" eaLnBrk="1" fontAlgn="base" latinLnBrk="0" hangingPunct="1">
                        <a:spcBef>
                          <a:spcPts val="360"/>
                        </a:spcBef>
                        <a:spcAft>
                          <a:spcPts val="0"/>
                        </a:spcAft>
                      </a:pPr>
                      <a:r>
                        <a:rPr lang="es-MX" sz="800" b="1" i="0" u="none" strike="noStrike" kern="1200" baseline="0" dirty="0">
                          <a:ln>
                            <a:noFill/>
                          </a:ln>
                          <a:solidFill>
                            <a:schemeClr val="bg1"/>
                          </a:solidFill>
                          <a:effectLst/>
                          <a:latin typeface="Arial Narrow" panose="020B0606020202030204" pitchFamily="34" charset="0"/>
                          <a:cs typeface="Times New Roman"/>
                        </a:rPr>
                        <a:t>NOMBRE:</a:t>
                      </a:r>
                      <a:endParaRPr lang="es-MX" sz="800" b="1" i="0" u="none" strike="noStrike" dirty="0">
                        <a:solidFill>
                          <a:schemeClr val="bg1"/>
                        </a:solidFill>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pPr marL="0" marR="0" indent="0" algn="ctr" rtl="0" eaLnBrk="1" fontAlgn="base" latinLnBrk="0" hangingPunct="1">
                        <a:spcBef>
                          <a:spcPts val="360"/>
                        </a:spcBef>
                        <a:spcAft>
                          <a:spcPts val="0"/>
                        </a:spcAft>
                      </a:pPr>
                      <a:endParaRPr lang="es-MX" sz="1800" b="0" i="0" u="none" strike="noStrike" dirty="0">
                        <a:effectLst/>
                        <a:latin typeface="Arial"/>
                      </a:endParaRPr>
                    </a:p>
                  </a:txBody>
                  <a:tcPr anchor="ctr"/>
                </a:tc>
                <a:tc>
                  <a:txBody>
                    <a:bodyPr/>
                    <a:lstStyle/>
                    <a:p>
                      <a:pPr marL="0" marR="0" indent="0" algn="ctr" rtl="0" eaLnBrk="1" fontAlgn="base" latinLnBrk="0" hangingPunct="1">
                        <a:spcBef>
                          <a:spcPts val="360"/>
                        </a:spcBef>
                        <a:spcAft>
                          <a:spcPts val="0"/>
                        </a:spcAft>
                      </a:pPr>
                      <a:endParaRPr lang="es-MX" sz="800" b="1" i="0" u="none" strike="noStrike" dirty="0">
                        <a:effectLst/>
                        <a:latin typeface="Arial Narrow" panose="020B0606020202030204" pitchFamily="34" charset="0"/>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360"/>
                        </a:spcBef>
                        <a:spcAft>
                          <a:spcPts val="0"/>
                        </a:spcAft>
                      </a:pPr>
                      <a:r>
                        <a:rPr lang="es-MX" sz="800" b="1" i="0" u="none" strike="noStrike" dirty="0" smtClean="0">
                          <a:solidFill>
                            <a:schemeClr val="bg1"/>
                          </a:solidFill>
                          <a:effectLst/>
                          <a:latin typeface="Arial Narrow" panose="020B0606020202030204" pitchFamily="34" charset="0"/>
                        </a:rPr>
                        <a:t>CARRERA</a:t>
                      </a:r>
                      <a:endParaRPr lang="es-MX" sz="800" b="1" i="0" u="none" strike="noStrike" dirty="0">
                        <a:solidFill>
                          <a:schemeClr val="bg1"/>
                        </a:solidFill>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indent="0" algn="ctr" rtl="0" eaLnBrk="1" fontAlgn="base" latinLnBrk="0" hangingPunct="1">
                        <a:spcBef>
                          <a:spcPts val="360"/>
                        </a:spcBef>
                        <a:spcAft>
                          <a:spcPts val="0"/>
                        </a:spcAft>
                      </a:pPr>
                      <a:endParaRPr lang="en-US" sz="800" b="1" i="0" u="none" strike="noStrike" dirty="0">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indent="0" algn="ctr" rtl="0" eaLnBrk="1" fontAlgn="base" latinLnBrk="0" hangingPunct="1">
                        <a:spcBef>
                          <a:spcPts val="360"/>
                        </a:spcBef>
                        <a:spcAft>
                          <a:spcPts val="0"/>
                        </a:spcAft>
                      </a:pPr>
                      <a:r>
                        <a:rPr lang="es-MX" sz="800" b="1" i="0" u="none" strike="noStrike" kern="1200" baseline="0" dirty="0" smtClean="0">
                          <a:ln>
                            <a:noFill/>
                          </a:ln>
                          <a:solidFill>
                            <a:schemeClr val="bg1"/>
                          </a:solidFill>
                          <a:effectLst/>
                          <a:latin typeface="Arial Narrow" panose="020B0606020202030204" pitchFamily="34" charset="0"/>
                          <a:cs typeface="Times New Roman"/>
                        </a:rPr>
                        <a:t># MATRICULA</a:t>
                      </a:r>
                      <a:endParaRPr lang="es-MX" sz="800" b="1" i="0" u="none" strike="noStrike" dirty="0">
                        <a:solidFill>
                          <a:schemeClr val="bg1"/>
                        </a:solidFill>
                        <a:effectLst/>
                        <a:latin typeface="Arial Narrow" panose="020B060602020203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endParaRPr kumimoji="0" lang="es-ES" sz="800" b="1" i="0" u="none" strike="noStrike" cap="none" normalizeH="0" baseline="0" dirty="0" smtClean="0">
                        <a:ln>
                          <a:noFill/>
                        </a:ln>
                        <a:solidFill>
                          <a:schemeClr val="tx1"/>
                        </a:solidFill>
                        <a:effectLst/>
                        <a:latin typeface="Arial Narrow" pitchFamily="34" charset="0"/>
                        <a:cs typeface="Times New Roman" panose="02020603050405020304" pitchFamily="18" charset="0"/>
                      </a:endParaRP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16000">
                <a:tc gridSpan="7">
                  <a:txBody>
                    <a:bodyPr/>
                    <a:lstStyle/>
                    <a:p>
                      <a:pPr marL="0" marR="0" lvl="0" indent="0" algn="ctr" defTabSz="914400" rtl="0" eaLnBrk="1" fontAlgn="base" latinLnBrk="0" hangingPunct="1">
                        <a:lnSpc>
                          <a:spcPct val="100000"/>
                        </a:lnSpc>
                        <a:spcBef>
                          <a:spcPct val="30000"/>
                        </a:spcBef>
                        <a:spcAft>
                          <a:spcPct val="0"/>
                        </a:spcAft>
                        <a:buClrTx/>
                        <a:buSzTx/>
                        <a:buFontTx/>
                        <a:buNone/>
                        <a:tabLst/>
                        <a:defRPr/>
                      </a:pPr>
                      <a:r>
                        <a:rPr kumimoji="0" lang="es-ES" sz="800" b="1" i="0" u="none" strike="noStrike" cap="none" normalizeH="0" baseline="0" dirty="0" smtClean="0">
                          <a:ln>
                            <a:noFill/>
                          </a:ln>
                          <a:solidFill>
                            <a:schemeClr val="bg1"/>
                          </a:solidFill>
                          <a:effectLst/>
                          <a:latin typeface="Arial Narrow" pitchFamily="34" charset="0"/>
                          <a:cs typeface="Times New Roman" panose="02020603050405020304" pitchFamily="18" charset="0"/>
                        </a:rPr>
                        <a:t>HOJA DE RESPUESTAS*</a:t>
                      </a:r>
                    </a:p>
                  </a:txBody>
                  <a:tcPr marT="45728" marB="4572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lumMod val="50000"/>
                      </a:schemeClr>
                    </a:solidFill>
                  </a:tcPr>
                </a:tc>
                <a:tc hMerge="1">
                  <a:txBody>
                    <a:bodyPr/>
                    <a:lstStyle/>
                    <a:p>
                      <a:endParaRPr lang="es-ES"/>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bg2">
                          <a:lumMod val="25000"/>
                        </a:schemeClr>
                      </a:solidFill>
                      <a:prstDash val="sysDot"/>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r h="216000">
                <a:tc>
                  <a:txBody>
                    <a:bodyPr/>
                    <a:lstStyle/>
                    <a:p>
                      <a:pPr algn="ctr"/>
                      <a:endParaRPr lang="es-ES" sz="600" dirty="0">
                        <a:latin typeface="Arial Narrow" pitchFamily="34" charset="0"/>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6">
                  <a:txBody>
                    <a:bodyPr/>
                    <a:lstStyle/>
                    <a:p>
                      <a:pPr marL="0" marR="0" lvl="0" indent="0" algn="just" defTabSz="914400" rtl="0" eaLnBrk="1" fontAlgn="base" latinLnBrk="0" hangingPunct="1">
                        <a:lnSpc>
                          <a:spcPct val="100000"/>
                        </a:lnSpc>
                        <a:spcBef>
                          <a:spcPct val="30000"/>
                        </a:spcBef>
                        <a:spcAft>
                          <a:spcPct val="0"/>
                        </a:spcAft>
                        <a:buClrTx/>
                        <a:buSzTx/>
                        <a:buFontTx/>
                        <a:buNone/>
                        <a:tabLst/>
                        <a:defRPr/>
                      </a:pPr>
                      <a:endParaRPr lang="es-ES" sz="600" kern="1200" dirty="0" smtClean="0">
                        <a:solidFill>
                          <a:schemeClr val="tx1"/>
                        </a:solidFill>
                        <a:effectLst/>
                        <a:latin typeface="Arial Narrow" pitchFamily="34" charset="0"/>
                        <a:ea typeface="+mn-ea"/>
                        <a:cs typeface="Times New Roman" pitchFamily="18" charset="0"/>
                      </a:endParaRPr>
                    </a:p>
                  </a:txBody>
                  <a:tcPr marT="45728" marB="4572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2">
                          <a:lumMod val="25000"/>
                        </a:schemeClr>
                      </a:solidFill>
                      <a:prstDash val="sys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r>
            </a:tbl>
          </a:graphicData>
        </a:graphic>
      </p:graphicFrame>
      <p:sp>
        <p:nvSpPr>
          <p:cNvPr id="5" name="4 CuadroTexto"/>
          <p:cNvSpPr txBox="1"/>
          <p:nvPr/>
        </p:nvSpPr>
        <p:spPr>
          <a:xfrm>
            <a:off x="251520" y="6407750"/>
            <a:ext cx="8496944" cy="261610"/>
          </a:xfrm>
          <a:prstGeom prst="rect">
            <a:avLst/>
          </a:prstGeom>
          <a:noFill/>
        </p:spPr>
        <p:txBody>
          <a:bodyPr wrap="square" rtlCol="0">
            <a:spAutoFit/>
          </a:bodyPr>
          <a:lstStyle/>
          <a:p>
            <a:r>
              <a:rPr lang="es-ES" sz="1050" b="1" dirty="0" smtClean="0">
                <a:latin typeface="Arial Narrow" pitchFamily="34" charset="0"/>
                <a:cs typeface="Times New Roman" pitchFamily="18" charset="0"/>
              </a:rPr>
              <a:t>* </a:t>
            </a:r>
            <a:r>
              <a:rPr lang="es-ES" sz="900" b="1" dirty="0" smtClean="0">
                <a:latin typeface="Arial Narrow" pitchFamily="34" charset="0"/>
                <a:cs typeface="Times New Roman" pitchFamily="18" charset="0"/>
              </a:rPr>
              <a:t>SI ASÍ LO DESEA UTILICE  LAS QUE SEAN NECESARIAS, REPITIENDO ESTE FORMATO.</a:t>
            </a:r>
            <a:endParaRPr lang="es-ES" sz="900" b="1" dirty="0">
              <a:latin typeface="Arial Narrow" pitchFamily="34" charset="0"/>
              <a:cs typeface="Times New Roman" pitchFamily="18" charset="0"/>
            </a:endParaRPr>
          </a:p>
        </p:txBody>
      </p:sp>
    </p:spTree>
    <p:extLst>
      <p:ext uri="{BB962C8B-B14F-4D97-AF65-F5344CB8AC3E}">
        <p14:creationId xmlns:p14="http://schemas.microsoft.com/office/powerpoint/2010/main" val="1188041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835</Words>
  <Application>Microsoft Office PowerPoint</Application>
  <PresentationFormat>Presentación en pantalla (4:3)</PresentationFormat>
  <Paragraphs>186</Paragraphs>
  <Slides>4</Slides>
  <Notes>2</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Equipo</dc:creator>
  <cp:lastModifiedBy>Equipo</cp:lastModifiedBy>
  <cp:revision>1</cp:revision>
  <dcterms:created xsi:type="dcterms:W3CDTF">2018-07-30T17:54:36Z</dcterms:created>
  <dcterms:modified xsi:type="dcterms:W3CDTF">2018-07-30T17:56:39Z</dcterms:modified>
</cp:coreProperties>
</file>