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AF5F6A-9322-40A2-87BE-D830F8BD09F9}" type="datetimeFigureOut">
              <a:rPr lang="es-MX" smtClean="0"/>
              <a:t>30/07/2018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383F1F-DC2D-4255-B437-336EDDE388AB}" type="slidenum">
              <a:rPr lang="es-MX" smtClean="0"/>
              <a:t>‹Nº›</a:t>
            </a:fld>
            <a:endParaRPr lang="es-MX"/>
          </a:p>
        </p:txBody>
      </p:sp>
    </p:spTree>
    <p:extLst>
      <p:ext uri="{BB962C8B-B14F-4D97-AF65-F5344CB8AC3E}">
        <p14:creationId xmlns:p14="http://schemas.microsoft.com/office/powerpoint/2010/main" val="1961203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10032" indent="-273089" algn="ctr" eaLnBrk="0" hangingPunct="0">
              <a:defRPr sz="1400" b="1">
                <a:solidFill>
                  <a:schemeClr val="tx1"/>
                </a:solidFill>
                <a:latin typeface="Arial" charset="0"/>
              </a:defRPr>
            </a:lvl2pPr>
            <a:lvl3pPr marL="1092356" indent="-218471" algn="ctr" eaLnBrk="0" hangingPunct="0">
              <a:defRPr sz="1400" b="1">
                <a:solidFill>
                  <a:schemeClr val="tx1"/>
                </a:solidFill>
                <a:latin typeface="Arial" charset="0"/>
              </a:defRPr>
            </a:lvl3pPr>
            <a:lvl4pPr marL="1529299" indent="-218471" algn="ctr" eaLnBrk="0" hangingPunct="0">
              <a:defRPr sz="1400" b="1">
                <a:solidFill>
                  <a:schemeClr val="tx1"/>
                </a:solidFill>
                <a:latin typeface="Arial" charset="0"/>
              </a:defRPr>
            </a:lvl4pPr>
            <a:lvl5pPr marL="1966241" indent="-218471" algn="ctr" eaLnBrk="0" hangingPunct="0">
              <a:defRPr sz="1400" b="1">
                <a:solidFill>
                  <a:schemeClr val="tx1"/>
                </a:solidFill>
                <a:latin typeface="Arial" charset="0"/>
              </a:defRPr>
            </a:lvl5pPr>
            <a:lvl6pPr marL="2403184" indent="-218471" algn="ctr" eaLnBrk="0" fontAlgn="base" hangingPunct="0">
              <a:spcBef>
                <a:spcPct val="0"/>
              </a:spcBef>
              <a:spcAft>
                <a:spcPct val="0"/>
              </a:spcAft>
              <a:defRPr sz="1400" b="1">
                <a:solidFill>
                  <a:schemeClr val="tx1"/>
                </a:solidFill>
                <a:latin typeface="Arial" charset="0"/>
              </a:defRPr>
            </a:lvl6pPr>
            <a:lvl7pPr marL="2840127" indent="-218471" algn="ctr" eaLnBrk="0" fontAlgn="base" hangingPunct="0">
              <a:spcBef>
                <a:spcPct val="0"/>
              </a:spcBef>
              <a:spcAft>
                <a:spcPct val="0"/>
              </a:spcAft>
              <a:defRPr sz="1400" b="1">
                <a:solidFill>
                  <a:schemeClr val="tx1"/>
                </a:solidFill>
                <a:latin typeface="Arial" charset="0"/>
              </a:defRPr>
            </a:lvl7pPr>
            <a:lvl8pPr marL="3277069" indent="-218471" algn="ctr" eaLnBrk="0" fontAlgn="base" hangingPunct="0">
              <a:spcBef>
                <a:spcPct val="0"/>
              </a:spcBef>
              <a:spcAft>
                <a:spcPct val="0"/>
              </a:spcAft>
              <a:defRPr sz="1400" b="1">
                <a:solidFill>
                  <a:schemeClr val="tx1"/>
                </a:solidFill>
                <a:latin typeface="Arial" charset="0"/>
              </a:defRPr>
            </a:lvl8pPr>
            <a:lvl9pPr marL="3714012" indent="-218471"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5800"/>
            <a:ext cx="4573587" cy="3430588"/>
          </a:xfrm>
          <a:ln/>
        </p:spPr>
      </p:sp>
      <p:sp>
        <p:nvSpPr>
          <p:cNvPr id="121860" name="Rectangle 3"/>
          <p:cNvSpPr>
            <a:spLocks noGrp="1" noChangeArrowheads="1"/>
          </p:cNvSpPr>
          <p:nvPr>
            <p:ph type="body" idx="1"/>
          </p:nvPr>
        </p:nvSpPr>
        <p:spPr>
          <a:xfrm>
            <a:off x="685491" y="4343872"/>
            <a:ext cx="5487022" cy="411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30/07/2018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575274"/>
            <a:ext cx="9143999" cy="1508077"/>
          </a:xfrm>
          <a:prstGeom prst="rect">
            <a:avLst/>
          </a:prstGeom>
          <a:noFill/>
          <a:ln w="9525">
            <a:noFill/>
            <a:miter lim="800000"/>
            <a:headEnd/>
            <a:tailEnd/>
          </a:ln>
          <a:effectLst/>
        </p:spPr>
        <p:txBody>
          <a:bodyPr wrap="square" lIns="91414" tIns="45706" rIns="91414" bIns="45706">
            <a:spAutoFit/>
          </a:bodyPr>
          <a:lstStyle/>
          <a:p>
            <a:pPr algn="ctr">
              <a:defRPr/>
            </a:pPr>
            <a:r>
              <a:rPr lang="es-ES" sz="1400" b="1" cap="small" dirty="0">
                <a:solidFill>
                  <a:schemeClr val="tx1">
                    <a:lumMod val="75000"/>
                    <a:lumOff val="25000"/>
                  </a:schemeClr>
                </a:solidFill>
                <a:effectLst>
                  <a:outerShdw blurRad="38100" dist="38100" dir="2700000" algn="tl" rotWithShape="0">
                    <a:srgbClr val="000000">
                      <a:alpha val="43000"/>
                    </a:srgbClr>
                  </a:outerShdw>
                </a:effectLst>
                <a:latin typeface="Arial Narrow" panose="020B0606020202030204" pitchFamily="34" charset="0"/>
              </a:rPr>
              <a:t>TÉCNICAS DE GESTIÓN EJECUTIVAS 2018</a:t>
            </a:r>
          </a:p>
          <a:p>
            <a:pPr algn="ctr">
              <a:defRPr/>
            </a:pPr>
            <a:r>
              <a:rPr lang="es-ES" sz="1400" b="1" i="1" cap="small" dirty="0">
                <a:solidFill>
                  <a:schemeClr val="tx1">
                    <a:lumMod val="75000"/>
                    <a:lumOff val="25000"/>
                  </a:schemeClr>
                </a:solidFill>
                <a:effectLst>
                  <a:outerShdw blurRad="38100" dist="38100" dir="2700000" algn="tl" rotWithShape="0">
                    <a:srgbClr val="000000">
                      <a:alpha val="43000"/>
                    </a:srgbClr>
                  </a:outerShdw>
                </a:effectLst>
                <a:latin typeface="Arial Narrow" panose="020B0606020202030204" pitchFamily="34" charset="0"/>
              </a:rPr>
              <a:t>LICENCIATURA EN ADMINISTRACIÓN</a:t>
            </a:r>
          </a:p>
          <a:p>
            <a:pPr algn="ctr">
              <a:defRPr/>
            </a:pPr>
            <a:endParaRPr lang="es-ES" sz="500" b="1" cap="small" dirty="0">
              <a:solidFill>
                <a:schemeClr val="tx1">
                  <a:lumMod val="75000"/>
                  <a:lumOff val="25000"/>
                </a:schemeClr>
              </a:solidFill>
              <a:effectLst>
                <a:outerShdw blurRad="38100" dist="38100" dir="2700000" algn="tl" rotWithShape="0">
                  <a:srgbClr val="000000">
                    <a:alpha val="43000"/>
                  </a:srgbClr>
                </a:outerShdw>
              </a:effectLst>
              <a:latin typeface="Arial Narrow" panose="020B0606020202030204" pitchFamily="34" charset="0"/>
            </a:endParaRPr>
          </a:p>
          <a:p>
            <a:pPr algn="ctr">
              <a:defRPr/>
            </a:pPr>
            <a:endParaRPr lang="es-MX" sz="1600" b="1" dirty="0" smtClean="0">
              <a:solidFill>
                <a:schemeClr val="tx2">
                  <a:lumMod val="75000"/>
                </a:schemeClr>
              </a:solidFill>
              <a:effectLst>
                <a:outerShdw blurRad="38100" dist="38100" dir="2700000" algn="tl">
                  <a:srgbClr val="FFFFFF"/>
                </a:outerShdw>
              </a:effectLst>
              <a:latin typeface="Arial Narrow" panose="020B0606020202030204" pitchFamily="34" charset="0"/>
            </a:endParaRPr>
          </a:p>
          <a:p>
            <a:pPr algn="ctr">
              <a:defRPr/>
            </a:pPr>
            <a:r>
              <a:rPr lang="es-MX" sz="1600" b="1" dirty="0" smtClean="0">
                <a:solidFill>
                  <a:schemeClr val="tx1">
                    <a:lumMod val="75000"/>
                    <a:lumOff val="25000"/>
                  </a:schemeClr>
                </a:solidFill>
                <a:effectLst>
                  <a:outerShdw blurRad="38100" dist="38100" dir="2700000" algn="tl">
                    <a:srgbClr val="FFFFFF"/>
                  </a:outerShdw>
                </a:effectLst>
                <a:latin typeface="Arial Narrow" panose="020B0606020202030204" pitchFamily="34" charset="0"/>
              </a:rPr>
              <a:t>MÓDULO III– TÉCNICAS DE NEGOCIACÍON Y DESARROLLO PROFESIONAL</a:t>
            </a:r>
          </a:p>
          <a:p>
            <a:pPr algn="ctr">
              <a:defRPr/>
            </a:pPr>
            <a:endParaRPr lang="es-MX" sz="900" b="1" dirty="0" smtClean="0">
              <a:solidFill>
                <a:schemeClr val="tx2">
                  <a:lumMod val="75000"/>
                </a:schemeClr>
              </a:solidFill>
              <a:effectLst>
                <a:outerShdw blurRad="38100" dist="38100" dir="2700000" algn="tl">
                  <a:srgbClr val="FFFFFF"/>
                </a:outerShdw>
              </a:effectLst>
              <a:latin typeface="Arial Narrow" panose="020B0606020202030204" pitchFamily="34" charset="0"/>
            </a:endParaRPr>
          </a:p>
          <a:p>
            <a:pPr algn="ctr">
              <a:defRPr/>
            </a:pPr>
            <a:r>
              <a:rPr lang="es-MX" b="1" dirty="0" smtClean="0">
                <a:solidFill>
                  <a:schemeClr val="tx2">
                    <a:lumMod val="75000"/>
                  </a:schemeClr>
                </a:solidFill>
                <a:effectLst>
                  <a:outerShdw blurRad="38100" dist="38100" dir="2700000" algn="tl">
                    <a:srgbClr val="FFFFFF"/>
                  </a:outerShdw>
                </a:effectLst>
                <a:latin typeface="Arial Narrow" panose="020B0606020202030204" pitchFamily="34" charset="0"/>
              </a:rPr>
              <a:t>CUESTIONARIO MODULAR-CM </a:t>
            </a:r>
            <a:endParaRPr lang="es-MX" b="1" i="1" dirty="0">
              <a:solidFill>
                <a:schemeClr val="tx2">
                  <a:lumMod val="75000"/>
                </a:schemeClr>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0224" y="117009"/>
            <a:ext cx="4068000" cy="390246"/>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72816"/>
            <a:ext cx="8136000" cy="4616620"/>
          </a:xfrm>
          <a:prstGeom prst="rect">
            <a:avLst/>
          </a:prstGeom>
          <a:solidFill>
            <a:schemeClr val="bg1">
              <a:lumMod val="75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ctr">
              <a:defRPr/>
            </a:pPr>
            <a:endParaRPr lang="es-MX" sz="800" b="1" dirty="0" smtClean="0">
              <a:solidFill>
                <a:schemeClr val="tx1"/>
              </a:solidFill>
              <a:latin typeface="Arial Narrow" panose="020B0606020202030204" pitchFamily="34" charset="0"/>
              <a:cs typeface="Times New Roman" panose="02020603050405020304" pitchFamily="18" charset="0"/>
            </a:endParaRPr>
          </a:p>
          <a:p>
            <a:pPr algn="just">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III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
        <p:nvSpPr>
          <p:cNvPr id="9" name="5 Marcador de número de diapositiva"/>
          <p:cNvSpPr>
            <a:spLocks noGrp="1"/>
          </p:cNvSpPr>
          <p:nvPr>
            <p:ph type="sldNum" sz="quarter" idx="12"/>
          </p:nvPr>
        </p:nvSpPr>
        <p:spPr>
          <a:xfrm>
            <a:off x="6553200" y="6376243"/>
            <a:ext cx="2133600" cy="365125"/>
          </a:xfrm>
        </p:spPr>
        <p:txBody>
          <a:bodyPr/>
          <a:lstStyle/>
          <a:p>
            <a:fld id="{EB274526-26DC-41F0-9934-74C2701C56EC}" type="slidenum">
              <a:rPr lang="es-MX" smtClean="0"/>
              <a:t>1</a:t>
            </a:fld>
            <a:endParaRPr lang="es-MX" dirty="0"/>
          </a:p>
        </p:txBody>
      </p:sp>
    </p:spTree>
    <p:extLst>
      <p:ext uri="{BB962C8B-B14F-4D97-AF65-F5344CB8AC3E}">
        <p14:creationId xmlns:p14="http://schemas.microsoft.com/office/powerpoint/2010/main" val="414204537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2576342357"/>
              </p:ext>
            </p:extLst>
          </p:nvPr>
        </p:nvGraphicFramePr>
        <p:xfrm>
          <a:off x="395922" y="1196752"/>
          <a:ext cx="8280536" cy="1896880"/>
        </p:xfrm>
        <a:graphic>
          <a:graphicData uri="http://schemas.openxmlformats.org/drawingml/2006/table">
            <a:tbl>
              <a:tblPr/>
              <a:tblGrid>
                <a:gridCol w="5040174"/>
                <a:gridCol w="497037"/>
                <a:gridCol w="649598"/>
                <a:gridCol w="649596"/>
                <a:gridCol w="749133"/>
                <a:gridCol w="694998"/>
              </a:tblGrid>
              <a:tr h="0">
                <a:tc gridSpan="6">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650" b="1" i="0" kern="1200" baseline="0" dirty="0" smtClean="0">
                          <a:solidFill>
                            <a:schemeClr val="tx1"/>
                          </a:solidFill>
                          <a:effectLst/>
                          <a:latin typeface="Arial Narrow" panose="020B0606020202030204" pitchFamily="34" charset="0"/>
                          <a:ea typeface="+mn-ea"/>
                          <a:cs typeface="+mn-cs"/>
                        </a:rPr>
                        <a:t>2ª  SECCION: RESULTADOS DE LAS AUTOEVALUACIONES Y COMENTARIOS DE SU APLICACIÓN</a:t>
                      </a:r>
                      <a:endParaRPr lang="es-ES" sz="650" b="1" dirty="0" smtClean="0">
                        <a:solidFill>
                          <a:schemeClr val="tx1"/>
                        </a:solidFill>
                        <a:latin typeface="Arial Narrow" panose="020B0606020202030204" pitchFamily="34" charset="0"/>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6">
                  <a:txBody>
                    <a:bodyPr/>
                    <a:lstStyle/>
                    <a:p>
                      <a:pPr lvl="0" algn="ctr" fontAlgn="base">
                        <a:spcBef>
                          <a:spcPts val="0"/>
                        </a:spcBef>
                        <a:spcAft>
                          <a:spcPts val="0"/>
                        </a:spcAft>
                      </a:pPr>
                      <a:r>
                        <a:rPr lang="es-MX" sz="650" b="1" dirty="0" smtClean="0">
                          <a:solidFill>
                            <a:schemeClr val="tx1"/>
                          </a:solidFill>
                          <a:latin typeface="Arial Narrow" panose="020B0606020202030204" pitchFamily="34" charset="0"/>
                          <a:cs typeface="Arial" pitchFamily="34" charset="0"/>
                        </a:rPr>
                        <a:t>AUTO EVALUACIÓN  5.1: MI PERFIL DE NEGOCIADOR</a:t>
                      </a:r>
                      <a:endParaRPr lang="es-MX" sz="650" b="1" dirty="0">
                        <a:solidFill>
                          <a:schemeClr val="tx1"/>
                        </a:solidFill>
                        <a:latin typeface="Arial Narrow" panose="020B0606020202030204" pitchFamily="34" charset="0"/>
                        <a:cs typeface="Arial"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00" b="1" i="0" kern="1200" baseline="0" dirty="0" smtClean="0">
                          <a:solidFill>
                            <a:schemeClr val="tx1"/>
                          </a:solidFill>
                          <a:effectLst/>
                          <a:latin typeface="+mn-lt"/>
                          <a:ea typeface="+mn-ea"/>
                          <a:cs typeface="+mn-cs"/>
                        </a:rPr>
                        <a:t>CARACTERÍSTICAS DE NEGOCIADOR</a:t>
                      </a:r>
                      <a:endParaRPr lang="es-MX" sz="700" b="1" dirty="0" smtClean="0">
                        <a:solidFill>
                          <a:schemeClr val="tx1"/>
                        </a:solidFill>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NUNCA</a:t>
                      </a:r>
                      <a:endParaRPr lang="es-MX" sz="650" b="1" i="0" u="none" strike="noStrike" dirty="0">
                        <a:solidFill>
                          <a:schemeClr val="tx1"/>
                        </a:solidFill>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CASI</a:t>
                      </a:r>
                      <a:endParaRPr lang="es-MX" sz="650" b="1" i="0" u="none" strike="noStrike" dirty="0">
                        <a:solidFill>
                          <a:schemeClr val="tx1"/>
                        </a:solidFill>
                        <a:effectLst/>
                        <a:latin typeface="Arial Narrow" panose="020B0606020202030204" pitchFamily="34" charset="0"/>
                      </a:endParaRPr>
                    </a:p>
                    <a:p>
                      <a:pPr marL="0" marR="0" indent="0" algn="ctr"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NUNCA</a:t>
                      </a:r>
                      <a:endParaRPr lang="es-MX" sz="650" b="1" i="0" u="none" strike="noStrike" dirty="0">
                        <a:solidFill>
                          <a:schemeClr val="tx1"/>
                        </a:solidFill>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ctr"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ALGUNAS VECES</a:t>
                      </a:r>
                      <a:endParaRPr lang="es-MX" sz="650" b="1" i="0" u="none" strike="noStrike" dirty="0">
                        <a:solidFill>
                          <a:schemeClr val="tx1"/>
                        </a:solidFill>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bg1">
                        <a:lumMod val="75000"/>
                      </a:schemeClr>
                    </a:solidFill>
                  </a:tcPr>
                </a:tc>
                <a:tc>
                  <a:txBody>
                    <a:bodyPr/>
                    <a:lstStyle/>
                    <a:p>
                      <a:pPr marL="0" marR="0" indent="0" algn="l"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FRECUE</a:t>
                      </a:r>
                      <a:r>
                        <a:rPr lang="es-MX" sz="650" b="1" i="0" u="sng" strike="noStrike" kern="1200" baseline="0" dirty="0">
                          <a:ln>
                            <a:noFill/>
                          </a:ln>
                          <a:solidFill>
                            <a:schemeClr val="tx1"/>
                          </a:solidFill>
                          <a:effectLst/>
                          <a:latin typeface="Arial Narrow" panose="020B0606020202030204" pitchFamily="34" charset="0"/>
                        </a:rPr>
                        <a:t>N</a:t>
                      </a:r>
                      <a:endParaRPr lang="es-MX" sz="650" b="1" i="0" u="none" strike="noStrike" dirty="0">
                        <a:solidFill>
                          <a:schemeClr val="tx1"/>
                        </a:solidFill>
                        <a:effectLst/>
                        <a:latin typeface="Arial Narrow" panose="020B0606020202030204" pitchFamily="34" charset="0"/>
                      </a:endParaRPr>
                    </a:p>
                    <a:p>
                      <a:pPr marL="0" marR="0" indent="0" algn="l"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TEMENTE</a:t>
                      </a:r>
                      <a:endParaRPr lang="es-MX" sz="650" b="1" i="0" u="none" strike="noStrike" dirty="0">
                        <a:solidFill>
                          <a:schemeClr val="tx1"/>
                        </a:solidFill>
                        <a:effectLst/>
                        <a:latin typeface="Arial Narrow" panose="020B0606020202030204" pitchFamily="34" charset="0"/>
                      </a:endParaRPr>
                    </a:p>
                  </a:txBody>
                  <a:tcPr marL="90932" marR="90932" marT="45466" marB="45466" anchor="ctr">
                    <a:solidFill>
                      <a:schemeClr val="bg1">
                        <a:lumMod val="75000"/>
                      </a:schemeClr>
                    </a:solidFill>
                  </a:tcPr>
                </a:tc>
                <a:tc>
                  <a:txBody>
                    <a:bodyPr/>
                    <a:lstStyle/>
                    <a:p>
                      <a:pPr marL="0" marR="0" indent="0" algn="l" rtl="0" eaLnBrk="1" fontAlgn="base" latinLnBrk="0" hangingPunct="1">
                        <a:spcBef>
                          <a:spcPts val="168"/>
                        </a:spcBef>
                        <a:spcAft>
                          <a:spcPts val="0"/>
                        </a:spcAft>
                      </a:pPr>
                      <a:r>
                        <a:rPr lang="es-MX" sz="650" b="1" i="0" u="none" strike="noStrike" kern="1200" baseline="0" dirty="0">
                          <a:ln>
                            <a:noFill/>
                          </a:ln>
                          <a:solidFill>
                            <a:schemeClr val="tx1"/>
                          </a:solidFill>
                          <a:effectLst/>
                          <a:latin typeface="Arial Narrow" panose="020B0606020202030204" pitchFamily="34" charset="0"/>
                        </a:rPr>
                        <a:t>MUY </a:t>
                      </a:r>
                      <a:r>
                        <a:rPr lang="es-MX" sz="650" b="1" i="0" u="none" strike="noStrike" kern="1200" baseline="0" dirty="0" smtClean="0">
                          <a:ln>
                            <a:noFill/>
                          </a:ln>
                          <a:solidFill>
                            <a:schemeClr val="tx1"/>
                          </a:solidFill>
                          <a:effectLst/>
                          <a:latin typeface="Arial Narrow" panose="020B0606020202030204" pitchFamily="34" charset="0"/>
                        </a:rPr>
                        <a:t>FRECU-ENTEMENTE</a:t>
                      </a:r>
                      <a:endParaRPr lang="es-MX" sz="650" b="1" i="0" u="none" strike="noStrike" dirty="0">
                        <a:solidFill>
                          <a:schemeClr val="tx1"/>
                        </a:solidFill>
                        <a:effectLst/>
                        <a:latin typeface="Arial Narrow" panose="020B0606020202030204" pitchFamily="34" charset="0"/>
                      </a:endParaRPr>
                    </a:p>
                  </a:txBody>
                  <a:tcPr marL="90932" marR="90932" marT="45466" marB="45466" anchor="ctr">
                    <a:solidFill>
                      <a:schemeClr val="bg1">
                        <a:lumMod val="75000"/>
                      </a:schemeClr>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00" b="1" i="0" kern="1200" baseline="0" dirty="0" smtClean="0">
                          <a:solidFill>
                            <a:schemeClr val="tx1"/>
                          </a:solidFill>
                          <a:effectLst/>
                          <a:latin typeface="+mn-lt"/>
                          <a:ea typeface="+mn-ea"/>
                          <a:cs typeface="+mn-cs"/>
                        </a:rPr>
                        <a:t>SUMA DE CADA COLUMNA</a:t>
                      </a:r>
                      <a:endParaRPr lang="es-MX" sz="700" b="1" dirty="0" smtClean="0">
                        <a:solidFill>
                          <a:schemeClr val="tx1"/>
                        </a:solidFill>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ctr" rtl="0" eaLnBrk="1" fontAlgn="base" latinLnBrk="0" hangingPunct="1">
                        <a:spcBef>
                          <a:spcPts val="0"/>
                        </a:spcBef>
                        <a:spcAft>
                          <a:spcPts val="0"/>
                        </a:spcAft>
                      </a:pPr>
                      <a:endParaRPr lang="es-MX" sz="65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endParaRPr lang="es-MX" sz="650" dirty="0">
                        <a:latin typeface="Arial Narrow" panose="020B0606020202030204" pitchFamily="34" charset="0"/>
                      </a:endParaRPr>
                    </a:p>
                  </a:txBody>
                  <a:tcPr>
                    <a:lnL w="12700" cap="flat" cmpd="sng" algn="ctr">
                      <a:solidFill>
                        <a:srgbClr val="000000"/>
                      </a:solidFill>
                      <a:prstDash val="solid"/>
                      <a:round/>
                      <a:headEnd type="none" w="med" len="med"/>
                      <a:tailEnd type="none" w="med" len="med"/>
                    </a:lnL>
                    <a:solidFill>
                      <a:schemeClr val="bg1"/>
                    </a:solidFill>
                  </a:tcPr>
                </a:tc>
                <a:tc>
                  <a:txBody>
                    <a:bodyPr/>
                    <a:lstStyle/>
                    <a:p>
                      <a:endParaRPr lang="es-MX" sz="650" dirty="0">
                        <a:latin typeface="Arial Narrow" panose="020B0606020202030204" pitchFamily="34" charset="0"/>
                      </a:endParaRPr>
                    </a:p>
                  </a:txBody>
                  <a:tcPr>
                    <a:solidFill>
                      <a:schemeClr val="bg1"/>
                    </a:solidFill>
                  </a:tcPr>
                </a:tc>
                <a:tc>
                  <a:txBody>
                    <a:bodyPr/>
                    <a:lstStyle/>
                    <a:p>
                      <a:endParaRPr lang="es-MX" sz="650" dirty="0">
                        <a:latin typeface="Arial Narrow" panose="020B0606020202030204" pitchFamily="34" charset="0"/>
                      </a:endParaRPr>
                    </a:p>
                  </a:txBody>
                  <a:tcPr>
                    <a:solidFill>
                      <a:schemeClr val="bg1"/>
                    </a:solidFill>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00" b="1" i="0" kern="1200" baseline="0" dirty="0" smtClean="0">
                          <a:solidFill>
                            <a:schemeClr val="tx1"/>
                          </a:solidFill>
                          <a:effectLst/>
                          <a:latin typeface="+mn-lt"/>
                          <a:ea typeface="+mn-ea"/>
                          <a:cs typeface="+mn-cs"/>
                        </a:rPr>
                        <a:t>MULTPLIQUE LAS SUMA ANTERIORES POR LOS FACTORES ANOTADOS</a:t>
                      </a:r>
                      <a:endParaRPr lang="es-MX" sz="700" b="1" dirty="0" smtClean="0">
                        <a:solidFill>
                          <a:schemeClr val="tx1"/>
                        </a:solidFill>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4</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3</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2</a:t>
                      </a:r>
                      <a:endParaRPr lang="es-MX" sz="650" b="0" i="0" u="none" strike="noStrike" dirty="0">
                        <a:effectLst/>
                        <a:latin typeface="Arial Narrow" panose="020B0606020202030204" pitchFamily="34" charset="0"/>
                      </a:endParaRPr>
                    </a:p>
                  </a:txBody>
                  <a:tcPr marL="90932" marR="90932" marT="45466" marB="45466" anchor="ctr">
                    <a:lnL w="12700" cap="flat" cmpd="sng" algn="ctr">
                      <a:solidFill>
                        <a:srgbClr val="000000"/>
                      </a:solidFill>
                      <a:prstDash val="solid"/>
                      <a:round/>
                      <a:headEnd type="none" w="med" len="med"/>
                      <a:tailEnd type="none" w="med" len="med"/>
                    </a:lnL>
                    <a:solidFill>
                      <a:schemeClr val="bg1"/>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1</a:t>
                      </a:r>
                      <a:endParaRPr lang="es-MX" sz="650" b="0" i="0" u="none" strike="noStrike" dirty="0">
                        <a:effectLst/>
                        <a:latin typeface="Arial Narrow" panose="020B0606020202030204" pitchFamily="34" charset="0"/>
                      </a:endParaRPr>
                    </a:p>
                  </a:txBody>
                  <a:tcPr marL="90932" marR="90932" marT="45466" marB="45466" anchor="ctr">
                    <a:solidFill>
                      <a:schemeClr val="bg1"/>
                    </a:solidFill>
                  </a:tcPr>
                </a:tc>
                <a:tc>
                  <a:txBody>
                    <a:bodyPr/>
                    <a:lstStyle/>
                    <a:p>
                      <a:pPr marL="0" marR="0" indent="0" algn="r" rtl="0" eaLnBrk="1" fontAlgn="base" latinLnBrk="0" hangingPunct="1">
                        <a:spcBef>
                          <a:spcPts val="240"/>
                        </a:spcBef>
                        <a:spcAft>
                          <a:spcPts val="0"/>
                        </a:spcAft>
                      </a:pPr>
                      <a:r>
                        <a:rPr lang="es-MX" sz="650" b="1" i="0" u="none" strike="noStrike" kern="1200" baseline="0" dirty="0">
                          <a:ln>
                            <a:noFill/>
                          </a:ln>
                          <a:solidFill>
                            <a:srgbClr val="000000"/>
                          </a:solidFill>
                          <a:effectLst/>
                          <a:latin typeface="Arial Narrow" panose="020B0606020202030204" pitchFamily="34" charset="0"/>
                        </a:rPr>
                        <a:t>X  0 </a:t>
                      </a:r>
                      <a:endParaRPr lang="es-MX" sz="650" b="0" i="0" u="none" strike="noStrike" dirty="0">
                        <a:effectLst/>
                        <a:latin typeface="Arial Narrow" panose="020B0606020202030204" pitchFamily="34" charset="0"/>
                      </a:endParaRPr>
                    </a:p>
                  </a:txBody>
                  <a:tcPr marL="90932" marR="90932" marT="45466" marB="45466" anchor="ctr">
                    <a:solidFill>
                      <a:schemeClr val="bg1"/>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chemeClr val="tx1"/>
                          </a:solidFill>
                          <a:effectLst/>
                          <a:latin typeface="+mn-lt"/>
                        </a:rPr>
                        <a:t>ANOTE LOS RESULTADOS DE LAS MULTIPLICACIONES ANTERIORES</a:t>
                      </a:r>
                      <a:endParaRPr lang="es-MX" sz="700" b="1" i="0" u="none" strike="noStrike" dirty="0">
                        <a:solidFill>
                          <a:schemeClr val="tx1"/>
                        </a:solidFill>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tcPr>
                </a:tc>
                <a:tc>
                  <a:txBody>
                    <a:bodyPr/>
                    <a:lstStyle/>
                    <a:p>
                      <a:endParaRPr lang="es-MX" sz="650" dirty="0">
                        <a:latin typeface="Arial Narrow" panose="020B0606020202030204" pitchFamily="34" charset="0"/>
                      </a:endParaRPr>
                    </a:p>
                  </a:txBody>
                  <a:tcPr anchor="ctr"/>
                </a:tc>
                <a:tc>
                  <a:txBody>
                    <a:bodyPr/>
                    <a:lstStyle/>
                    <a:p>
                      <a:endParaRPr lang="es-MX" sz="650" dirty="0">
                        <a:latin typeface="Arial Narrow" panose="020B0606020202030204" pitchFamily="34" charset="0"/>
                      </a:endParaRPr>
                    </a:p>
                  </a:txBody>
                  <a:tcPr anchor="ct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chemeClr val="tx1"/>
                          </a:solidFill>
                          <a:effectLst/>
                          <a:latin typeface="+mn-lt"/>
                        </a:rPr>
                        <a:t>TOTAL. SUME LAS CANTIDADES ANTERIORES  </a:t>
                      </a:r>
                      <a:endParaRPr lang="es-MX" sz="700" b="1" i="0" u="none" strike="noStrike" dirty="0">
                        <a:solidFill>
                          <a:schemeClr val="tx1"/>
                        </a:solidFill>
                        <a:effectLst/>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gridSpan="5">
                  <a:txBody>
                    <a:bodyPr/>
                    <a:lstStyle/>
                    <a:p>
                      <a:endParaRPr lang="es-MX" sz="65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00" b="1" i="0" kern="1200" baseline="0" dirty="0" smtClean="0">
                          <a:solidFill>
                            <a:schemeClr val="tx1"/>
                          </a:solidFill>
                          <a:effectLst/>
                          <a:latin typeface="+mn-lt"/>
                          <a:ea typeface="+mn-ea"/>
                          <a:cs typeface="+mn-cs"/>
                        </a:rPr>
                        <a:t>ANOTE SUS COMENTARIOS ACERCA DE LA UTILIDAD DE APLICAR POR USTED EL RESULTADO DE ESTA EVALUACIÓN</a:t>
                      </a:r>
                      <a:r>
                        <a:rPr lang="es-MX" sz="600" b="1" i="0" kern="1200" baseline="0" dirty="0" smtClean="0">
                          <a:solidFill>
                            <a:schemeClr val="tx1"/>
                          </a:solidFill>
                          <a:effectLst/>
                          <a:latin typeface="+mn-lt"/>
                          <a:ea typeface="+mn-ea"/>
                          <a:cs typeface="+mn-cs"/>
                        </a:rPr>
                        <a:t> </a:t>
                      </a:r>
                      <a:r>
                        <a:rPr lang="es-MX" sz="700" b="1" i="1" kern="1200" baseline="0" dirty="0" smtClean="0">
                          <a:solidFill>
                            <a:srgbClr val="FF0000"/>
                          </a:solidFill>
                          <a:effectLst/>
                          <a:latin typeface="+mn-lt"/>
                          <a:ea typeface="+mn-ea"/>
                          <a:cs typeface="+mn-cs"/>
                        </a:rPr>
                        <a:t>(OBLIGATORIO</a:t>
                      </a:r>
                      <a:r>
                        <a:rPr lang="es-MX" sz="700" b="1" i="1" kern="1200" baseline="0" dirty="0" smtClean="0">
                          <a:solidFill>
                            <a:schemeClr val="tx1"/>
                          </a:solidFill>
                          <a:effectLst/>
                          <a:latin typeface="+mn-lt"/>
                          <a:ea typeface="+mn-ea"/>
                          <a:cs typeface="+mn-cs"/>
                        </a:rPr>
                        <a:t>)</a:t>
                      </a:r>
                      <a:endParaRPr lang="es-MX" sz="700" dirty="0" smtClean="0">
                        <a:solidFill>
                          <a:schemeClr val="tx1"/>
                        </a:solidFill>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5">
                  <a:txBody>
                    <a:bodyPr/>
                    <a:lstStyle/>
                    <a:p>
                      <a:endParaRPr lang="es-MX" sz="650" dirty="0">
                        <a:latin typeface="Arial Narrow" panose="020B0606020202030204" pitchFamily="34" charset="0"/>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200" dirty="0" smtClean="0">
                        <a:solidFill>
                          <a:srgbClr val="FF0000"/>
                        </a:solidFill>
                        <a:effectLst/>
                        <a:latin typeface="+mn-lt"/>
                      </a:endParaRPr>
                    </a:p>
                  </a:txBody>
                  <a:tcPr marL="98212" marR="98212" marT="49108" marB="49108" anchor="ctr">
                    <a:lnL w="12700" cap="flat" cmpd="sng" algn="ctr">
                      <a:solidFill>
                        <a:schemeClr val="tx1"/>
                      </a:solidFill>
                      <a:prstDash val="solid"/>
                      <a:round/>
                      <a:headEnd type="none" w="med" len="med"/>
                      <a:tailEnd type="none" w="med" len="med"/>
                    </a:lnL>
                    <a:lnR w="12700" cap="flat" cmpd="sng" algn="ctr">
                      <a:solidFill>
                        <a:schemeClr val="bg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endParaRPr lang="es-MX" sz="650" dirty="0">
                        <a:latin typeface="Arial Narrow" panose="020B0606020202030204" pitchFamily="34" charset="0"/>
                      </a:endParaRPr>
                    </a:p>
                  </a:txBody>
                  <a:tcPr marL="98212" marR="98212" marT="49108" marB="49108">
                    <a:lnL w="12700" cap="flat" cmpd="sng" algn="ctr">
                      <a:solidFill>
                        <a:schemeClr val="bg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xfrm>
            <a:off x="6553200" y="6453336"/>
            <a:ext cx="2133600" cy="365125"/>
          </a:xfrm>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1497154855"/>
              </p:ext>
            </p:extLst>
          </p:nvPr>
        </p:nvGraphicFramePr>
        <p:xfrm>
          <a:off x="396455" y="116904"/>
          <a:ext cx="8280001" cy="1007840"/>
        </p:xfrm>
        <a:graphic>
          <a:graphicData uri="http://schemas.openxmlformats.org/drawingml/2006/table">
            <a:tbl>
              <a:tblPr/>
              <a:tblGrid>
                <a:gridCol w="920654"/>
                <a:gridCol w="850222"/>
                <a:gridCol w="495965"/>
                <a:gridCol w="779370"/>
                <a:gridCol w="566816"/>
                <a:gridCol w="566816"/>
                <a:gridCol w="566816"/>
                <a:gridCol w="850222"/>
                <a:gridCol w="212556"/>
                <a:gridCol w="566816"/>
                <a:gridCol w="469224"/>
                <a:gridCol w="487148"/>
                <a:gridCol w="554892"/>
                <a:gridCol w="392484"/>
              </a:tblGrid>
              <a:tr h="18000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800" b="1" i="0" u="none" strike="noStrike" cap="none" normalizeH="0" baseline="0" dirty="0" err="1" smtClean="0">
                          <a:ln>
                            <a:noFill/>
                          </a:ln>
                          <a:solidFill>
                            <a:schemeClr val="tx1"/>
                          </a:solidFill>
                          <a:effectLst/>
                          <a:latin typeface="+mn-lt"/>
                          <a:cs typeface="Times New Roman" panose="02020603050405020304" pitchFamily="18" charset="0"/>
                        </a:rPr>
                        <a:t>TGE</a:t>
                      </a:r>
                      <a:r>
                        <a:rPr kumimoji="0" lang="es-MX" sz="800" b="1" i="0" u="none" strike="noStrike" cap="none" normalizeH="0" baseline="0" dirty="0" smtClean="0">
                          <a:ln>
                            <a:noFill/>
                          </a:ln>
                          <a:solidFill>
                            <a:schemeClr val="tx1"/>
                          </a:solidFill>
                          <a:effectLst/>
                          <a:latin typeface="+mn-lt"/>
                          <a:cs typeface="Times New Roman" panose="02020603050405020304" pitchFamily="18" charset="0"/>
                        </a:rPr>
                        <a:t> 2018.  MODULO III TÉCNICAS DE NEGOCIACIÓN Y DESARROLLO PROFESIONAL. CUESTIONARIO MODULAR - CM</a:t>
                      </a:r>
                      <a:endParaRPr kumimoji="0" lang="es-ES" sz="8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18000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mn-lt"/>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NOMBRE:</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CARRERA</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2">
                  <a:txBody>
                    <a:bodyPr/>
                    <a:lstStyle/>
                    <a:p>
                      <a:pPr algn="ctr">
                        <a:spcBef>
                          <a:spcPts val="0"/>
                        </a:spcBef>
                        <a:spcAft>
                          <a:spcPts val="0"/>
                        </a:spcAft>
                      </a:pPr>
                      <a:endParaRPr lang="es-MX" sz="700" b="1" dirty="0">
                        <a:solidFill>
                          <a:schemeClr val="tx1"/>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700" b="1" i="0" u="none" strike="noStrike" cap="none" normalizeH="0" baseline="0" dirty="0" smtClean="0">
                          <a:ln>
                            <a:noFill/>
                          </a:ln>
                          <a:solidFill>
                            <a:schemeClr val="tx1"/>
                          </a:solidFill>
                          <a:effectLst/>
                          <a:latin typeface="+mn-lt"/>
                          <a:cs typeface="Times New Roman" panose="02020603050405020304" pitchFamily="18" charset="0"/>
                        </a:rPr>
                        <a:t># </a:t>
                      </a: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MATRICULA</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EDAD</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mn-lt"/>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gridSpan="3">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LUGAR ACTUAL DE RESIDENCIA</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FFFF66"/>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spcBef>
                          <a:spcPts val="0"/>
                        </a:spcBef>
                        <a:spcAft>
                          <a:spcPts val="0"/>
                        </a:spcAft>
                      </a:pPr>
                      <a:r>
                        <a:rPr lang="en-US" sz="700" b="1" dirty="0" smtClean="0">
                          <a:solidFill>
                            <a:schemeClr val="tx1"/>
                          </a:solidFill>
                          <a:latin typeface="+mn-lt"/>
                          <a:cs typeface="Times New Roman" panose="02020603050405020304" pitchFamily="18" charset="0"/>
                        </a:rPr>
                        <a:t>TRABAJA O HA TRABAJADO</a:t>
                      </a:r>
                      <a:endParaRPr lang="en-US" sz="700" b="1" dirty="0">
                        <a:solidFill>
                          <a:schemeClr val="tx1"/>
                        </a:solidFill>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kern="1200" cap="none" normalizeH="0" baseline="0" dirty="0" smtClean="0">
                          <a:ln>
                            <a:noFill/>
                          </a:ln>
                          <a:solidFill>
                            <a:schemeClr val="tx1"/>
                          </a:solidFill>
                          <a:effectLst/>
                          <a:latin typeface="+mn-lt"/>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kern="1200" cap="none" normalizeH="0" baseline="0" dirty="0" smtClean="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700" b="1" i="0" u="none" strike="noStrike" kern="1200" cap="none" normalizeH="0" baseline="0" dirty="0" smtClean="0">
                          <a:ln>
                            <a:noFill/>
                          </a:ln>
                          <a:solidFill>
                            <a:schemeClr val="tx1"/>
                          </a:solidFill>
                          <a:effectLst/>
                          <a:latin typeface="+mn-lt"/>
                          <a:ea typeface="+mn-ea"/>
                          <a:cs typeface="Times New Roman" panose="02020603050405020304" pitchFamily="18" charset="0"/>
                        </a:rPr>
                        <a:t>NO</a:t>
                      </a:r>
                      <a:endParaRPr kumimoji="0" lang="en-US" sz="700" b="1" i="0" u="none" strike="noStrike" kern="1200" cap="none" normalizeH="0" baseline="0" dirty="0">
                        <a:ln>
                          <a:noFill/>
                        </a:ln>
                        <a:solidFill>
                          <a:schemeClr val="tx1"/>
                        </a:solidFill>
                        <a:effectLst/>
                        <a:latin typeface="+mn-lt"/>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6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8000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mn-lt"/>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mn-lt"/>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FFFF66"/>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mn-lt"/>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rgbClr val="FFFF66"/>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spcBef>
                          <a:spcPts val="0"/>
                        </a:spcBef>
                        <a:spcAft>
                          <a:spcPts val="0"/>
                        </a:spcAft>
                      </a:pPr>
                      <a:r>
                        <a:rPr lang="en-US" sz="700" b="1" dirty="0" smtClean="0">
                          <a:solidFill>
                            <a:schemeClr val="tx1"/>
                          </a:solidFill>
                          <a:latin typeface="+mn-lt"/>
                        </a:rPr>
                        <a:t>OTRO</a:t>
                      </a:r>
                      <a:endParaRPr lang="en-US" sz="700" b="1" dirty="0">
                        <a:solidFill>
                          <a:schemeClr val="tx1"/>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a:spcBef>
                          <a:spcPts val="0"/>
                        </a:spcBef>
                        <a:spcAft>
                          <a:spcPts val="0"/>
                        </a:spcAft>
                      </a:pPr>
                      <a:endParaRPr lang="en-US" sz="700" b="1" dirty="0">
                        <a:solidFill>
                          <a:srgbClr val="FFFF66"/>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tx1"/>
                          </a:solidFill>
                          <a:effectLst/>
                          <a:latin typeface="+mn-lt"/>
                          <a:cs typeface="Times New Roman" panose="02020603050405020304" pitchFamily="18" charset="0"/>
                        </a:rPr>
                        <a:t>NACIONALIDAD</a:t>
                      </a:r>
                      <a:endParaRPr kumimoji="0" lang="es-ES" sz="700" b="1" i="0" u="none" strike="noStrike" cap="none" normalizeH="0" baseline="0" dirty="0" smtClean="0">
                        <a:ln>
                          <a:noFill/>
                        </a:ln>
                        <a:solidFill>
                          <a:schemeClr val="tx1"/>
                        </a:solidFill>
                        <a:effectLst/>
                        <a:latin typeface="+mn-lt"/>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gridSpan="2">
                  <a:txBody>
                    <a:bodyPr/>
                    <a:lstStyle/>
                    <a:p>
                      <a:pPr algn="ctr">
                        <a:spcBef>
                          <a:spcPts val="0"/>
                        </a:spcBef>
                        <a:spcAft>
                          <a:spcPts val="0"/>
                        </a:spcAft>
                      </a:pPr>
                      <a:r>
                        <a:rPr lang="en-US" sz="700" b="1" dirty="0" smtClean="0">
                          <a:solidFill>
                            <a:schemeClr val="tx1"/>
                          </a:solidFill>
                          <a:latin typeface="+mn-lt"/>
                        </a:rPr>
                        <a:t>MEXICANA</a:t>
                      </a:r>
                      <a:endParaRPr lang="en-US" sz="700" b="1" dirty="0">
                        <a:solidFill>
                          <a:schemeClr val="tx1"/>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spcBef>
                          <a:spcPts val="0"/>
                        </a:spcBef>
                        <a:spcAft>
                          <a:spcPts val="0"/>
                        </a:spcAft>
                      </a:pPr>
                      <a:endParaRPr lang="es-MX" sz="700" b="1" dirty="0">
                        <a:solidFill>
                          <a:schemeClr val="tx1"/>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spcBef>
                          <a:spcPts val="0"/>
                        </a:spcBef>
                        <a:spcAft>
                          <a:spcPts val="0"/>
                        </a:spcAft>
                      </a:pPr>
                      <a:r>
                        <a:rPr lang="en-US" sz="700" b="1" dirty="0" smtClean="0">
                          <a:solidFill>
                            <a:schemeClr val="tx1"/>
                          </a:solidFill>
                          <a:latin typeface="+mn-lt"/>
                        </a:rPr>
                        <a:t>OTRA</a:t>
                      </a:r>
                      <a:endParaRPr lang="en-US" sz="700" b="1" dirty="0">
                        <a:solidFill>
                          <a:schemeClr val="tx1"/>
                        </a:solidFill>
                        <a:latin typeface="+mn-lt"/>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a:spcBef>
                          <a:spcPts val="0"/>
                        </a:spcBef>
                        <a:spcAft>
                          <a:spcPts val="0"/>
                        </a:spcAft>
                      </a:pPr>
                      <a:endParaRPr lang="en-US" sz="650" b="1" dirty="0">
                        <a:solidFill>
                          <a:schemeClr val="tx1"/>
                        </a:solidFill>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534061191"/>
              </p:ext>
            </p:extLst>
          </p:nvPr>
        </p:nvGraphicFramePr>
        <p:xfrm>
          <a:off x="396454" y="5117294"/>
          <a:ext cx="8280002" cy="1573910"/>
        </p:xfrm>
        <a:graphic>
          <a:graphicData uri="http://schemas.openxmlformats.org/drawingml/2006/table">
            <a:tbl>
              <a:tblPr/>
              <a:tblGrid>
                <a:gridCol w="4679602"/>
                <a:gridCol w="792088"/>
                <a:gridCol w="852780"/>
                <a:gridCol w="731396"/>
                <a:gridCol w="585011"/>
                <a:gridCol w="639125"/>
              </a:tblGrid>
              <a:tr h="0">
                <a:tc gridSpan="6">
                  <a:txBody>
                    <a:bodyPr/>
                    <a:lstStyle/>
                    <a:p>
                      <a:pPr marL="0" marR="0" indent="0" algn="ctr" rtl="0" eaLnBrk="1" fontAlgn="base" latinLnBrk="0" hangingPunct="1">
                        <a:spcBef>
                          <a:spcPts val="0"/>
                        </a:spcBef>
                        <a:spcAft>
                          <a:spcPts val="0"/>
                        </a:spcAft>
                      </a:pPr>
                      <a:r>
                        <a:rPr lang="es-MX" sz="650" b="1" i="0" u="none" strike="noStrike" kern="1200" dirty="0">
                          <a:solidFill>
                            <a:srgbClr val="000000"/>
                          </a:solidFill>
                          <a:effectLst/>
                          <a:latin typeface="Arial Narrow" panose="020B0606020202030204" pitchFamily="34" charset="0"/>
                        </a:rPr>
                        <a:t>AUTO EVALUACIÓN 8.2   CAPACIDAD DE CAMBIO Y ACTUALIZACIÓN0</a:t>
                      </a:r>
                      <a:endParaRPr lang="es-MX" sz="65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lnSpc>
                          <a:spcPct val="170000"/>
                        </a:lnSpc>
                        <a:spcBef>
                          <a:spcPts val="0"/>
                        </a:spcBef>
                        <a:spcAft>
                          <a:spcPts val="0"/>
                        </a:spcAft>
                      </a:pPr>
                      <a:r>
                        <a:rPr lang="es-MX" sz="600" b="1" i="0" u="none" strike="noStrike" kern="1200" baseline="0" dirty="0">
                          <a:ln>
                            <a:noFill/>
                          </a:ln>
                          <a:solidFill>
                            <a:srgbClr val="000000"/>
                          </a:solidFill>
                          <a:effectLst/>
                          <a:latin typeface="Arial Narrow" panose="020B0606020202030204" pitchFamily="34" charset="0"/>
                          <a:ea typeface="Times New Roman"/>
                          <a:cs typeface="Arial"/>
                        </a:rPr>
                        <a:t>FUENTES DE INFORMACIÓN DE DIFERENTES  TEMAS</a:t>
                      </a:r>
                      <a:endParaRPr lang="es-MX" sz="60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Frecuentemente</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Ocasionalmente</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smtClean="0">
                          <a:ln>
                            <a:noFill/>
                          </a:ln>
                          <a:solidFill>
                            <a:srgbClr val="000000"/>
                          </a:solidFill>
                          <a:effectLst/>
                          <a:latin typeface="Arial Narrow" panose="020B0606020202030204" pitchFamily="34" charset="0"/>
                          <a:ea typeface="Times New Roman"/>
                          <a:cs typeface="Arial"/>
                        </a:rPr>
                        <a:t>Cuando necesito</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a:ln>
                            <a:noFill/>
                          </a:ln>
                          <a:solidFill>
                            <a:srgbClr val="000000"/>
                          </a:solidFill>
                          <a:effectLst/>
                          <a:latin typeface="Arial Narrow" panose="020B0606020202030204" pitchFamily="34" charset="0"/>
                          <a:ea typeface="Times New Roman"/>
                          <a:cs typeface="Arial"/>
                        </a:rPr>
                        <a:t>Nunca</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650" b="1" i="0" u="none" strike="noStrike" kern="1200" baseline="0" dirty="0">
                          <a:ln>
                            <a:noFill/>
                          </a:ln>
                          <a:solidFill>
                            <a:srgbClr val="000000"/>
                          </a:solidFill>
                          <a:effectLst/>
                          <a:latin typeface="Arial Narrow" panose="020B0606020202030204" pitchFamily="34" charset="0"/>
                          <a:ea typeface="Times New Roman"/>
                          <a:cs typeface="Arial"/>
                        </a:rPr>
                        <a:t>Totales</a:t>
                      </a:r>
                      <a:endParaRPr lang="es-ES"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r>
              <a:tr h="0">
                <a:tc>
                  <a:txBody>
                    <a:bodyPr/>
                    <a:lstStyle/>
                    <a:p>
                      <a:pPr marL="0" marR="0" indent="0" algn="just" rtl="0" eaLnBrk="1" fontAlgn="base" latinLnBrk="0" hangingPunct="1">
                        <a:spcBef>
                          <a:spcPts val="0"/>
                        </a:spcBef>
                        <a:spcAft>
                          <a:spcPts val="0"/>
                        </a:spcAft>
                      </a:pPr>
                      <a:r>
                        <a:rPr lang="es-MX" sz="600" b="1" i="0" u="none" strike="noStrike" kern="1200" baseline="0" dirty="0">
                          <a:ln>
                            <a:noFill/>
                          </a:ln>
                          <a:solidFill>
                            <a:srgbClr val="000000"/>
                          </a:solidFill>
                          <a:effectLst/>
                          <a:latin typeface="Arial Narrow" panose="020B0606020202030204" pitchFamily="34" charset="0"/>
                          <a:ea typeface="Times New Roman"/>
                          <a:cs typeface="Arial"/>
                        </a:rPr>
                        <a:t>SUBTOTAL 1.0. TEMAS RELATIVOS A LA PROFESIÓN Y/O TRABAJO </a:t>
                      </a:r>
                      <a:endParaRPr lang="es-MX" sz="60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a:txBody>
                    <a:bodyPr/>
                    <a:lstStyle/>
                    <a:p>
                      <a:pPr marL="0" marR="0" indent="0" algn="just" rtl="0" eaLnBrk="1" fontAlgn="base" latinLnBrk="0" hangingPunct="1">
                        <a:spcBef>
                          <a:spcPts val="0"/>
                        </a:spcBef>
                        <a:spcAft>
                          <a:spcPts val="0"/>
                        </a:spcAft>
                      </a:pPr>
                      <a:r>
                        <a:rPr lang="es-ES" sz="600" b="1" i="0" u="none" strike="noStrike" kern="1200" baseline="0" dirty="0">
                          <a:ln>
                            <a:noFill/>
                          </a:ln>
                          <a:solidFill>
                            <a:srgbClr val="000000"/>
                          </a:solidFill>
                          <a:effectLst/>
                          <a:latin typeface="Arial Narrow" panose="020B0606020202030204" pitchFamily="34" charset="0"/>
                          <a:ea typeface="Times New Roman"/>
                          <a:cs typeface="Arial"/>
                        </a:rPr>
                        <a:t>SUBTOTAL 2.0. TEMAS </a:t>
                      </a:r>
                      <a:r>
                        <a:rPr lang="es-ES" sz="600" b="1" i="0" u="none" strike="noStrike" kern="1200" baseline="0" dirty="0" err="1">
                          <a:ln>
                            <a:noFill/>
                          </a:ln>
                          <a:solidFill>
                            <a:srgbClr val="000000"/>
                          </a:solidFill>
                          <a:effectLst/>
                          <a:latin typeface="Arial Narrow" panose="020B0606020202030204" pitchFamily="34" charset="0"/>
                          <a:ea typeface="Times New Roman"/>
                          <a:cs typeface="Arial"/>
                        </a:rPr>
                        <a:t>HISTORICOS</a:t>
                      </a:r>
                      <a:r>
                        <a:rPr lang="es-ES" sz="600" b="1" i="0" u="none" strike="noStrike" kern="1200" baseline="0" dirty="0">
                          <a:ln>
                            <a:noFill/>
                          </a:ln>
                          <a:solidFill>
                            <a:srgbClr val="000000"/>
                          </a:solidFill>
                          <a:effectLst/>
                          <a:latin typeface="Arial Narrow" panose="020B0606020202030204" pitchFamily="34" charset="0"/>
                          <a:ea typeface="Times New Roman"/>
                          <a:cs typeface="Arial"/>
                        </a:rPr>
                        <a:t>, CULTURALES, SOCIALES, ETC.</a:t>
                      </a:r>
                      <a:endParaRPr lang="es-ES" sz="60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a:txBody>
                    <a:bodyPr/>
                    <a:lstStyle/>
                    <a:p>
                      <a:pPr marL="0" marR="0" indent="0" algn="just" rtl="0" eaLnBrk="1" fontAlgn="base" latinLnBrk="0" hangingPunct="1">
                        <a:spcBef>
                          <a:spcPts val="0"/>
                        </a:spcBef>
                        <a:spcAft>
                          <a:spcPts val="0"/>
                        </a:spcAft>
                      </a:pPr>
                      <a:r>
                        <a:rPr lang="es-MX" sz="600" b="1" i="0" u="none" strike="noStrike" kern="1200" baseline="0" dirty="0">
                          <a:ln>
                            <a:noFill/>
                          </a:ln>
                          <a:solidFill>
                            <a:srgbClr val="000000"/>
                          </a:solidFill>
                          <a:effectLst/>
                          <a:latin typeface="Arial Narrow" panose="020B0606020202030204" pitchFamily="34" charset="0"/>
                          <a:ea typeface="Times New Roman"/>
                          <a:cs typeface="Arial"/>
                        </a:rPr>
                        <a:t>SUBTOTAL 3.0. TEMAS DE DIVERSIÓN, ENTRETENIMIENTO, ETC.</a:t>
                      </a:r>
                      <a:endParaRPr lang="es-MX" sz="60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rtl="0" eaLnBrk="1" fontAlgn="base" latinLnBrk="0" hangingPunct="1">
                        <a:spcBef>
                          <a:spcPts val="0"/>
                        </a:spcBef>
                        <a:spcAft>
                          <a:spcPts val="0"/>
                        </a:spcAft>
                      </a:pPr>
                      <a:endParaRPr lang="es-MX" sz="650" b="0" i="0" u="none" strike="noStrike">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ES" sz="600" b="1" i="0" u="none" strike="noStrike" kern="1200" baseline="0" dirty="0">
                          <a:ln>
                            <a:noFill/>
                          </a:ln>
                          <a:solidFill>
                            <a:srgbClr val="000000"/>
                          </a:solidFill>
                          <a:effectLst/>
                          <a:latin typeface="Arial Narrow" panose="020B0606020202030204" pitchFamily="34" charset="0"/>
                          <a:ea typeface="Times New Roman"/>
                          <a:cs typeface="Arial"/>
                        </a:rPr>
                        <a:t>TOTAL GENERAL</a:t>
                      </a:r>
                      <a:endParaRPr lang="es-ES" sz="60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gridSpan="5">
                  <a:txBody>
                    <a:bodyPr/>
                    <a:lstStyle/>
                    <a:p>
                      <a:pPr marL="0" marR="0" indent="0" algn="r" rtl="0" eaLnBrk="1" fontAlgn="base" latinLnBrk="0" hangingPunct="1">
                        <a:spcBef>
                          <a:spcPts val="0"/>
                        </a:spcBef>
                        <a:spcAft>
                          <a:spcPts val="0"/>
                        </a:spcAft>
                      </a:pPr>
                      <a:endParaRPr lang="es-MX" sz="650" b="0" i="0" u="none" strike="noStrike" dirty="0">
                        <a:effectLst/>
                        <a:latin typeface="Arial Narrow" panose="020B0606020202030204" pitchFamily="34" charset="0"/>
                      </a:endParaRPr>
                    </a:p>
                  </a:txBody>
                  <a:tcPr marL="91019" marR="91019" marT="45509" marB="45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EBF1DE"/>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2">
                  <a:txBody>
                    <a:bodyPr/>
                    <a:lstStyle/>
                    <a:p>
                      <a:pPr marL="0" marR="0" indent="0" algn="ctr" rtl="0" eaLnBrk="1" fontAlgn="base" latinLnBrk="0" hangingPunct="1">
                        <a:spcBef>
                          <a:spcPts val="0"/>
                        </a:spcBef>
                        <a:spcAft>
                          <a:spcPts val="0"/>
                        </a:spcAft>
                      </a:pPr>
                      <a:r>
                        <a:rPr lang="es-MX" sz="600" b="1" i="0" u="none" strike="noStrike" kern="1200" baseline="0" dirty="0">
                          <a:solidFill>
                            <a:srgbClr val="000000"/>
                          </a:solidFill>
                          <a:effectLst/>
                          <a:latin typeface="Arial Narrow" panose="020B0606020202030204" pitchFamily="34" charset="0"/>
                        </a:rPr>
                        <a:t>ANOTE SUS COMENTARIOS ACERCA DE LA UTILIDAD DE APLICAR POR USTED EL RESULTADO DE ESTA EVALUACIÓN </a:t>
                      </a:r>
                      <a:r>
                        <a:rPr lang="es-MX" sz="600" b="1" i="1" u="none" strike="noStrike" kern="1200" baseline="0" dirty="0">
                          <a:solidFill>
                            <a:srgbClr val="FF0000"/>
                          </a:solidFill>
                          <a:effectLst/>
                          <a:latin typeface="Arial Narrow" panose="020B0606020202030204" pitchFamily="34" charset="0"/>
                        </a:rPr>
                        <a:t>(OBLIGATORIO)</a:t>
                      </a:r>
                      <a:endParaRPr lang="es-MX" sz="60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dirty="0"/>
                    </a:p>
                  </a:txBody>
                  <a:tcPr/>
                </a:tc>
                <a:tc gridSpan="4">
                  <a:txBody>
                    <a:bodyPr/>
                    <a:lstStyle/>
                    <a:p>
                      <a:endParaRPr lang="es-MX" sz="600" dirty="0">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2">
                  <a:txBody>
                    <a:bodyPr/>
                    <a:lstStyle/>
                    <a:p>
                      <a:pPr marL="0" marR="0" indent="0" algn="ctr" rtl="0" eaLnBrk="1" fontAlgn="base" latinLnBrk="0" hangingPunct="1">
                        <a:spcBef>
                          <a:spcPts val="0"/>
                        </a:spcBef>
                        <a:spcAft>
                          <a:spcPts val="0"/>
                        </a:spcAft>
                      </a:pPr>
                      <a:endParaRPr lang="es-MX" sz="600" b="0" i="0" u="none" strike="noStrike" dirty="0">
                        <a:effectLst/>
                        <a:latin typeface="Arial Narrow" panose="020B0606020202030204" pitchFamily="34" charset="0"/>
                      </a:endParaRPr>
                    </a:p>
                  </a:txBody>
                  <a:tcPr marL="94937" marR="94937" marT="47532" marB="47532" anchor="ctr">
                    <a:lnL w="12700" cap="flat" cmpd="sng" algn="ctr">
                      <a:solidFill>
                        <a:srgbClr val="000000"/>
                      </a:solidFill>
                      <a:prstDash val="solid"/>
                      <a:round/>
                      <a:headEnd type="none" w="med" len="med"/>
                      <a:tailEnd type="none" w="med" len="med"/>
                    </a:lnL>
                    <a:lnR w="12700" cap="flat" cmpd="sng" algn="ctr">
                      <a:solidFill>
                        <a:schemeClr val="bg1"/>
                      </a:solidFill>
                      <a:prstDash val="sysDot"/>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gridSpan="4">
                  <a:txBody>
                    <a:bodyPr/>
                    <a:lstStyle/>
                    <a:p>
                      <a:endParaRPr lang="es-MX" sz="600" dirty="0">
                        <a:latin typeface="Arial Narrow" panose="020B0606020202030204" pitchFamily="34" charset="0"/>
                      </a:endParaRPr>
                    </a:p>
                  </a:txBody>
                  <a:tcPr marL="94937" marR="94937" marT="47532" marB="47532" anchor="ctr">
                    <a:lnL w="12700" cap="flat" cmpd="sng" algn="ctr">
                      <a:solidFill>
                        <a:schemeClr val="bg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157598940"/>
              </p:ext>
            </p:extLst>
          </p:nvPr>
        </p:nvGraphicFramePr>
        <p:xfrm>
          <a:off x="395536" y="3119596"/>
          <a:ext cx="8280000" cy="1915386"/>
        </p:xfrm>
        <a:graphic>
          <a:graphicData uri="http://schemas.openxmlformats.org/drawingml/2006/table">
            <a:tbl>
              <a:tblPr/>
              <a:tblGrid>
                <a:gridCol w="4858902"/>
                <a:gridCol w="908703"/>
                <a:gridCol w="543347"/>
                <a:gridCol w="721341"/>
                <a:gridCol w="685623"/>
                <a:gridCol w="562084"/>
              </a:tblGrid>
              <a:tr h="180000">
                <a:tc gridSpan="6">
                  <a:txBody>
                    <a:bodyPr/>
                    <a:lstStyle/>
                    <a:p>
                      <a:pPr marL="0" algn="ctr" rtl="0" eaLnBrk="1" fontAlgn="t" latinLnBrk="0" hangingPunct="1">
                        <a:spcBef>
                          <a:spcPts val="0"/>
                        </a:spcBef>
                        <a:spcAft>
                          <a:spcPts val="0"/>
                        </a:spcAft>
                      </a:pPr>
                      <a:r>
                        <a:rPr lang="es-MX" sz="700" b="1" i="0" u="none" strike="noStrike" kern="1200" dirty="0">
                          <a:solidFill>
                            <a:srgbClr val="000000"/>
                          </a:solidFill>
                          <a:effectLst/>
                          <a:latin typeface="+mn-lt"/>
                        </a:rPr>
                        <a:t>AUTO EVALUACIÓN 8.1  APTITUDES PERSONALES </a:t>
                      </a:r>
                      <a:endParaRPr lang="es-MX" sz="1800" b="0" i="0" u="none" strike="noStrike" dirty="0">
                        <a:effectLst/>
                        <a:latin typeface="+mn-lt"/>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rowSpan="2" gridSpan="2">
                  <a:txBody>
                    <a:bodyPr/>
                    <a:lstStyle/>
                    <a:p>
                      <a:pPr marL="0" marR="0" indent="0" algn="ctr" rtl="0" eaLnBrk="1" fontAlgn="base" latinLnBrk="0" hangingPunct="1">
                        <a:spcBef>
                          <a:spcPts val="0"/>
                        </a:spcBef>
                        <a:spcAft>
                          <a:spcPts val="0"/>
                        </a:spcAft>
                      </a:pPr>
                      <a:r>
                        <a:rPr lang="es-ES_tradnl" sz="700" b="1" i="0" u="none" strike="noStrike" kern="1200" dirty="0">
                          <a:solidFill>
                            <a:srgbClr val="000000"/>
                          </a:solidFill>
                          <a:effectLst/>
                          <a:latin typeface="Arial Narrow"/>
                        </a:rPr>
                        <a:t>APTITUDES</a:t>
                      </a:r>
                      <a:endParaRPr lang="es-ES_tradnl" sz="1800" b="0" i="0" u="none" strike="noStrike" dirty="0">
                        <a:effectLst/>
                        <a:latin typeface="Arial"/>
                      </a:endParaRPr>
                    </a:p>
                  </a:txBody>
                  <a:tcPr marL="90860" marR="90860" marT="45430" marB="454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2" hMerge="1">
                  <a:txBody>
                    <a:bodyPr/>
                    <a:lstStyle/>
                    <a:p>
                      <a:endParaRPr lang="es-MX"/>
                    </a:p>
                  </a:txBody>
                  <a:tcPr/>
                </a:tc>
                <a:tc gridSpan="4">
                  <a:txBody>
                    <a:bodyPr/>
                    <a:lstStyle/>
                    <a:p>
                      <a:pPr marL="0" algn="ctr" rtl="0" eaLnBrk="1" fontAlgn="base" latinLnBrk="0" hangingPunct="1">
                        <a:spcBef>
                          <a:spcPts val="0"/>
                        </a:spcBef>
                        <a:spcAft>
                          <a:spcPts val="0"/>
                        </a:spcAft>
                      </a:pPr>
                      <a:r>
                        <a:rPr lang="es-MX" sz="700" b="1" i="0" u="none" strike="noStrike" kern="1200" baseline="0" dirty="0">
                          <a:solidFill>
                            <a:srgbClr val="000000"/>
                          </a:solidFill>
                          <a:effectLst/>
                          <a:latin typeface="Arial Narrow"/>
                        </a:rPr>
                        <a:t>Marque con una “x” con que frecuencia los consulta</a:t>
                      </a:r>
                      <a:endParaRPr lang="es-MX" sz="700" b="0" i="0" u="none" strike="noStrike" dirty="0">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vMerge="1">
                  <a:txBody>
                    <a:bodyPr/>
                    <a:lstStyle/>
                    <a:p>
                      <a:endParaRPr lang="es-MX"/>
                    </a:p>
                  </a:txBody>
                  <a:tcPr/>
                </a:tc>
                <a:tc hMerge="1" vMerge="1">
                  <a:txBody>
                    <a:bodyPr/>
                    <a:lstStyle/>
                    <a:p>
                      <a:endParaRPr lang="es-MX"/>
                    </a:p>
                  </a:txBody>
                  <a:tcPr/>
                </a:tc>
                <a:tc>
                  <a:txBody>
                    <a:bodyPr/>
                    <a:lstStyle/>
                    <a:p>
                      <a:pPr marL="0" marR="0" indent="0" algn="ctr" rtl="0" eaLnBrk="1" fontAlgn="auto" latinLnBrk="0" hangingPunct="1">
                        <a:spcBef>
                          <a:spcPts val="0"/>
                        </a:spcBef>
                        <a:spcAft>
                          <a:spcPts val="0"/>
                        </a:spcAft>
                      </a:pPr>
                      <a:r>
                        <a:rPr lang="es-ES" sz="700" b="1" i="0" u="none" strike="noStrike" kern="1200" baseline="0" dirty="0" err="1">
                          <a:solidFill>
                            <a:srgbClr val="000000"/>
                          </a:solidFill>
                          <a:effectLst/>
                          <a:latin typeface="Arial Narrow"/>
                        </a:rPr>
                        <a:t>Frecuen-temente</a:t>
                      </a:r>
                      <a:endParaRPr lang="es-ES" sz="700" b="0" i="0" u="none" strike="noStrike" dirty="0">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700" b="1" i="0" u="none" strike="noStrike" kern="1200" baseline="0" dirty="0" err="1">
                          <a:solidFill>
                            <a:srgbClr val="000000"/>
                          </a:solidFill>
                          <a:effectLst/>
                          <a:latin typeface="Arial Narrow"/>
                        </a:rPr>
                        <a:t>Ocasio-nalmente</a:t>
                      </a:r>
                      <a:endParaRPr lang="es-ES" sz="700" b="0" i="0" u="none" strike="noStrike" dirty="0">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ctr" rtl="0" eaLnBrk="1" fontAlgn="base" latinLnBrk="0" hangingPunct="1">
                        <a:spcBef>
                          <a:spcPts val="0"/>
                        </a:spcBef>
                        <a:spcAft>
                          <a:spcPts val="0"/>
                        </a:spcAft>
                      </a:pPr>
                      <a:r>
                        <a:rPr lang="es-ES" sz="700" b="1" i="0" u="none" strike="noStrike" kern="1200" baseline="0" dirty="0">
                          <a:solidFill>
                            <a:srgbClr val="000000"/>
                          </a:solidFill>
                          <a:effectLst/>
                          <a:latin typeface="Arial Narrow"/>
                        </a:rPr>
                        <a:t>Cuando necesito</a:t>
                      </a:r>
                      <a:endParaRPr lang="es-ES" sz="700" b="0" i="0" u="none" strike="noStrike" dirty="0">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ctr" rtl="0" eaLnBrk="1" fontAlgn="base" latinLnBrk="0" hangingPunct="1">
                        <a:spcBef>
                          <a:spcPts val="0"/>
                        </a:spcBef>
                        <a:spcAft>
                          <a:spcPts val="0"/>
                        </a:spcAft>
                      </a:pPr>
                      <a:r>
                        <a:rPr lang="es-ES" sz="700" b="1" i="0" u="none" strike="noStrike" kern="1200" baseline="0" dirty="0">
                          <a:solidFill>
                            <a:srgbClr val="000000"/>
                          </a:solidFill>
                          <a:effectLst/>
                          <a:latin typeface="Arial Narrow"/>
                        </a:rPr>
                        <a:t>Nunca</a:t>
                      </a:r>
                      <a:endParaRPr lang="es-ES" sz="700" b="0" i="0" u="none" strike="noStrike" dirty="0">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0">
                <a:tc gridSpan="2">
                  <a:txBody>
                    <a:bodyPr/>
                    <a:lstStyle/>
                    <a:p>
                      <a:pPr marL="0" marR="0" indent="0" algn="ctr" rtl="0" eaLnBrk="1" fontAlgn="base" latinLnBrk="0" hangingPunct="1">
                        <a:spcBef>
                          <a:spcPts val="0"/>
                        </a:spcBef>
                        <a:spcAft>
                          <a:spcPts val="0"/>
                        </a:spcAft>
                      </a:pPr>
                      <a:r>
                        <a:rPr lang="es-ES_tradnl" sz="600" b="1" i="0" u="none" strike="noStrike" kern="1200" baseline="0" dirty="0">
                          <a:ln>
                            <a:noFill/>
                          </a:ln>
                          <a:solidFill>
                            <a:srgbClr val="000000"/>
                          </a:solidFill>
                          <a:effectLst/>
                          <a:latin typeface="+mn-lt"/>
                          <a:ea typeface="Times New Roman"/>
                          <a:cs typeface="Arial"/>
                        </a:rPr>
                        <a:t>SUBTOTALES </a:t>
                      </a:r>
                      <a:endParaRPr lang="es-ES_tradnl" sz="600" b="0" i="0" u="none" strike="noStrike" dirty="0">
                        <a:effectLst/>
                        <a:latin typeface="+mn-lt"/>
                      </a:endParaRPr>
                    </a:p>
                  </a:txBody>
                  <a:tcPr marL="90860" marR="90860" marT="45430" marB="454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a:txBody>
                    <a:bodyPr/>
                    <a:lstStyle/>
                    <a:p>
                      <a:pPr marL="0" algn="l" rtl="0" eaLnBrk="1" fontAlgn="t" latinLnBrk="0" hangingPunct="1">
                        <a:spcBef>
                          <a:spcPts val="0"/>
                        </a:spcBef>
                        <a:spcAft>
                          <a:spcPts val="0"/>
                        </a:spcAft>
                      </a:pPr>
                      <a:endParaRPr lang="es-MX" sz="700" b="0" i="0" u="none" strike="noStrike" dirty="0">
                        <a:effectLst/>
                        <a:latin typeface="+mn-lt"/>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r" rtl="0" eaLnBrk="1" fontAlgn="base" latinLnBrk="0" hangingPunct="1">
                        <a:spcBef>
                          <a:spcPts val="0"/>
                        </a:spcBef>
                        <a:spcAft>
                          <a:spcPts val="0"/>
                        </a:spcAft>
                      </a:pPr>
                      <a:endParaRPr lang="es-MX" sz="700" b="0" i="0" u="none" strike="noStrike" dirty="0">
                        <a:effectLst/>
                        <a:latin typeface="+mn-lt"/>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r" rtl="0" eaLnBrk="1" fontAlgn="base" latinLnBrk="0" hangingPunct="1">
                        <a:spcBef>
                          <a:spcPts val="0"/>
                        </a:spcBef>
                        <a:spcAft>
                          <a:spcPts val="0"/>
                        </a:spcAft>
                      </a:pPr>
                      <a:endParaRPr lang="es-MX" sz="700" b="0" i="0" u="none" strike="noStrike" dirty="0">
                        <a:effectLst/>
                        <a:latin typeface="+mn-lt"/>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r" rtl="0" eaLnBrk="1" fontAlgn="base" latinLnBrk="0" hangingPunct="1">
                        <a:spcBef>
                          <a:spcPts val="0"/>
                        </a:spcBef>
                        <a:spcAft>
                          <a:spcPts val="0"/>
                        </a:spcAft>
                      </a:pPr>
                      <a:endParaRPr lang="es-MX" sz="700" b="0" i="0" u="none" strike="noStrike" dirty="0">
                        <a:effectLst/>
                        <a:latin typeface="+mn-lt"/>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2">
                  <a:txBody>
                    <a:bodyPr/>
                    <a:lstStyle/>
                    <a:p>
                      <a:pPr marL="0" marR="0" indent="0" algn="ctr" rtl="0" eaLnBrk="1" fontAlgn="base" latinLnBrk="0" hangingPunct="1">
                        <a:spcBef>
                          <a:spcPts val="0"/>
                        </a:spcBef>
                        <a:spcAft>
                          <a:spcPts val="0"/>
                        </a:spcAft>
                      </a:pPr>
                      <a:r>
                        <a:rPr lang="es-MX" sz="600" b="1" i="0" u="none" strike="noStrike" kern="1200" baseline="0" dirty="0">
                          <a:ln>
                            <a:noFill/>
                          </a:ln>
                          <a:solidFill>
                            <a:srgbClr val="000000"/>
                          </a:solidFill>
                          <a:effectLst/>
                          <a:latin typeface="+mn-lt"/>
                          <a:ea typeface="Times New Roman"/>
                          <a:cs typeface="Arial"/>
                        </a:rPr>
                        <a:t>MULTIPLIQUE LOS SUBTOTALES POR LAS CANTIDADES:</a:t>
                      </a:r>
                      <a:endParaRPr lang="es-MX" sz="600" b="0" i="0" u="none" strike="noStrike" dirty="0">
                        <a:effectLst/>
                        <a:latin typeface="+mn-lt"/>
                      </a:endParaRPr>
                    </a:p>
                  </a:txBody>
                  <a:tcPr marL="90860" marR="90860" marT="45430" marB="454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a:solidFill>
                            <a:srgbClr val="000000"/>
                          </a:solidFill>
                          <a:effectLst/>
                          <a:latin typeface="Arial Narrow"/>
                        </a:rPr>
                        <a:t>X3</a:t>
                      </a:r>
                      <a:endParaRPr lang="es-MX" sz="1800" b="0" i="0" u="none" strike="noStrike">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r>
                        <a:rPr lang="es-MX" sz="700" b="0" i="0" u="none" strike="noStrike" kern="1200">
                          <a:solidFill>
                            <a:srgbClr val="000000"/>
                          </a:solidFill>
                          <a:effectLst/>
                          <a:latin typeface="Arial Narrow"/>
                        </a:rPr>
                        <a:t>X2</a:t>
                      </a:r>
                      <a:endParaRPr lang="es-MX" sz="1800" b="0" i="0" u="none" strike="noStrike">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r>
                        <a:rPr lang="es-MX" sz="700" b="0" i="0" u="none" strike="noStrike" kern="1200">
                          <a:solidFill>
                            <a:srgbClr val="000000"/>
                          </a:solidFill>
                          <a:effectLst/>
                          <a:latin typeface="Arial Narrow"/>
                        </a:rPr>
                        <a:t>X1</a:t>
                      </a:r>
                      <a:endParaRPr lang="es-MX" sz="1800" b="0" i="0" u="none" strike="noStrike">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r>
                        <a:rPr lang="es-MX" sz="700" b="0" i="0" u="none" strike="noStrike" kern="1200">
                          <a:solidFill>
                            <a:srgbClr val="000000"/>
                          </a:solidFill>
                          <a:effectLst/>
                          <a:latin typeface="Arial Narrow"/>
                        </a:rPr>
                        <a:t>X0</a:t>
                      </a:r>
                      <a:endParaRPr lang="es-MX" sz="1800" b="0" i="0" u="none" strike="noStrike">
                        <a:effectLst/>
                        <a:latin typeface="Arial"/>
                      </a:endParaRPr>
                    </a:p>
                  </a:txBody>
                  <a:tcPr marL="97548" marR="97548" marT="48837" marB="488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2">
                  <a:txBody>
                    <a:bodyPr/>
                    <a:lstStyle/>
                    <a:p>
                      <a:pPr marL="0" marR="0" indent="0" algn="ctr" rtl="0" eaLnBrk="1" fontAlgn="base" latinLnBrk="0" hangingPunct="1">
                        <a:spcBef>
                          <a:spcPts val="0"/>
                        </a:spcBef>
                        <a:spcAft>
                          <a:spcPts val="0"/>
                        </a:spcAft>
                      </a:pPr>
                      <a:r>
                        <a:rPr lang="es-ES_tradnl" sz="600" b="1" i="0" u="none" strike="noStrike" kern="1200" baseline="0" dirty="0">
                          <a:ln>
                            <a:noFill/>
                          </a:ln>
                          <a:solidFill>
                            <a:srgbClr val="000000"/>
                          </a:solidFill>
                          <a:effectLst/>
                          <a:latin typeface="+mn-lt"/>
                          <a:ea typeface="Times New Roman"/>
                          <a:cs typeface="Arial"/>
                        </a:rPr>
                        <a:t>TOTALES </a:t>
                      </a:r>
                      <a:endParaRPr lang="es-ES_tradnl" sz="600" b="0" i="0" u="none" strike="noStrike" dirty="0">
                        <a:effectLst/>
                        <a:latin typeface="+mn-lt"/>
                      </a:endParaRPr>
                    </a:p>
                  </a:txBody>
                  <a:tcPr marL="90860" marR="90860" marT="45430" marB="454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700" b="0" i="0" u="none" strike="noStrike" dirty="0">
                        <a:effectLst/>
                        <a:latin typeface="Arial"/>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2">
                  <a:txBody>
                    <a:bodyPr/>
                    <a:lstStyle/>
                    <a:p>
                      <a:pPr marL="0" marR="0" indent="0" algn="ctr" rtl="0" eaLnBrk="1" fontAlgn="base" latinLnBrk="0" hangingPunct="1">
                        <a:spcBef>
                          <a:spcPts val="0"/>
                        </a:spcBef>
                        <a:spcAft>
                          <a:spcPts val="0"/>
                        </a:spcAft>
                      </a:pPr>
                      <a:r>
                        <a:rPr lang="es-ES" sz="600" b="1" i="0" u="none" strike="noStrike" kern="1200" dirty="0">
                          <a:solidFill>
                            <a:srgbClr val="000000"/>
                          </a:solidFill>
                          <a:effectLst/>
                          <a:latin typeface="+mn-lt"/>
                        </a:rPr>
                        <a:t>GRAN</a:t>
                      </a:r>
                      <a:r>
                        <a:rPr lang="es-ES" sz="600" b="1" i="0" u="none" strike="noStrike" kern="1200" baseline="0" dirty="0">
                          <a:solidFill>
                            <a:srgbClr val="000000"/>
                          </a:solidFill>
                          <a:effectLst/>
                          <a:latin typeface="+mn-lt"/>
                        </a:rPr>
                        <a:t> TOTAL</a:t>
                      </a:r>
                      <a:endParaRPr lang="es-ES" sz="600" b="0" i="0" u="none" strike="noStrike" dirty="0">
                        <a:effectLst/>
                        <a:latin typeface="+mn-lt"/>
                      </a:endParaRPr>
                    </a:p>
                  </a:txBody>
                  <a:tcPr marL="90860" marR="90860" marT="45430" marB="454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gridSpan="4">
                  <a:txBody>
                    <a:bodyPr/>
                    <a:lstStyle/>
                    <a:p>
                      <a:pPr marL="0" algn="l" rtl="0" eaLnBrk="1" fontAlgn="ctr" latinLnBrk="0" hangingPunct="1">
                        <a:spcBef>
                          <a:spcPts val="0"/>
                        </a:spcBef>
                        <a:spcAft>
                          <a:spcPts val="0"/>
                        </a:spcAft>
                      </a:pPr>
                      <a:endParaRPr lang="es-MX" sz="700" b="0" i="0" u="none" strike="noStrike" dirty="0">
                        <a:effectLst/>
                        <a:latin typeface="+mn-lt"/>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marL="0" marR="0" indent="0" algn="ctr" rtl="0" eaLnBrk="1" fontAlgn="base" latinLnBrk="0" hangingPunct="1">
                        <a:spcBef>
                          <a:spcPts val="0"/>
                        </a:spcBef>
                        <a:spcAft>
                          <a:spcPts val="0"/>
                        </a:spcAft>
                      </a:pPr>
                      <a:r>
                        <a:rPr lang="es-MX" sz="600" b="1" i="0" u="none" strike="noStrike" kern="1200" baseline="0" dirty="0">
                          <a:solidFill>
                            <a:srgbClr val="000000"/>
                          </a:solidFill>
                          <a:effectLst/>
                          <a:latin typeface="+mn-lt"/>
                        </a:rPr>
                        <a:t>ANOTE SUS COMENTARIOS ACERCA DE LA UTILIDAD DE APLICAR POR USTED EL RESULTADO DE ESTA EVALUACIÓN </a:t>
                      </a:r>
                      <a:r>
                        <a:rPr lang="es-MX" sz="600" b="1" i="1" u="none" strike="noStrike" kern="1200" baseline="0" dirty="0">
                          <a:solidFill>
                            <a:srgbClr val="FF0000"/>
                          </a:solidFill>
                          <a:effectLst/>
                          <a:latin typeface="+mn-lt"/>
                        </a:rPr>
                        <a:t>(OBLIGATORIO)</a:t>
                      </a:r>
                      <a:endParaRPr lang="es-MX" sz="600" b="0" i="0" u="none" strike="noStrike" dirty="0">
                        <a:effectLst/>
                        <a:latin typeface="+mn-lt"/>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5">
                  <a:txBody>
                    <a:bodyPr/>
                    <a:lstStyle/>
                    <a:p>
                      <a:pPr marL="0" algn="l" rtl="0" eaLnBrk="1" fontAlgn="ctr" latinLnBrk="0" hangingPunct="1">
                        <a:spcBef>
                          <a:spcPts val="0"/>
                        </a:spcBef>
                        <a:spcAft>
                          <a:spcPts val="0"/>
                        </a:spcAft>
                      </a:pPr>
                      <a:endParaRPr lang="es-MX" sz="600" b="0" i="0" u="none" strike="noStrike" dirty="0">
                        <a:effectLst/>
                        <a:latin typeface="+mn-lt"/>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a:txBody>
                    <a:bodyPr/>
                    <a:lstStyle/>
                    <a:p>
                      <a:pPr marL="0" marR="0" indent="0" algn="ctr" rtl="0" eaLnBrk="1" fontAlgn="base" latinLnBrk="0" hangingPunct="1">
                        <a:spcBef>
                          <a:spcPts val="0"/>
                        </a:spcBef>
                        <a:spcAft>
                          <a:spcPts val="0"/>
                        </a:spcAft>
                      </a:pPr>
                      <a:endParaRPr lang="es-MX" sz="600" b="0" i="0" u="none" strike="noStrike" dirty="0">
                        <a:effectLst/>
                        <a:latin typeface="+mn-lt"/>
                      </a:endParaRPr>
                    </a:p>
                  </a:txBody>
                  <a:tcPr marL="97548" marR="97548" marT="48837" marB="48837" anchor="ctr">
                    <a:lnL w="12700" cap="flat" cmpd="sng" algn="ctr">
                      <a:solidFill>
                        <a:srgbClr val="000000"/>
                      </a:solidFill>
                      <a:prstDash val="solid"/>
                      <a:round/>
                      <a:headEnd type="none" w="med" len="med"/>
                      <a:tailEnd type="none" w="med" len="med"/>
                    </a:lnL>
                    <a:lnR w="12700" cap="flat" cmpd="sng" algn="ctr">
                      <a:solidFill>
                        <a:schemeClr val="bg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algn="l" rtl="0" eaLnBrk="1" fontAlgn="ctr" latinLnBrk="0" hangingPunct="1">
                        <a:spcBef>
                          <a:spcPts val="0"/>
                        </a:spcBef>
                        <a:spcAft>
                          <a:spcPts val="0"/>
                        </a:spcAft>
                      </a:pPr>
                      <a:endParaRPr lang="es-MX" sz="600" b="0" i="0" u="none" strike="noStrike" dirty="0">
                        <a:effectLst/>
                        <a:latin typeface="+mn-lt"/>
                      </a:endParaRPr>
                    </a:p>
                  </a:txBody>
                  <a:tcPr marL="97548" marR="97548" marT="48837" marB="48837" anchor="ctr">
                    <a:lnL w="12700" cap="flat" cmpd="sng" algn="ctr">
                      <a:solidFill>
                        <a:schemeClr val="bg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61310930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805D4288-44B6-4D2C-8261-77B749EDE6EB}" type="slidenum">
              <a:rPr lang="es-MX" smtClean="0"/>
              <a:t>3</a:t>
            </a:fld>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3154808558"/>
              </p:ext>
            </p:extLst>
          </p:nvPr>
        </p:nvGraphicFramePr>
        <p:xfrm>
          <a:off x="467544" y="260648"/>
          <a:ext cx="7920000" cy="5288525"/>
        </p:xfrm>
        <a:graphic>
          <a:graphicData uri="http://schemas.openxmlformats.org/drawingml/2006/table">
            <a:tbl>
              <a:tblPr/>
              <a:tblGrid>
                <a:gridCol w="485885"/>
                <a:gridCol w="7434115"/>
              </a:tblGrid>
              <a:tr h="244490">
                <a:tc gridSpan="2">
                  <a:txBody>
                    <a:bodyPr/>
                    <a:lstStyle/>
                    <a:p>
                      <a:pPr marL="0" marR="0" indent="0" algn="ctr" rtl="0" eaLnBrk="1" fontAlgn="base" latinLnBrk="0" hangingPunct="1">
                        <a:spcBef>
                          <a:spcPts val="360"/>
                        </a:spcBef>
                        <a:spcAft>
                          <a:spcPts val="0"/>
                        </a:spcAft>
                      </a:pPr>
                      <a:r>
                        <a:rPr lang="es-MX" sz="900" b="1" i="0" u="none" strike="noStrike" kern="1200" baseline="0" dirty="0">
                          <a:ln>
                            <a:noFill/>
                          </a:ln>
                          <a:solidFill>
                            <a:schemeClr val="tx1"/>
                          </a:solidFill>
                          <a:effectLst/>
                          <a:latin typeface="Arial Narrow" panose="020B0606020202030204" pitchFamily="34" charset="0"/>
                          <a:cs typeface="Times New Roman"/>
                        </a:rPr>
                        <a:t>3ª SECCIÓN CONTESTE EL SIGUIENTE CUESTIONARIO</a:t>
                      </a:r>
                      <a:endParaRPr lang="es-MX" sz="900" b="0" i="0" u="none" strike="noStrike" dirty="0">
                        <a:solidFill>
                          <a:schemeClr val="tx1"/>
                        </a:solidFill>
                        <a:effectLst/>
                        <a:latin typeface="Arial Narrow" panose="020B0606020202030204" pitchFamily="34" charset="0"/>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r>
              <a:tr h="244490">
                <a:tc gridSpan="2">
                  <a:txBody>
                    <a:bodyPr/>
                    <a:lstStyle/>
                    <a:p>
                      <a:pPr marL="0" marR="0" indent="0" algn="ctr" rtl="0" eaLnBrk="1" fontAlgn="base" latinLnBrk="0" hangingPunct="1">
                        <a:spcBef>
                          <a:spcPts val="360"/>
                        </a:spcBef>
                        <a:spcAft>
                          <a:spcPts val="0"/>
                        </a:spcAft>
                      </a:pPr>
                      <a:r>
                        <a:rPr lang="es-ES" sz="900" b="1" i="0" u="none" strike="noStrike" kern="1200" dirty="0">
                          <a:solidFill>
                            <a:schemeClr val="tx1"/>
                          </a:solidFill>
                          <a:effectLst>
                            <a:outerShdw blurRad="38100" dist="38100" dir="2700000" algn="tl" rotWithShape="0">
                              <a:srgbClr val="FFFFFF"/>
                            </a:outerShdw>
                          </a:effectLst>
                          <a:latin typeface="Arial Narrow" panose="020B0606020202030204" pitchFamily="34" charset="0"/>
                          <a:cs typeface="Times New Roman"/>
                        </a:rPr>
                        <a:t>CUESTIONARIO</a:t>
                      </a:r>
                      <a:endParaRPr lang="es-ES" sz="900" b="0" i="0" u="none" strike="noStrike" dirty="0">
                        <a:solidFill>
                          <a:schemeClr val="tx1"/>
                        </a:solidFill>
                        <a:effectLst/>
                        <a:latin typeface="Arial Narrow" panose="020B0606020202030204" pitchFamily="34" charset="0"/>
                      </a:endParaRPr>
                    </a:p>
                  </a:txBody>
                  <a:tcPr marL="91636" marR="91636" marT="45818" marB="458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r>
              <a:tr h="397217">
                <a:tc gridSpan="2">
                  <a:txBody>
                    <a:bodyPr/>
                    <a:lstStyle/>
                    <a:p>
                      <a:pPr marL="0" marR="0" indent="0" algn="just" rtl="0" eaLnBrk="1" fontAlgn="base" latinLnBrk="0" hangingPunct="1">
                        <a:spcBef>
                          <a:spcPts val="360"/>
                        </a:spcBef>
                        <a:spcAft>
                          <a:spcPts val="0"/>
                        </a:spcAft>
                      </a:pPr>
                      <a:r>
                        <a:rPr lang="es-MX" sz="900" b="1" i="0" u="none" strike="noStrike" kern="1200" baseline="0" dirty="0">
                          <a:ln>
                            <a:noFill/>
                          </a:ln>
                          <a:solidFill>
                            <a:srgbClr val="000000"/>
                          </a:solidFill>
                          <a:effectLst/>
                          <a:latin typeface="Arial Narrow" panose="020B0606020202030204" pitchFamily="34" charset="0"/>
                          <a:cs typeface="Times New Roman"/>
                        </a:rPr>
                        <a:t>Este cuestionario deberá de llenarse de acuerdo a las preguntas formuladas, las cuales podrán tener respuesta en el material del módulo o tendrán que investigar en otras fuentes, aplicando el criterio del estudiante.</a:t>
                      </a:r>
                      <a:endParaRPr lang="es-MX" sz="900" b="0" i="0" u="none" strike="noStrike" dirty="0">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258248">
                <a:tc gridSpan="2">
                  <a:txBody>
                    <a:bodyPr/>
                    <a:lstStyle/>
                    <a:p>
                      <a:pPr marL="0" marR="0" indent="0" algn="ctr" rtl="0" eaLnBrk="1" fontAlgn="base" latinLnBrk="0" hangingPunct="1">
                        <a:spcBef>
                          <a:spcPts val="396"/>
                        </a:spcBef>
                        <a:spcAft>
                          <a:spcPts val="0"/>
                        </a:spcAft>
                      </a:pPr>
                      <a:r>
                        <a:rPr lang="es-ES" sz="900" b="1" i="0" u="none" strike="noStrike" kern="1200" baseline="0" dirty="0">
                          <a:ln>
                            <a:noFill/>
                          </a:ln>
                          <a:solidFill>
                            <a:schemeClr val="tx1"/>
                          </a:solidFill>
                          <a:effectLst/>
                          <a:latin typeface="Arial Narrow" panose="020B0606020202030204" pitchFamily="34" charset="0"/>
                          <a:cs typeface="Times New Roman"/>
                        </a:rPr>
                        <a:t>PREGUNTAS</a:t>
                      </a:r>
                      <a:endParaRPr lang="es-ES" sz="900" b="0"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cs typeface="Times New Roman"/>
                        </a:rPr>
                        <a:t>1</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Explique con sus palabras que entiende por negociación</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2</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¿Cuáles</a:t>
                      </a:r>
                      <a:r>
                        <a:rPr lang="es-MX" sz="900" b="1" i="0" u="none" strike="noStrike" kern="1200" baseline="0" dirty="0">
                          <a:solidFill>
                            <a:srgbClr val="000000"/>
                          </a:solidFill>
                          <a:effectLst/>
                          <a:latin typeface="Arial Narrow" panose="020B0606020202030204" pitchFamily="34" charset="0"/>
                        </a:rPr>
                        <a:t> son las diferencias entre la posición y los </a:t>
                      </a:r>
                      <a:r>
                        <a:rPr lang="es-MX" sz="900" b="1" i="0" u="none" strike="noStrike" kern="1200" baseline="0" dirty="0" smtClean="0">
                          <a:solidFill>
                            <a:srgbClr val="000000"/>
                          </a:solidFill>
                          <a:effectLst/>
                          <a:latin typeface="Arial Narrow" panose="020B0606020202030204" pitchFamily="34" charset="0"/>
                        </a:rPr>
                        <a:t>intereses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3</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 las etapas de la negociación</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4</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Menciones</a:t>
                      </a:r>
                      <a:r>
                        <a:rPr lang="es-MX" sz="900" b="1" i="0" u="none" strike="noStrike" kern="1200" baseline="0" dirty="0">
                          <a:solidFill>
                            <a:srgbClr val="000000"/>
                          </a:solidFill>
                          <a:effectLst/>
                          <a:latin typeface="Arial Narrow" panose="020B0606020202030204" pitchFamily="34" charset="0"/>
                        </a:rPr>
                        <a:t> las características del perfil de negociador</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5</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panose="020B0606020202030204" pitchFamily="34" charset="0"/>
                        </a:rPr>
                        <a:t>¿Qué es y</a:t>
                      </a:r>
                      <a:r>
                        <a:rPr lang="es-MX" sz="900" b="1" i="0" u="none" strike="noStrike" kern="1200" baseline="0" dirty="0">
                          <a:solidFill>
                            <a:srgbClr val="000000"/>
                          </a:solidFill>
                          <a:effectLst/>
                          <a:latin typeface="Arial Narrow" panose="020B0606020202030204" pitchFamily="34" charset="0"/>
                        </a:rPr>
                        <a:t> cuál es la importancia del mapa de intereses?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6</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algn="l" rtl="0" eaLnBrk="1" fontAlgn="auto" latinLnBrk="0" hangingPunct="1">
                        <a:spcBef>
                          <a:spcPts val="0"/>
                        </a:spcBef>
                        <a:spcAft>
                          <a:spcPts val="0"/>
                        </a:spcAft>
                      </a:pPr>
                      <a:r>
                        <a:rPr lang="es-MX" sz="900" b="1" i="0" u="none" strike="noStrike" kern="1200" dirty="0">
                          <a:solidFill>
                            <a:srgbClr val="000000"/>
                          </a:solidFill>
                          <a:effectLst/>
                          <a:latin typeface="Arial Narrow" panose="020B0606020202030204" pitchFamily="34" charset="0"/>
                        </a:rPr>
                        <a:t>Explique los tipos de negociadores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dirty="0" smtClean="0">
                          <a:solidFill>
                            <a:schemeClr val="tx1"/>
                          </a:solidFill>
                          <a:effectLst/>
                          <a:latin typeface="Arial Narrow" panose="020B0606020202030204" pitchFamily="34" charset="0"/>
                        </a:rPr>
                        <a:t>7</a:t>
                      </a:r>
                      <a:endParaRPr lang="es-ES" sz="900" b="1" i="0" u="none" strike="noStrike" dirty="0">
                        <a:solidFill>
                          <a:schemeClr val="tx1"/>
                        </a:solidFill>
                        <a:effectLst/>
                        <a:latin typeface="Arial Narrow" panose="020B0606020202030204" pitchFamily="34" charset="0"/>
                      </a:endParaRPr>
                    </a:p>
                  </a:txBody>
                  <a:tcPr marL="91636" marR="91636" marT="45818" marB="458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b="1" i="0" dirty="0" smtClean="0">
                          <a:solidFill>
                            <a:schemeClr val="tx1"/>
                          </a:solidFill>
                          <a:latin typeface="Arial Narrow" panose="020B0606020202030204" pitchFamily="34" charset="0"/>
                        </a:rPr>
                        <a:t>Factores que originan los conflictos en las organizaciones </a:t>
                      </a: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8</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Explique que es el </a:t>
                      </a:r>
                      <a:r>
                        <a:rPr lang="es-MX" sz="900" b="1" i="0" u="none" strike="noStrike" kern="1200" dirty="0" err="1">
                          <a:solidFill>
                            <a:srgbClr val="000000"/>
                          </a:solidFill>
                          <a:effectLst/>
                          <a:latin typeface="Arial Narrow" panose="020B0606020202030204" pitchFamily="34" charset="0"/>
                        </a:rPr>
                        <a:t>BATNA</a:t>
                      </a:r>
                      <a:r>
                        <a:rPr lang="es-MX" sz="900" b="1" i="0" u="none" strike="noStrike" kern="1200" dirty="0">
                          <a:solidFill>
                            <a:srgbClr val="000000"/>
                          </a:solidFill>
                          <a:effectLst/>
                          <a:latin typeface="Arial Narrow" panose="020B0606020202030204" pitchFamily="34" charset="0"/>
                        </a:rPr>
                        <a:t> y sus elementos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9</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 las clases de conflictos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10</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Explique los estilos de manejo de conflictos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11</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Menciones los motivos de los conflictos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12</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Mencione tres </a:t>
                      </a:r>
                      <a:r>
                        <a:rPr lang="es-MX" sz="900" b="1" i="0" u="none" strike="noStrike" kern="1200" dirty="0" smtClean="0">
                          <a:solidFill>
                            <a:srgbClr val="000000"/>
                          </a:solidFill>
                          <a:effectLst/>
                          <a:latin typeface="Arial Narrow"/>
                        </a:rPr>
                        <a:t>fuerzas externas </a:t>
                      </a:r>
                      <a:r>
                        <a:rPr lang="es-MX" sz="900" b="1" i="0" u="none" strike="noStrike" kern="1200" dirty="0">
                          <a:solidFill>
                            <a:srgbClr val="000000"/>
                          </a:solidFill>
                          <a:effectLst/>
                          <a:latin typeface="Arial Narrow"/>
                        </a:rPr>
                        <a:t>que influyan en el cambio organizacional</a:t>
                      </a:r>
                      <a:endParaRPr lang="es-MX" sz="18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13</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rPr>
                        <a:t>Menciones tres </a:t>
                      </a:r>
                      <a:r>
                        <a:rPr lang="es-MX" sz="900" b="1" i="0" u="none" strike="noStrike" kern="1200" dirty="0" smtClean="0">
                          <a:solidFill>
                            <a:srgbClr val="000000"/>
                          </a:solidFill>
                          <a:effectLst/>
                          <a:latin typeface="Arial Narrow"/>
                        </a:rPr>
                        <a:t>fuerzas internas </a:t>
                      </a:r>
                      <a:r>
                        <a:rPr lang="es-MX" sz="900" b="1" i="0" u="none" strike="noStrike" kern="1200" dirty="0">
                          <a:solidFill>
                            <a:srgbClr val="000000"/>
                          </a:solidFill>
                          <a:effectLst/>
                          <a:latin typeface="Arial Narrow"/>
                        </a:rPr>
                        <a:t>que influyan</a:t>
                      </a:r>
                      <a:r>
                        <a:rPr lang="es-MX" sz="900" b="1" i="0" u="none" strike="noStrike" kern="1200" baseline="0" dirty="0">
                          <a:solidFill>
                            <a:srgbClr val="000000"/>
                          </a:solidFill>
                          <a:effectLst/>
                          <a:latin typeface="Arial Narrow"/>
                        </a:rPr>
                        <a:t> en el cambio organizacional</a:t>
                      </a:r>
                      <a:endParaRPr lang="es-MX" sz="1800" b="0" i="0" u="none" strike="noStrike" dirty="0">
                        <a:effectLst/>
                        <a:latin typeface="Arial"/>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14</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l" rtl="0" eaLnBrk="1" fontAlgn="auto" latinLnBrk="0" hangingPunct="1">
                        <a:spcBef>
                          <a:spcPts val="0"/>
                        </a:spcBef>
                        <a:spcAft>
                          <a:spcPts val="0"/>
                        </a:spcAft>
                      </a:pPr>
                      <a:r>
                        <a:rPr lang="es-MX" sz="900" b="1" i="0" u="none" strike="noStrike" kern="1200" dirty="0">
                          <a:solidFill>
                            <a:srgbClr val="000000"/>
                          </a:solidFill>
                          <a:effectLst/>
                          <a:latin typeface="Arial Narrow" panose="020B0606020202030204" pitchFamily="34" charset="0"/>
                        </a:rPr>
                        <a:t>¿Por qué es importante el</a:t>
                      </a:r>
                      <a:r>
                        <a:rPr lang="es-MX" sz="900" b="1" i="0" u="none" strike="noStrike" kern="1200" baseline="0" dirty="0">
                          <a:solidFill>
                            <a:srgbClr val="000000"/>
                          </a:solidFill>
                          <a:effectLst/>
                          <a:latin typeface="Arial Narrow" panose="020B0606020202030204" pitchFamily="34" charset="0"/>
                        </a:rPr>
                        <a:t> cambio en las personas?</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15</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¿Por qué es importante la actualización profesional</a:t>
                      </a:r>
                      <a:r>
                        <a:rPr lang="es-MX" sz="900" b="1" i="0" u="none" strike="noStrike" kern="1200" baseline="0" dirty="0">
                          <a:solidFill>
                            <a:srgbClr val="000000"/>
                          </a:solidFill>
                          <a:effectLst/>
                          <a:latin typeface="Arial Narrow" panose="020B0606020202030204" pitchFamily="34" charset="0"/>
                        </a:rPr>
                        <a:t>?</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05">
                <a:tc>
                  <a:txBody>
                    <a:bodyPr/>
                    <a:lstStyle/>
                    <a:p>
                      <a:pPr marL="0" algn="ctr" rtl="0" eaLnBrk="1" fontAlgn="ctr" latinLnBrk="0" hangingPunct="1">
                        <a:spcBef>
                          <a:spcPts val="0"/>
                        </a:spcBef>
                        <a:spcAft>
                          <a:spcPts val="0"/>
                        </a:spcAft>
                      </a:pPr>
                      <a:r>
                        <a:rPr lang="es-ES" sz="900" b="1" i="0" u="none" strike="noStrike" kern="1200" dirty="0">
                          <a:solidFill>
                            <a:schemeClr val="tx1"/>
                          </a:solidFill>
                          <a:effectLst/>
                          <a:latin typeface="Arial Narrow" panose="020B0606020202030204" pitchFamily="34" charset="0"/>
                        </a:rPr>
                        <a:t>16</a:t>
                      </a:r>
                      <a:endParaRPr lang="es-ES" sz="900" b="1" i="0" u="none" strike="noStrike" dirty="0">
                        <a:solidFill>
                          <a:schemeClr val="tx1"/>
                        </a:solidFill>
                        <a:effectLst/>
                        <a:latin typeface="Arial Narrow" panose="020B0606020202030204" pitchFamily="34" charset="0"/>
                      </a:endParaRPr>
                    </a:p>
                  </a:txBody>
                  <a:tcPr marL="92202" marR="92202" marT="46101" marB="4610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panose="020B0606020202030204" pitchFamily="34" charset="0"/>
                        </a:rPr>
                        <a:t>Si tiene pensado cuál sería su trabajo ideal, o la empresa que constituirá explíquelas</a:t>
                      </a:r>
                      <a:r>
                        <a:rPr lang="es-MX" sz="900" b="1" i="0" u="none" strike="noStrike" kern="1200" baseline="0" dirty="0">
                          <a:solidFill>
                            <a:srgbClr val="000000"/>
                          </a:solidFill>
                          <a:effectLst/>
                          <a:latin typeface="Arial Narrow" panose="020B0606020202030204" pitchFamily="34" charset="0"/>
                        </a:rPr>
                        <a:t> brevemente</a:t>
                      </a:r>
                      <a:endParaRPr lang="es-MX" sz="900" b="1" i="0" u="none" strike="noStrike" dirty="0">
                        <a:effectLst/>
                        <a:latin typeface="Arial Narrow" panose="020B0606020202030204" pitchFamily="34" charset="0"/>
                      </a:endParaRPr>
                    </a:p>
                  </a:txBody>
                  <a:tcPr marL="68580" marR="6858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863722870"/>
              </p:ext>
            </p:extLst>
          </p:nvPr>
        </p:nvGraphicFramePr>
        <p:xfrm>
          <a:off x="468424" y="5661248"/>
          <a:ext cx="7920000" cy="638400"/>
        </p:xfrm>
        <a:graphic>
          <a:graphicData uri="http://schemas.openxmlformats.org/drawingml/2006/table">
            <a:tbl>
              <a:tblPr/>
              <a:tblGrid>
                <a:gridCol w="7920000"/>
              </a:tblGrid>
              <a:tr h="180000">
                <a:tc>
                  <a:txBody>
                    <a:bodyPr/>
                    <a:lstStyle/>
                    <a:p>
                      <a:pPr marL="0" algn="ctr" rtl="0" eaLnBrk="1" fontAlgn="ctr" latinLnBrk="0" hangingPunct="1">
                        <a:spcBef>
                          <a:spcPts val="0"/>
                        </a:spcBef>
                        <a:spcAft>
                          <a:spcPts val="0"/>
                        </a:spcAft>
                      </a:pPr>
                      <a:r>
                        <a:rPr lang="es-ES" sz="800" b="1" i="0" u="none" strike="noStrike" kern="1200" baseline="0" dirty="0">
                          <a:solidFill>
                            <a:srgbClr val="000000"/>
                          </a:solidFill>
                          <a:effectLst/>
                          <a:latin typeface="Arial Narrow" panose="020B0606020202030204" pitchFamily="34" charset="0"/>
                          <a:cs typeface="Times New Roman"/>
                        </a:rPr>
                        <a:t>COMENTARIO FINALES (Opcional)</a:t>
                      </a:r>
                      <a:endParaRPr lang="es-ES"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180000">
                <a:tc>
                  <a:txBody>
                    <a:bodyPr/>
                    <a:lstStyle/>
                    <a:p>
                      <a:pPr marL="0" algn="ctr" rtl="0" eaLnBrk="1" fontAlgn="ctr" latinLnBrk="0" hangingPunct="1">
                        <a:spcBef>
                          <a:spcPts val="0"/>
                        </a:spcBef>
                        <a:spcAft>
                          <a:spcPts val="0"/>
                        </a:spcAft>
                      </a:pPr>
                      <a:endParaRPr lang="es-MX"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800" b="0" i="0" u="none" strike="noStrike" dirty="0">
                        <a:effectLst/>
                        <a:latin typeface="Arial Narrow" panose="020B0606020202030204" pitchFamily="34" charset="0"/>
                      </a:endParaRPr>
                    </a:p>
                  </a:txBody>
                  <a:tcPr marL="90879" marR="90879" marT="45440" marB="45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3523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4</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146456607"/>
              </p:ext>
            </p:extLst>
          </p:nvPr>
        </p:nvGraphicFramePr>
        <p:xfrm>
          <a:off x="468464" y="332656"/>
          <a:ext cx="8280000" cy="5669088"/>
        </p:xfrm>
        <a:graphic>
          <a:graphicData uri="http://schemas.openxmlformats.org/drawingml/2006/table">
            <a:tbl>
              <a:tblPr/>
              <a:tblGrid>
                <a:gridCol w="343222"/>
                <a:gridCol w="617795"/>
                <a:gridCol w="3844056"/>
                <a:gridCol w="823729"/>
                <a:gridCol w="686435"/>
                <a:gridCol w="1029655"/>
                <a:gridCol w="935108"/>
              </a:tblGrid>
              <a:tr h="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800" b="1" i="0" kern="1200" baseline="0" dirty="0" err="1" smtClean="0">
                          <a:solidFill>
                            <a:schemeClr val="tx1"/>
                          </a:solidFill>
                          <a:effectLst/>
                          <a:latin typeface="Arial Narrow" panose="020B0606020202030204" pitchFamily="34" charset="0"/>
                          <a:ea typeface="+mn-ea"/>
                          <a:cs typeface="+mn-cs"/>
                        </a:rPr>
                        <a:t>TGE</a:t>
                      </a:r>
                      <a:r>
                        <a:rPr lang="es-MX" sz="800" b="1" i="0" kern="1200" baseline="0" dirty="0" smtClean="0">
                          <a:solidFill>
                            <a:schemeClr val="tx1"/>
                          </a:solidFill>
                          <a:effectLst/>
                          <a:latin typeface="Arial Narrow" panose="020B0606020202030204" pitchFamily="34" charset="0"/>
                          <a:ea typeface="+mn-ea"/>
                          <a:cs typeface="+mn-cs"/>
                        </a:rPr>
                        <a:t> 2018.  MODULO III  TECNICAS DE NEGOCIACIÓN Y DESARROLLO PROFESIONAL CUESTIONARIO MODULAR - CM</a:t>
                      </a:r>
                      <a:endParaRPr lang="es-MX" sz="800" dirty="0" smtClean="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900" b="1" i="0" u="none" strike="noStrike" dirty="0" smtClean="0">
                          <a:solidFill>
                            <a:schemeClr val="tx1"/>
                          </a:solidFill>
                          <a:effectLst/>
                          <a:latin typeface="Arial Narrow" panose="020B0606020202030204" pitchFamily="34" charset="0"/>
                        </a:rPr>
                        <a:t>HOJA NO.</a:t>
                      </a:r>
                      <a:endParaRPr lang="es-MX" sz="900" b="1" i="0" u="none" strike="noStrike" dirty="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2">
                  <a:txBody>
                    <a:bodyPr/>
                    <a:lstStyle/>
                    <a:p>
                      <a:pPr marL="0" marR="0" indent="0" algn="ctr" rtl="0" eaLnBrk="1" fontAlgn="base" latinLnBrk="0" hangingPunct="1">
                        <a:spcBef>
                          <a:spcPts val="360"/>
                        </a:spcBef>
                        <a:spcAft>
                          <a:spcPts val="0"/>
                        </a:spcAft>
                      </a:pPr>
                      <a:r>
                        <a:rPr lang="es-MX" sz="800" b="1" i="0" u="none" strike="noStrike" kern="1200" baseline="0" dirty="0">
                          <a:ln>
                            <a:noFill/>
                          </a:ln>
                          <a:solidFill>
                            <a:schemeClr val="tx1"/>
                          </a:solidFill>
                          <a:effectLst/>
                          <a:latin typeface="Arial Narrow" panose="020B0606020202030204" pitchFamily="34" charset="0"/>
                          <a:cs typeface="Times New Roman"/>
                        </a:rPr>
                        <a:t>NOMBRE:</a:t>
                      </a:r>
                      <a:endParaRPr lang="es-MX" sz="800" b="1" i="0" u="none" strike="noStrike" dirty="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8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dirty="0" smtClean="0">
                          <a:solidFill>
                            <a:schemeClr val="tx1"/>
                          </a:solidFill>
                          <a:effectLst/>
                          <a:latin typeface="Arial Narrow" panose="020B0606020202030204" pitchFamily="34" charset="0"/>
                        </a:rPr>
                        <a:t>CARRERA</a:t>
                      </a:r>
                      <a:endParaRPr lang="es-MX" sz="1000" b="1" i="0" u="none" strike="noStrike" dirty="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900" b="1" i="0" u="none" strike="noStrike" kern="1200" baseline="0" dirty="0" smtClean="0">
                          <a:ln>
                            <a:noFill/>
                          </a:ln>
                          <a:solidFill>
                            <a:schemeClr val="tx1"/>
                          </a:solidFill>
                          <a:effectLst/>
                          <a:latin typeface="Arial Narrow" panose="020B0606020202030204" pitchFamily="34" charset="0"/>
                          <a:cs typeface="Times New Roman"/>
                        </a:rPr>
                        <a:t># MATRICULA</a:t>
                      </a:r>
                      <a:endParaRPr lang="es-MX" sz="900" b="1" i="0" u="none" strike="noStrike" dirty="0">
                        <a:solidFill>
                          <a:schemeClr val="tx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9050" cap="flat" cmpd="sng" algn="ctr">
                      <a:solidFill>
                        <a:schemeClr val="bg1">
                          <a:lumMod val="65000"/>
                        </a:schemeClr>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bg1">
                          <a:lumMod val="6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187532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745</Words>
  <Application>Microsoft Office PowerPoint</Application>
  <PresentationFormat>Presentación en pantalla (4:3)</PresentationFormat>
  <Paragraphs>135</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2018-07-30T21:10:39Z</dcterms:created>
  <dcterms:modified xsi:type="dcterms:W3CDTF">2018-07-30T21:11:11Z</dcterms:modified>
</cp:coreProperties>
</file>