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D5FA8-C612-4368-BD30-CBF1254E2A98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8838-7188-413A-B477-8191049F86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14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C8838-7188-413A-B477-8191049F862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97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459" indent="-280562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244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142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038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936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835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731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629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5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2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459" indent="-280562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244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142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038" indent="-224449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936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835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731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629" indent="-224449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6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2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945324" y="2363755"/>
            <a:ext cx="5400000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98" y="443541"/>
            <a:ext cx="3456385" cy="7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3209072"/>
            <a:ext cx="6858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I.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DESARROLLO ORGANIZACIONAL</a:t>
            </a:r>
          </a:p>
          <a:p>
            <a:pPr algn="ctr">
              <a:defRPr/>
            </a:pPr>
            <a:endParaRPr lang="es-ES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PRACTICO MODULAR –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IMPLEMENTOS AGROINDUSTRIALES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CV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595669"/>
            <a:ext cx="6858000" cy="70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 GESTIÓN EJECUTIVA 2018</a:t>
            </a:r>
          </a:p>
          <a:p>
            <a:pPr algn="ctr">
              <a:defRPr/>
            </a:pPr>
            <a:r>
              <a:rPr lang="es-ES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INGENIERÍAS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29300" y="5365250"/>
            <a:ext cx="5400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0688" y="6130334"/>
            <a:ext cx="5616000" cy="230829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ctr">
              <a:defRPr/>
            </a:pP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defRPr/>
            </a:pPr>
            <a:endParaRPr lang="es-MX" sz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 CUIDADOSAMENTE EL SIGUIENTE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PRÁCTICO MODULAR – </a:t>
            </a:r>
            <a:r>
              <a:rPr lang="es-MX" sz="12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(PAGINAS. 43 A 45)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CONSULTE SU MATERIAL, Y CONTESTE LA SOLUCIÓN EN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CASO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(PÁGINAS 46 Y 47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QUE ES EL DOCUMENTO QUE DEBE ENTREGAR ANTES DEL INICIO DE LA SESIÓN DE TRABAJO DEL MÓDULO 1.0.</a:t>
            </a:r>
          </a:p>
          <a:p>
            <a:pPr algn="just">
              <a:defRPr/>
            </a:pPr>
            <a:endParaRPr lang="es-MX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RECUERDE QUE PARA TENER DERECHO A PRESENTAR EXAMEN DE ESTE MÓDULO, DEBERÁ USTED 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DEBIDAMENTE RESUELTO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SEA IMPRESO O LLENADO A MANO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PODER TENER DERECHO A PRESENTAR EL EXAMEN FINAL.</a:t>
            </a:r>
          </a:p>
        </p:txBody>
      </p:sp>
    </p:spTree>
    <p:extLst>
      <p:ext uri="{BB962C8B-B14F-4D97-AF65-F5344CB8AC3E}">
        <p14:creationId xmlns:p14="http://schemas.microsoft.com/office/powerpoint/2010/main" val="27040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>
            <a:endCxn id="18" idx="0"/>
          </p:cNvCxnSpPr>
          <p:nvPr/>
        </p:nvCxnSpPr>
        <p:spPr>
          <a:xfrm>
            <a:off x="1255141" y="5940304"/>
            <a:ext cx="13539" cy="1152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"/>
          <p:cNvCxnSpPr>
            <a:stCxn id="21" idx="2"/>
            <a:endCxn id="19" idx="0"/>
          </p:cNvCxnSpPr>
          <p:nvPr/>
        </p:nvCxnSpPr>
        <p:spPr>
          <a:xfrm>
            <a:off x="3428920" y="5688088"/>
            <a:ext cx="0" cy="14042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5661248" y="5940304"/>
            <a:ext cx="0" cy="1368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8484448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0" descr="Resultado de imagen para itescam calkin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388424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80269"/>
              </p:ext>
            </p:extLst>
          </p:nvPr>
        </p:nvGraphicFramePr>
        <p:xfrm>
          <a:off x="261344" y="360416"/>
          <a:ext cx="6264000" cy="803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CASO PRACTICO 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MODULAR</a:t>
                      </a:r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MÓDULO I**</a:t>
                      </a:r>
                    </a:p>
                    <a:p>
                      <a:pPr algn="ctr" rtl="0" eaLnBrk="1" latinLnBrk="0" hangingPunct="1"/>
                      <a:r>
                        <a:rPr lang="es-MX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IMPLEMENTOS AGROINDUSTRIALES S.A. DE </a:t>
                      </a:r>
                      <a:r>
                        <a:rPr lang="es-MX" sz="10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C.V.</a:t>
                      </a:r>
                      <a:endParaRPr lang="es-MX" sz="1000" b="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rtl="0" eaLnBrk="1" fontAlgn="auto" latinLnBrk="0" hangingPunct="1"/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 rtl="0" eaLnBrk="1" latinLnBrk="0" hangingPunct="1"/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Lea cuidadosamente el siguiente caso práctico modular, consulte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 analice</a:t>
                      </a:r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el material del Módulo y en base a ello, responda los cuestionamientos que de acuerdo a su criterio y opinión, fundamentan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la resolución del caso en sus diferentes conceptos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 rtl="0" eaLnBrk="1" latinLnBrk="0" hangingPunct="1"/>
                      <a:endParaRPr lang="es-MX" sz="90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 rtl="0" eaLnBrk="1" latinLnBrk="0" hangingPunct="1"/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Recuerde que entregar el </a:t>
                      </a:r>
                      <a:r>
                        <a:rPr lang="es-ES" sz="1000" b="1" i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Reporte</a:t>
                      </a:r>
                      <a:r>
                        <a:rPr lang="es-ES" sz="1000" b="1" kern="120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del caso debidamente resuelto antes del</a:t>
                      </a:r>
                      <a:r>
                        <a:rPr lang="es-ES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inicio de la sesión de trabajo del módulo, le da derecho a presentar el examen final respectivo.</a:t>
                      </a:r>
                      <a:endParaRPr lang="es-MX" sz="10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0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IMPLEMENTOS AGROINDUSTRIALES SA DE CV</a:t>
                      </a:r>
                    </a:p>
                    <a:p>
                      <a:pPr algn="just"/>
                      <a:endParaRPr lang="es-ES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Implementos Agroindustriales., S.A. de C.V., es una industria dedicada a la producción y comercialización de maquinaría y accesorios agroindustriales. Es una empresa líder en el ramo, con una amplia trayectoria y experiencia en el sector agroindustrial nacional. De origen familiar durante los primero 20 años de su existencia, hace 10 años se vendió la mayoría accionaria a un grupo de inversionistas mexicanos. Cuenta con su propia tecnología, pero también franquicia tecnología europea en cierto tipo de maquinaria.</a:t>
                      </a:r>
                    </a:p>
                    <a:p>
                      <a:pPr algn="just"/>
                      <a:endParaRPr lang="es-ES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Opera</a:t>
                      </a:r>
                      <a:r>
                        <a:rPr lang="es-ES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una sola planta en el estado de Coahuila, cerca de Saltillo, y su plantilla de personal actual es de más de 350 personas entre obreros y administrativos.</a:t>
                      </a:r>
                    </a:p>
                    <a:p>
                      <a:pPr algn="just"/>
                      <a:endParaRPr lang="es-ES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ES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Cuenta con una amplia red de distribuidores en la República, quienes además de vender su maquinaria, han sido capacitados para prestar los servicios de garantía y mantenimiento preventivo de la maquinaria que venden.</a:t>
                      </a:r>
                    </a:p>
                    <a:p>
                      <a:pPr algn="just"/>
                      <a:endParaRPr lang="es-MX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Como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parte de su programa de crecimiento y desarrollo tecnológico, el Consejo de Administración ha autorizado la construcción y operación de una nueva planta industrial, en el estado de Nuevo León, y para ello ha pensado en que el Gerente de la Planta actual, el Ing. Roberto Ramos Vázquez sea el responsable de llevar a cabo el proyecto. La planta actual seguirá operando paralelamente, por lo que es necesario nombrar a un nuevo Gerente de Planta, de acuerdo a la siguiente estructura.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algn="ctr"/>
                      <a:endParaRPr lang="es-MX" sz="105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Para  poder tomar la decisión correcta y de manera fundamentada, el Ing. Ramos</a:t>
                      </a:r>
                      <a:r>
                        <a:rPr lang="es-MX" sz="105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Vázquez solicito al departamento de Recursos Humanos que le emitiera un informe de los tres Subgerentes, divido en dos perfiles, uno personal y uno laboral. La síntesis de dicho reporte se representa a continuación</a:t>
                      </a:r>
                      <a:endParaRPr lang="es-MX" sz="1050" b="1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Rectángulo 5"/>
          <p:cNvSpPr/>
          <p:nvPr/>
        </p:nvSpPr>
        <p:spPr>
          <a:xfrm>
            <a:off x="2708920" y="5004088"/>
            <a:ext cx="1440000" cy="360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latin typeface="Arial Narrow" panose="020B0606020202030204" pitchFamily="34" charset="0"/>
                <a:cs typeface="Arial" panose="020B0604020202020204" pitchFamily="34" charset="0"/>
              </a:rPr>
              <a:t>G</a:t>
            </a:r>
            <a:r>
              <a:rPr lang="es-MX" sz="1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erente de</a:t>
            </a:r>
          </a:p>
          <a:p>
            <a:pPr algn="ctr"/>
            <a:r>
              <a:rPr lang="es-MX" sz="1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Planta</a:t>
            </a:r>
            <a:endParaRPr lang="es-MX" sz="1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9"/>
          <p:cNvSpPr/>
          <p:nvPr/>
        </p:nvSpPr>
        <p:spPr>
          <a:xfrm>
            <a:off x="548680" y="6156216"/>
            <a:ext cx="1476000" cy="360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Subgerente de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producción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8"/>
          <p:cNvSpPr/>
          <p:nvPr/>
        </p:nvSpPr>
        <p:spPr>
          <a:xfrm>
            <a:off x="2708920" y="6156216"/>
            <a:ext cx="1476000" cy="360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Subgerente de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mantenimiento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0"/>
          <p:cNvSpPr/>
          <p:nvPr/>
        </p:nvSpPr>
        <p:spPr>
          <a:xfrm>
            <a:off x="4941168" y="6156216"/>
            <a:ext cx="1476000" cy="360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Subgerente de</a:t>
            </a:r>
          </a:p>
          <a:p>
            <a:pPr algn="ctr"/>
            <a:r>
              <a:rPr lang="es-MX" sz="950" b="1" dirty="0">
                <a:latin typeface="Arial Narrow" panose="020B0606020202030204" pitchFamily="34" charset="0"/>
                <a:cs typeface="Arial" panose="020B0604020202020204" pitchFamily="34" charset="0"/>
              </a:rPr>
              <a:t>c</a:t>
            </a:r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alidad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3"/>
          <p:cNvSpPr/>
          <p:nvPr/>
        </p:nvSpPr>
        <p:spPr>
          <a:xfrm>
            <a:off x="548680" y="7092328"/>
            <a:ext cx="1440000" cy="432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 Supervisores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12 Obreros calificados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1"/>
          <p:cNvSpPr/>
          <p:nvPr/>
        </p:nvSpPr>
        <p:spPr>
          <a:xfrm>
            <a:off x="2708920" y="7092328"/>
            <a:ext cx="1440000" cy="432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6 Técnicos y 4 asistentes en mantenimiento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3"/>
          <p:cNvSpPr/>
          <p:nvPr/>
        </p:nvSpPr>
        <p:spPr>
          <a:xfrm>
            <a:off x="4941168" y="7092328"/>
            <a:ext cx="1440000" cy="432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4 Técnicos, 2 asistentes y</a:t>
            </a:r>
          </a:p>
          <a:p>
            <a:pPr algn="ctr"/>
            <a:r>
              <a:rPr lang="es-MX" sz="9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 laboratoristas</a:t>
            </a:r>
            <a:endParaRPr lang="es-MX" sz="9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268760" y="5940152"/>
            <a:ext cx="43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43</a:t>
            </a:r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2708920" y="5364088"/>
            <a:ext cx="1440000" cy="324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>
                <a:solidFill>
                  <a:schemeClr val="tx1"/>
                </a:solidFill>
              </a:rPr>
              <a:t>Vacante.</a:t>
            </a:r>
            <a:endParaRPr lang="es-MX" sz="950" b="1" dirty="0">
              <a:solidFill>
                <a:schemeClr val="tx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941168" y="6516248"/>
            <a:ext cx="147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950" b="1" dirty="0">
                <a:solidFill>
                  <a:schemeClr val="tx1"/>
                </a:solidFill>
                <a:latin typeface="Arial Narrow" panose="020B0606020202030204" pitchFamily="34" charset="0"/>
              </a:rPr>
              <a:t>Ing. Federico Ruiz Jiménez</a:t>
            </a:r>
            <a:endParaRPr lang="es-MX" sz="950" dirty="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708920" y="6516248"/>
            <a:ext cx="147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950" b="1" dirty="0">
                <a:solidFill>
                  <a:schemeClr val="tx1"/>
                </a:solidFill>
              </a:rPr>
              <a:t>Ing. </a:t>
            </a:r>
            <a:r>
              <a:rPr lang="es-MX" sz="950" b="1" dirty="0" smtClean="0">
                <a:solidFill>
                  <a:schemeClr val="tx1"/>
                </a:solidFill>
              </a:rPr>
              <a:t>Javier Márquez López</a:t>
            </a:r>
            <a:endParaRPr lang="es-MX" sz="950" dirty="0">
              <a:solidFill>
                <a:schemeClr val="tx1"/>
              </a:solidFill>
              <a:effectLst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48680" y="6516248"/>
            <a:ext cx="1476000" cy="2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MX" sz="950" b="1" dirty="0">
                <a:solidFill>
                  <a:schemeClr val="tx1"/>
                </a:solidFill>
              </a:rPr>
              <a:t>Ing. Lázaro Torres Acosta</a:t>
            </a:r>
            <a:endParaRPr lang="es-MX" sz="950" dirty="0">
              <a:solidFill>
                <a:schemeClr val="tx1"/>
              </a:solidFill>
              <a:effectLst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60648" y="8388440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0" descr="Resultado de imagen para itescam calkini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72626"/>
              </p:ext>
            </p:extLst>
          </p:nvPr>
        </p:nvGraphicFramePr>
        <p:xfrm>
          <a:off x="333353" y="394280"/>
          <a:ext cx="6263999" cy="814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26">
                  <a:extLst>
                    <a:ext uri="{9D8B030D-6E8A-4147-A177-3AD203B41FA5}">
                      <a16:colId xmlns="" xmlns:a16="http://schemas.microsoft.com/office/drawing/2014/main" val="3302233181"/>
                    </a:ext>
                  </a:extLst>
                </a:gridCol>
                <a:gridCol w="1966591"/>
                <a:gridCol w="1966591">
                  <a:extLst>
                    <a:ext uri="{9D8B030D-6E8A-4147-A177-3AD203B41FA5}">
                      <a16:colId xmlns="" xmlns:a16="http://schemas.microsoft.com/office/drawing/2014/main" val="3565030593"/>
                    </a:ext>
                  </a:extLst>
                </a:gridCol>
                <a:gridCol w="1966591">
                  <a:extLst>
                    <a:ext uri="{9D8B030D-6E8A-4147-A177-3AD203B41FA5}">
                      <a16:colId xmlns="" xmlns:a16="http://schemas.microsoft.com/office/drawing/2014/main" val="314278394"/>
                    </a:ext>
                  </a:extLst>
                </a:gridCol>
              </a:tblGrid>
              <a:tr h="0">
                <a:tc rowSpan="8"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PERFIL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PERSONAL</a:t>
                      </a:r>
                      <a:endParaRPr lang="es-MX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Ing.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Lázaro Torres Acosta</a:t>
                      </a:r>
                      <a:endParaRPr lang="es-MX" sz="10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Ing. Javier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Márquez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López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Ing. Federico Ruiz Jiménez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Ing. Industrial -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IPN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Ing.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Mecánico Electricista - ITESM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Ing. Industrial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,- Universidad Coahuila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Maestría en procesos</a:t>
                      </a:r>
                      <a:r>
                        <a:rPr lang="es-MX" sz="95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productivos-IPN</a:t>
                      </a:r>
                      <a:endParaRPr lang="es-MX" sz="950" b="0" i="0" u="none" strike="noStrike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Especialidad</a:t>
                      </a:r>
                      <a:r>
                        <a:rPr lang="es-MX" sz="95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Mantenimiento industrial</a:t>
                      </a:r>
                      <a:endParaRPr lang="es-MX" sz="950" b="0" i="0" u="none" strike="noStrike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Cursando la Maestría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calidad industrial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35 años. Casado. 2 hijos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5 y 7 años. En preprimaria y primaria.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42 años. Casado.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3 hijos (16, 17 y 19 años). preparatoria y universidad 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31 años, casado, aún sin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hijos.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 esposa es de Jalisco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 en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Monterrey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. A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los dos años llegaron a vivir al Estado. Sus padres son maestros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 en Saltillo.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Estudio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en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Monterrey,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done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trabajo tres años y se casó.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Sus padres con comerciantes.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Nació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en Saltillo, donde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estudio y estudia y se casó.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Su padre es funcionario estatal.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1796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Su esposa es contadora y trabaja en un despacho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Su esposa se dedica a labores del hogar.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Su esposa es LAE., y es alta ejecutiva de corporativo. Viaja mucho tiempo.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Tiene casa propia, con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una hipoteca. 2 autos y en general es ordenado en sus gastos.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Tiene un casa propia, pagada totalmente, 3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autos y práctica varios deportes.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Vive en un departamento que están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rentando. Él y su esposa tienen su auto.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4912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Tiene una buena vida familiar. Le gusta leer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y caminar diario. Va al cine con su esposa y tiene un grupo de amigos con los que convive en buen grado.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da importancia su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familiar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con la que convive mucho.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La gusta  hacer deportes con sus hijos. Es una persona reconocida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y estimada socialmente.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Cuando no esta su esposa no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 gusta salir. Le gusta leer y estudiar para su Maestría. Cuando hay oportunidad viaja con su esposa..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5018398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PERFIL LABORAL</a:t>
                      </a:r>
                      <a:endParaRPr lang="es-MX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Tiene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una experiencia en el ramo de 10 años, de los cuales los últimos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seis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son en la empresa.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 experiencia laboral es  de 20 años, de los cuáles los últimos 10 años son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 la empresa.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 experiencia laboral es  de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8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años, de los cuáles los últimos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años son en la empresa.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8089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Empezó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como supervisor de turno y a los dos años fue ascendido a la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Subgerencia.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Empezó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como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técnico de mantenimiento, supervisor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 turno y a los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6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años fue ascendido a la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Subgerencia.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Empezó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como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asistente de calidad  y a los 5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años fue ascendido a la Subgerencia.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7260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Dependen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14 personas de él.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2 supervisores y 12  obreros calificados.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Dependen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él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10 personas ,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los cuales 6 son técnicos y 4 asistentes de mantenimiento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Dependen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él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8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personas ,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los cuales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6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son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altamente especializados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y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2 a nivel de asistencia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46954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 general los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resultados de su departamento han sido muy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buenos, especialmente en productividad y mermas.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 general los resultados de su departamento han sido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buenos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,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pero muy buenos en situaciones de emergencias de mantenimiento.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 general los resultados de su departamento han sido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buenos,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destacando su iniciativa de mejorar la calidad.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90954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Sus subordinados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t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ienen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una buena opinión de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él, aunque en ocasiones hay conflictos. El índice de rotación en los 3 años anteriores ha sido del 8% anual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Sus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subordinados lo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t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ienen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 buena estima. El % de rotación en su departamento ha sido de 0 en los últimos 3 años.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Sus subordinados lo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respetan por su capacidad e iniciativa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aunque es callado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y muy disciplinado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.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El % de rotación en su departamento ha sido de 0%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072715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Realiza juntas de análisis de avance de trabajos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semanales. Permite la participación y escucha a sus subordinados.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Si bien es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formal en sus reporte e informes, prefiere la comunicación directa y constante con su personal. Escucha su personal.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Es firme y puntual.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Su comunicación con el personal es  formal, clara y concisa. Dialoga en aspectos técnicos con su personal.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políticas, normas y metas.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políticas y normas.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y cumple estrictamente las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políticas y normas.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 bien conoce bien a cada miembro de su equipo, su relación es solo referida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al horarios de trabajo.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Conoce bien a cada miembro de su equipo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y busca una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relación motivadora en el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trabajo y en ocasiones fuera del mismo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Si bien conoce bien a cada miembro de su equipo, su relación es solo referida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al horarios de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trabajo y aspectos técnicos.</a:t>
                      </a:r>
                      <a:endParaRPr lang="es-MX" sz="95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628464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44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32656" y="8532456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6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64775"/>
              </p:ext>
            </p:extLst>
          </p:nvPr>
        </p:nvGraphicFramePr>
        <p:xfrm>
          <a:off x="332656" y="323528"/>
          <a:ext cx="6263999" cy="3720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26">
                  <a:extLst>
                    <a:ext uri="{9D8B030D-6E8A-4147-A177-3AD203B41FA5}">
                      <a16:colId xmlns="" xmlns:a16="http://schemas.microsoft.com/office/drawing/2014/main" val="3302233181"/>
                    </a:ext>
                  </a:extLst>
                </a:gridCol>
                <a:gridCol w="1966591"/>
                <a:gridCol w="1966591">
                  <a:extLst>
                    <a:ext uri="{9D8B030D-6E8A-4147-A177-3AD203B41FA5}">
                      <a16:colId xmlns="" xmlns:a16="http://schemas.microsoft.com/office/drawing/2014/main" val="3565030593"/>
                    </a:ext>
                  </a:extLst>
                </a:gridCol>
                <a:gridCol w="1966591">
                  <a:extLst>
                    <a:ext uri="{9D8B030D-6E8A-4147-A177-3AD203B41FA5}">
                      <a16:colId xmlns="" xmlns:a16="http://schemas.microsoft.com/office/drawing/2014/main" val="314278394"/>
                    </a:ext>
                  </a:extLst>
                </a:gridCol>
              </a:tblGrid>
              <a:tr h="276178">
                <a:tc rowSpan="7">
                  <a:txBody>
                    <a:bodyPr/>
                    <a:lstStyle/>
                    <a:p>
                      <a:pPr algn="ctr"/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PERFIL LABORAL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Ing.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Lázaro Torres Acosta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Ing. </a:t>
                      </a:r>
                      <a:r>
                        <a:rPr lang="es-MX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Javier </a:t>
                      </a:r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Márquez</a:t>
                      </a:r>
                      <a:r>
                        <a:rPr lang="es-MX" sz="1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López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Ing. Federico Ruiz Jiménez</a:t>
                      </a:r>
                      <a:endParaRPr lang="es-MX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402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Puntual, serio, un poco reprimido, muy responsable y disciplinado..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Puntual, amable, muy responsable</a:t>
                      </a:r>
                      <a:r>
                        <a:rPr lang="es-MX" sz="95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, disciplinado y expresivo.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Formal, muy responsable, un poco tímido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 y un poco expresivo.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´Los</a:t>
                      </a:r>
                      <a:r>
                        <a:rPr lang="es-MX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procesos de supervisión son adecuados, corrigiendo y capacitando, al igual que la delegación de funciones.</a:t>
                      </a:r>
                      <a:endParaRPr lang="es-MX" sz="9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Cuando supervisa, le da prioridad a capacitar al subordinado en ejecutar mejor sus trabajos, e igualmente da</a:t>
                      </a:r>
                      <a:r>
                        <a:rPr lang="es-MX" sz="95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seguimiento puntual a lo que delega.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En los aspectos técnicos de la</a:t>
                      </a:r>
                      <a:r>
                        <a:rPr lang="es-MX" sz="95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labor de su equipo, es un magnifico supervisor, no así en otros aspectos. Sabe delegar y corregir.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Para</a:t>
                      </a:r>
                      <a:r>
                        <a:rPr lang="es-MX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decidir realiza un análisis previo de la información con la cuenta, </a:t>
                      </a:r>
                      <a:r>
                        <a:rPr lang="es-MX" sz="9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preve</a:t>
                      </a:r>
                      <a:r>
                        <a:rPr lang="es-MX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los riesgos y decide.</a:t>
                      </a:r>
                      <a:endParaRPr lang="es-MX" sz="9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La decisiones las toma recopilando toda la información que exista y consultando a su</a:t>
                      </a:r>
                      <a:r>
                        <a:rPr lang="es-MX" sz="95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equipo la mayoría de las veces.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Las decisiones de carácter técnicos las toma oportuna y certeramente, en ocasiones consultando a su equipo.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No</a:t>
                      </a:r>
                      <a:r>
                        <a:rPr lang="es-MX" sz="95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le agradan las horas extras, aunque las autoriza y cumple cuando es necesario.</a:t>
                      </a:r>
                      <a:endParaRPr lang="es-MX" sz="9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Autoriza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las </a:t>
                      </a:r>
                      <a:r>
                        <a:rPr lang="es-MX" sz="9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horas extras, 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como una forma de no presionar en exceso al personal en situaciones de gravedad.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No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considera que requiera de horas extras. Busca cumplir eficientemente con el horario.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80898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Espera un ascenso pues se considera el que tiene mayor preparación y los mejores resultados. En determinado momento ha pensado en dejar </a:t>
                      </a:r>
                      <a:r>
                        <a:rPr lang="es-MX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 empresa si no es ascendido.</a:t>
                      </a:r>
                      <a:endParaRPr lang="es-MX" sz="9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Espera un ascenso pues se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 el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que tiene mayor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experiencia y buenos </a:t>
                      </a:r>
                      <a:r>
                        <a:rPr lang="es-MX" sz="9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resultados. </a:t>
                      </a: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´No ascender le crearía una preocupación de desarrollo futuro por su edad,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pero no ha pensado dejar la empresa.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Ha pensado en el ascenso que sería un reto muy importante para él, pue está seguro que lograría mejorar la calidad y la productividad. No ha contemplado ninguna decisión</a:t>
                      </a:r>
                      <a:r>
                        <a:rPr lang="es-MX" sz="9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si no es ascendido por el momento</a:t>
                      </a:r>
                      <a:endParaRPr lang="es-MX" sz="9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46954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Sueldo neto mensual de $ 53,000.00</a:t>
                      </a:r>
                      <a:r>
                        <a:rPr lang="es-MX" sz="9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más un bono trimestral del 20%</a:t>
                      </a:r>
                      <a:endParaRPr lang="es-MX" sz="9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Sueldo neto mensual de $ 63,000.00</a:t>
                      </a:r>
                      <a:r>
                        <a:rPr lang="es-MX" sz="95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más un bono trimestral del 20%</a:t>
                      </a:r>
                      <a:endParaRPr lang="es-MX" sz="95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50" b="0" i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Sueldo neto mensual de $ 48,000.00</a:t>
                      </a:r>
                      <a:r>
                        <a:rPr lang="es-MX" sz="95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más un bono trimestral del 20%</a:t>
                      </a:r>
                      <a:endParaRPr lang="es-MX" sz="950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9095446"/>
                  </a:ext>
                </a:extLst>
              </a:tr>
            </a:tbl>
          </a:graphicData>
        </a:graphic>
      </p:graphicFrame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BD12-265E-4936-9318-DD02A1358345}" type="slidenum">
              <a:rPr lang="es-MX" smtClean="0"/>
              <a:t>4</a:t>
            </a:fld>
            <a:r>
              <a:rPr lang="es-MX" dirty="0" smtClean="0"/>
              <a:t>5</a:t>
            </a:r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91419"/>
              </p:ext>
            </p:extLst>
          </p:nvPr>
        </p:nvGraphicFramePr>
        <p:xfrm>
          <a:off x="332656" y="4306229"/>
          <a:ext cx="6264000" cy="4226211"/>
        </p:xfrm>
        <a:graphic>
          <a:graphicData uri="http://schemas.openxmlformats.org/drawingml/2006/table">
            <a:tbl>
              <a:tblPr firstRow="1" bandRow="1"/>
              <a:tblGrid>
                <a:gridCol w="368845"/>
                <a:gridCol w="5895155"/>
              </a:tblGrid>
              <a:tr h="255401"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SOLUCIÓN DEL CASO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81700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Lea cuidadosamente la información del caso, especialmente la referida a los perfiles personal y laboral de las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personas señaladas como las posibles ocupantes de la vacante de la Gerencia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 Planta.</a:t>
                      </a: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 continuación tiene una lista de 4 puntos que debe responder de acuerdo al material del Módulo presente. Resuélvalos y anote sus respuestas en el formato de </a:t>
                      </a:r>
                      <a:r>
                        <a:rPr lang="es-MX" sz="1000" b="1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Formato de Reporte</a:t>
                      </a:r>
                      <a:r>
                        <a:rPr lang="es-MX" sz="10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siguiente (páginas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46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y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47),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mismo que es el documento que deberá entregar para poder tener derecho a sustentar el caso práctico y el  examen final y acreditarla la materia.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1.-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Analice los perfiles de cada uno de los candidatos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a la vacante de Gerente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 Planta,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contestando de acuerdo a su opinión y al material consultado los siguientes conceptos de cada uno: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 Tipo de comunicación con su equipo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Tipo de Liderazgo que ejerce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sym typeface="Webdings"/>
                        </a:rPr>
                        <a:t>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Nivel de  madurez como líder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2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Considerando que la empresa requiere para cubrir su vacante desarrollar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un líder participativo, de conducta y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comunicación asertivos, de alto nivel de madurez, y que sepa delegar, ¿cuál de los tres candidatos considera usted el más apropiado, porque razones y cual sería el programa de desarrollo que como coach del mismo llevaría usted a cabo?.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¿Como le comunicaría usted al candidato elegido su decisión y como lo haría con los dos candidatos que no serán ascendidos, previendo que puedan renunciar o bajar su rendimiento?.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Anote el numeral de los incisos del Módulo que consulto usted para la solución del presente</a:t>
                      </a:r>
                      <a:r>
                        <a:rPr lang="es-MX" sz="1000" b="1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Caso Práctico Modula - </a:t>
                      </a:r>
                      <a:r>
                        <a:rPr lang="es-MX" sz="1000" b="1" i="1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CPM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79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LA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SOLUCIÓN Y RESPUESTAS A LOS PUNTOS ANTERIORES LOS DEBE ESCRIBIR EN LA PAGINAS SIGUIENTES DEL </a:t>
                      </a:r>
                      <a:r>
                        <a:rPr lang="es-MX" sz="1000" b="1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FORMATO DE REPORTE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(PÁGINAS 47 Y 48) QUE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ES EL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DOCUMENTO QUE DEBE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ENTREGAR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ANTES DEL INICIO DE LAS SESIONES DE TRABAJO PARA TENER DERECHO A PRESENTAR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EL 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EXAMEN </a:t>
                      </a:r>
                      <a:r>
                        <a:rPr lang="es-MX" sz="1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FINAL DE ACREDITACIÓN DEL MÓDULO.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32656" y="4067944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9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88640" y="8460432"/>
            <a:ext cx="6516000" cy="16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700472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84099"/>
              </p:ext>
            </p:extLst>
          </p:nvPr>
        </p:nvGraphicFramePr>
        <p:xfrm>
          <a:off x="188640" y="193076"/>
          <a:ext cx="6491343" cy="1570612"/>
        </p:xfrm>
        <a:graphic>
          <a:graphicData uri="http://schemas.openxmlformats.org/drawingml/2006/table">
            <a:tbl>
              <a:tblPr/>
              <a:tblGrid>
                <a:gridCol w="665616"/>
                <a:gridCol w="362230"/>
                <a:gridCol w="418605"/>
                <a:gridCol w="582382"/>
                <a:gridCol w="396472"/>
                <a:gridCol w="274091"/>
                <a:gridCol w="823634"/>
                <a:gridCol w="287593"/>
                <a:gridCol w="523579"/>
                <a:gridCol w="381725"/>
                <a:gridCol w="381725"/>
                <a:gridCol w="798026"/>
                <a:gridCol w="92329"/>
                <a:gridCol w="503336"/>
              </a:tblGrid>
              <a:tr h="468000">
                <a:tc gridSpan="13"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800" b="1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FORMATO DE REPORTE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 eaLnBrk="1" latinLnBrk="0" hangingPunct="1"/>
                      <a:r>
                        <a:rPr lang="es-MX" sz="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FORMATO LO DEBE ENTREGAR ANTES DEL INICIO DE LAS SESIÓN DE TRABAJO DEL MÓDULO 1.0 PARA  REGISTRASE EN LA LISTA DE ASISTENCIA Y TENER DERECHO A PRESENTAR  EL  EXAMEN FINAL DEL MÓDULO.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 smtClean="0"/>
                        <a:t>1 DE</a:t>
                      </a:r>
                      <a:r>
                        <a:rPr lang="es-MX" sz="800" b="1" baseline="0" dirty="0" smtClean="0"/>
                        <a:t> 2</a:t>
                      </a:r>
                      <a:endParaRPr lang="es-MX" sz="800" b="1" dirty="0"/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32">
                <a:tc gridSpan="8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TGE 2019.  MODULO I . TÉCNICAS DE DESARROLLO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ORGANIZACIONAL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INGENIEROS</a:t>
                      </a: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CASO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PRÁCTICO 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MODULAR - </a:t>
                      </a:r>
                      <a:r>
                        <a:rPr lang="es-MX" sz="8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CPM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es-MX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IMPLEMENTOS AGROINDUSTRIALES S.A. DE C.V.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+mn-lt"/>
                        </a:rPr>
                        <a:t>MATRÍCULA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EDAD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AÑOS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GÉNERO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M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F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ESTADO CIVIL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SOLTERO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CASADO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U.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LIBRE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OTRO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 DONDE NACIÓ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DONDE VIVE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56915"/>
              </p:ext>
            </p:extLst>
          </p:nvPr>
        </p:nvGraphicFramePr>
        <p:xfrm>
          <a:off x="189360" y="1907704"/>
          <a:ext cx="6480000" cy="4089185"/>
        </p:xfrm>
        <a:graphic>
          <a:graphicData uri="http://schemas.openxmlformats.org/drawingml/2006/table">
            <a:tbl>
              <a:tblPr firstRow="1" bandRow="1"/>
              <a:tblGrid>
                <a:gridCol w="358499"/>
                <a:gridCol w="1819517"/>
                <a:gridCol w="2150992"/>
                <a:gridCol w="2150992"/>
              </a:tblGrid>
              <a:tr h="324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effectLst/>
                          <a:latin typeface="Arial Narrow" panose="020B0606020202030204" pitchFamily="34" charset="0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acuerdo a la información con la que cuenta en este caso práctico modular, así como a la consulta y análisis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material del presente Módulo, responda los siguientes conceptos:</a:t>
                      </a:r>
                      <a:endParaRPr lang="es-MX" sz="900" dirty="0" smtClean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59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1" fontAlgn="t" latinLnBrk="0" hangingPunct="1"/>
                      <a:r>
                        <a:rPr lang="es-MX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</a:t>
                      </a: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Lázaro Torres Acosta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Javier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Márquez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López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Federico Ruiz Jiménez</a:t>
                      </a: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70" marR="90170" marT="45085" marB="450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60">
                <a:tc rowSpan="4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1.1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¿En su opinión y análisis de la información mencionada,</a:t>
                      </a:r>
                      <a:r>
                        <a:rPr lang="es-MX" sz="900" b="1" baseline="0" dirty="0" smtClean="0">
                          <a:latin typeface="Arial Narrow" panose="020B0606020202030204" pitchFamily="34" charset="0"/>
                        </a:rPr>
                        <a:t> que estilo de comunicación tiene cada uno de  los candidatos al puesto vacante, y en que lo fundamenta?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5">
                <a:tc row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1.2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¿En su opinión y análisis de la información mencionada,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que estilo de liderazgo tiene cada uno de  los candidatos al puesto vacante, y mencione las razones que fundamentan su decisión?</a:t>
                      </a:r>
                      <a:endParaRPr lang="es-MX" sz="2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5">
                <a:tc row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1.3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rtl="0" eaLnBrk="1" latinLnBrk="0" hangingPunct="1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¿En su opinión y análisis de la información mencionada,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cuál es el nivel de madurez de cada candidato y porque razones? </a:t>
                      </a:r>
                      <a:endParaRPr lang="es-MX" sz="9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24243"/>
              </p:ext>
            </p:extLst>
          </p:nvPr>
        </p:nvGraphicFramePr>
        <p:xfrm>
          <a:off x="188640" y="6081504"/>
          <a:ext cx="6480000" cy="2234912"/>
        </p:xfrm>
        <a:graphic>
          <a:graphicData uri="http://schemas.openxmlformats.org/drawingml/2006/table">
            <a:tbl>
              <a:tblPr firstRow="1" bandRow="1"/>
              <a:tblGrid>
                <a:gridCol w="322176"/>
                <a:gridCol w="1324684"/>
                <a:gridCol w="2649297"/>
                <a:gridCol w="358013"/>
                <a:gridCol w="1825830"/>
              </a:tblGrid>
              <a:tr h="479253"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dirty="0" smtClean="0">
                          <a:effectLst/>
                          <a:latin typeface="+mn-lt"/>
                        </a:rPr>
                        <a:t>2.0</a:t>
                      </a:r>
                      <a:endParaRPr lang="es-MX" sz="900" b="1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Considerando que la empresa requiere para cubrir su vacante desarrollar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líder participativo,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asertivo, de alto nivel de madurez, y que sepa delegar, cuál de los tres candidatos considera usted el más apropiado, porque razones y cual sería el programa de desarrollo que como coach del mismo llevaría usted a cabo.</a:t>
                      </a:r>
                      <a:endParaRPr lang="es-MX" sz="900" b="1" dirty="0" smtClean="0">
                        <a:effectLst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+mn-lt"/>
                        </a:rPr>
                        <a:t>2.1</a:t>
                      </a: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1" dirty="0" smtClean="0"/>
                        <a:t>Candidato</a:t>
                      </a:r>
                      <a:r>
                        <a:rPr lang="es-MX" sz="900" b="1" baseline="0" dirty="0" smtClean="0"/>
                        <a:t> seleccionado</a:t>
                      </a:r>
                      <a:endParaRPr lang="es-MX" sz="900" b="1" dirty="0"/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"/>
                        </a:rPr>
                        <a:t>2.2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dirty="0" smtClean="0">
                          <a:effectLst/>
                          <a:latin typeface="Arial"/>
                        </a:rPr>
                        <a:t>Explique</a:t>
                      </a:r>
                      <a:r>
                        <a:rPr lang="es-MX" sz="900" b="0" i="0" u="none" strike="noStrike" baseline="0" dirty="0" smtClean="0">
                          <a:effectLst/>
                          <a:latin typeface="Arial"/>
                        </a:rPr>
                        <a:t> al menos 3 razones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700" b="0" i="0" u="none" strike="noStrike">
                        <a:effectLst/>
                        <a:latin typeface="Arial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5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5423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29093"/>
              </p:ext>
            </p:extLst>
          </p:nvPr>
        </p:nvGraphicFramePr>
        <p:xfrm>
          <a:off x="261360" y="251520"/>
          <a:ext cx="6408000" cy="890400"/>
        </p:xfrm>
        <a:graphic>
          <a:graphicData uri="http://schemas.openxmlformats.org/drawingml/2006/table">
            <a:tbl>
              <a:tblPr/>
              <a:tblGrid>
                <a:gridCol w="668569"/>
                <a:gridCol w="2855401"/>
                <a:gridCol w="198457"/>
                <a:gridCol w="452906"/>
                <a:gridCol w="766840"/>
                <a:gridCol w="775541"/>
                <a:gridCol w="690286"/>
              </a:tblGrid>
              <a:tr h="252000"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FORMATO DE REPORTE DEL CASO PRÁCTICO MÓDULO 1.O</a:t>
                      </a:r>
                      <a:endParaRPr lang="es-MX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b="1" dirty="0"/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/>
                        <a:t>2 DE 2</a:t>
                      </a:r>
                      <a:endParaRPr lang="es-MX" sz="800" b="1" dirty="0"/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TGE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2019. 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TÉCNICAS DE DESARROLLO ORGANIZACIONAL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INGENIEROS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800" b="1" smtClean="0"/>
                        <a:t>CASO</a:t>
                      </a:r>
                      <a:r>
                        <a:rPr lang="es-MX" sz="800" b="1" baseline="0" smtClean="0"/>
                        <a:t> </a:t>
                      </a:r>
                      <a:r>
                        <a:rPr lang="es-MX" sz="800" b="1" baseline="0" dirty="0" smtClean="0"/>
                        <a:t>PRÁCTICO MODULAR - </a:t>
                      </a:r>
                      <a:r>
                        <a:rPr lang="es-MX" sz="800" b="1" baseline="0" dirty="0" err="1" smtClean="0"/>
                        <a:t>CPM</a:t>
                      </a:r>
                      <a:r>
                        <a:rPr lang="es-MX" sz="800" b="1" baseline="0" dirty="0" smtClean="0"/>
                        <a:t> – MÓDULO I</a:t>
                      </a:r>
                    </a:p>
                    <a:p>
                      <a:pPr algn="ctr" rtl="0" eaLnBrk="1" fontAlgn="auto" latinLnBrk="0" hangingPunct="1"/>
                      <a:r>
                        <a:rPr lang="es-ES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IMPLEMENTOS AGROINDUSTRIALES S.A. DE C.V.</a:t>
                      </a:r>
                      <a:endParaRPr lang="es-MX" sz="800" dirty="0">
                        <a:effectLst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+mn-lt"/>
                        </a:rPr>
                        <a:t>MATRÍCULA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23891"/>
              </p:ext>
            </p:extLst>
          </p:nvPr>
        </p:nvGraphicFramePr>
        <p:xfrm>
          <a:off x="261361" y="2872328"/>
          <a:ext cx="6407999" cy="3931920"/>
        </p:xfrm>
        <a:graphic>
          <a:graphicData uri="http://schemas.openxmlformats.org/drawingml/2006/table">
            <a:tbl>
              <a:tblPr firstRow="1" bandRow="1"/>
              <a:tblGrid>
                <a:gridCol w="354515"/>
                <a:gridCol w="636887"/>
                <a:gridCol w="1162413"/>
                <a:gridCol w="765709"/>
                <a:gridCol w="461733"/>
                <a:gridCol w="655166"/>
                <a:gridCol w="2371576"/>
              </a:tblGrid>
              <a:tr h="324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¿Como le comunicaría usted al candidato elegido su decisión y como lo haría con los dos candidatos que no serán ascendidos?</a:t>
                      </a:r>
                      <a:endParaRPr lang="es-MX" sz="900" b="1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rowSpan="4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3.1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Candidato</a:t>
                      </a:r>
                      <a:r>
                        <a:rPr lang="es-MX" sz="900" b="1" i="0" u="none" strike="noStrike" baseline="0" dirty="0" smtClean="0">
                          <a:effectLst/>
                          <a:latin typeface="+mn-lt"/>
                        </a:rPr>
                        <a:t> seleccionado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Nombre: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MX" sz="9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rowSpan="9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3.2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Candidato NO seleccionado 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Candidato NO seleccionado -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Nombre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Nombre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rowSpan="3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4.0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Escriba</a:t>
                      </a:r>
                      <a:r>
                        <a:rPr lang="es-MX" sz="900" b="1" baseline="0" dirty="0" smtClean="0">
                          <a:latin typeface="Arial Narrow" panose="020B0606020202030204" pitchFamily="34" charset="0"/>
                        </a:rPr>
                        <a:t> los números de los incisos de este módulo que consultó usted parta resolver el caso-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s-MX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03403"/>
              </p:ext>
            </p:extLst>
          </p:nvPr>
        </p:nvGraphicFramePr>
        <p:xfrm>
          <a:off x="261360" y="1240264"/>
          <a:ext cx="6408000" cy="1531536"/>
        </p:xfrm>
        <a:graphic>
          <a:graphicData uri="http://schemas.openxmlformats.org/drawingml/2006/table">
            <a:tbl>
              <a:tblPr firstRow="1" bandRow="1"/>
              <a:tblGrid>
                <a:gridCol w="323981"/>
                <a:gridCol w="6084019"/>
              </a:tblGrid>
              <a:tr h="342419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  <a:endParaRPr lang="es-MX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¿ Que acciones de capacitación, coaching o desarrollo realizaría usted con el candidato elegido para que fuera un líder participativo, maduro, que sepa delegar y sea asertivo? Mencione al menos 3</a:t>
                      </a:r>
                      <a:endParaRPr lang="es-MX" sz="1700" b="0" i="0" u="none" strike="noStrike" dirty="0">
                        <a:effectLst/>
                        <a:latin typeface="Arial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82537" marR="82537" marT="41268" marB="412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70086"/>
              </p:ext>
            </p:extLst>
          </p:nvPr>
        </p:nvGraphicFramePr>
        <p:xfrm>
          <a:off x="261360" y="6948264"/>
          <a:ext cx="6408000" cy="1345776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+mn-lt"/>
                        </a:rPr>
                        <a:t>NOTAS Y COMENTARIOS</a:t>
                      </a:r>
                      <a:endParaRPr lang="es-MX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87137" marR="87137" marT="43568" marB="435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47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88640" y="8316416"/>
            <a:ext cx="6516000" cy="16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30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2609</Words>
  <Application>Microsoft Office PowerPoint</Application>
  <PresentationFormat>Presentación en pantalla (4:3)</PresentationFormat>
  <Paragraphs>211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15</cp:revision>
  <dcterms:created xsi:type="dcterms:W3CDTF">2019-07-18T14:28:32Z</dcterms:created>
  <dcterms:modified xsi:type="dcterms:W3CDTF">2019-07-22T16:52:53Z</dcterms:modified>
</cp:coreProperties>
</file>