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6858000" cy="9144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2586" y="-8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330380-E60E-443A-889E-62E587F85158}" type="datetimeFigureOut">
              <a:rPr lang="es-MX" smtClean="0"/>
              <a:t>25/07/2019</a:t>
            </a:fld>
            <a:endParaRPr lang="es-MX"/>
          </a:p>
        </p:txBody>
      </p:sp>
      <p:sp>
        <p:nvSpPr>
          <p:cNvPr id="4" name="3 Marcador de imagen de diapositiva"/>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591AD8-56B9-4A36-8706-41BDA628A58B}" type="slidenum">
              <a:rPr lang="es-MX" smtClean="0"/>
              <a:t>‹Nº›</a:t>
            </a:fld>
            <a:endParaRPr lang="es-MX"/>
          </a:p>
        </p:txBody>
      </p:sp>
    </p:spTree>
    <p:extLst>
      <p:ext uri="{BB962C8B-B14F-4D97-AF65-F5344CB8AC3E}">
        <p14:creationId xmlns:p14="http://schemas.microsoft.com/office/powerpoint/2010/main" val="1814804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9BA3ADF0-21E0-4C88-A748-15175F13B97B}" type="slidenum">
              <a:rPr lang="es-MX" smtClean="0"/>
              <a:t>3</a:t>
            </a:fld>
            <a:endParaRPr lang="es-MX" dirty="0"/>
          </a:p>
        </p:txBody>
      </p:sp>
    </p:spTree>
    <p:extLst>
      <p:ext uri="{BB962C8B-B14F-4D97-AF65-F5344CB8AC3E}">
        <p14:creationId xmlns:p14="http://schemas.microsoft.com/office/powerpoint/2010/main" val="1186304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5"/>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1400" b="1">
                <a:solidFill>
                  <a:schemeClr val="tx1"/>
                </a:solidFill>
                <a:latin typeface="Arial" charset="0"/>
              </a:defRPr>
            </a:lvl1pPr>
            <a:lvl2pPr marL="729365" indent="-280525" algn="ctr" eaLnBrk="0" hangingPunct="0">
              <a:defRPr sz="1400" b="1">
                <a:solidFill>
                  <a:schemeClr val="tx1"/>
                </a:solidFill>
                <a:latin typeface="Arial" charset="0"/>
              </a:defRPr>
            </a:lvl2pPr>
            <a:lvl3pPr marL="1122099" indent="-224420" algn="ctr" eaLnBrk="0" hangingPunct="0">
              <a:defRPr sz="1400" b="1">
                <a:solidFill>
                  <a:schemeClr val="tx1"/>
                </a:solidFill>
                <a:latin typeface="Arial" charset="0"/>
              </a:defRPr>
            </a:lvl3pPr>
            <a:lvl4pPr marL="1570939" indent="-224420" algn="ctr" eaLnBrk="0" hangingPunct="0">
              <a:defRPr sz="1400" b="1">
                <a:solidFill>
                  <a:schemeClr val="tx1"/>
                </a:solidFill>
                <a:latin typeface="Arial" charset="0"/>
              </a:defRPr>
            </a:lvl4pPr>
            <a:lvl5pPr marL="2019778" indent="-224420" algn="ctr" eaLnBrk="0" hangingPunct="0">
              <a:defRPr sz="1400" b="1">
                <a:solidFill>
                  <a:schemeClr val="tx1"/>
                </a:solidFill>
                <a:latin typeface="Arial" charset="0"/>
              </a:defRPr>
            </a:lvl5pPr>
            <a:lvl6pPr marL="2468618" indent="-224420" algn="ctr" eaLnBrk="0" fontAlgn="base" hangingPunct="0">
              <a:spcBef>
                <a:spcPct val="0"/>
              </a:spcBef>
              <a:spcAft>
                <a:spcPct val="0"/>
              </a:spcAft>
              <a:defRPr sz="1400" b="1">
                <a:solidFill>
                  <a:schemeClr val="tx1"/>
                </a:solidFill>
                <a:latin typeface="Arial" charset="0"/>
              </a:defRPr>
            </a:lvl6pPr>
            <a:lvl7pPr marL="2917459" indent="-224420" algn="ctr" eaLnBrk="0" fontAlgn="base" hangingPunct="0">
              <a:spcBef>
                <a:spcPct val="0"/>
              </a:spcBef>
              <a:spcAft>
                <a:spcPct val="0"/>
              </a:spcAft>
              <a:defRPr sz="1400" b="1">
                <a:solidFill>
                  <a:schemeClr val="tx1"/>
                </a:solidFill>
                <a:latin typeface="Arial" charset="0"/>
              </a:defRPr>
            </a:lvl7pPr>
            <a:lvl8pPr marL="3366297" indent="-224420" algn="ctr" eaLnBrk="0" fontAlgn="base" hangingPunct="0">
              <a:spcBef>
                <a:spcPct val="0"/>
              </a:spcBef>
              <a:spcAft>
                <a:spcPct val="0"/>
              </a:spcAft>
              <a:defRPr sz="1400" b="1">
                <a:solidFill>
                  <a:schemeClr val="tx1"/>
                </a:solidFill>
                <a:latin typeface="Arial" charset="0"/>
              </a:defRPr>
            </a:lvl8pPr>
            <a:lvl9pPr marL="3815137" indent="-224420" algn="ctr" eaLnBrk="0" fontAlgn="base" hangingPunct="0">
              <a:spcBef>
                <a:spcPct val="0"/>
              </a:spcBef>
              <a:spcAft>
                <a:spcPct val="0"/>
              </a:spcAft>
              <a:defRPr sz="1400" b="1">
                <a:solidFill>
                  <a:schemeClr val="tx1"/>
                </a:solidFill>
                <a:latin typeface="Arial" charset="0"/>
              </a:defRPr>
            </a:lvl9pPr>
          </a:lstStyle>
          <a:p>
            <a:pPr algn="r">
              <a:defRPr/>
            </a:pPr>
            <a:fld id="{22DC1586-5F83-429F-872B-1A92A888F348}" type="slidenum">
              <a:rPr lang="es-ES_tradnl" sz="1000" b="0">
                <a:latin typeface="Times New Roman" pitchFamily="18" charset="0"/>
              </a:rPr>
              <a:pPr algn="r">
                <a:defRPr/>
              </a:pPr>
              <a:t>6</a:t>
            </a:fld>
            <a:endParaRPr lang="es-ES_tradnl" sz="1000" b="0" dirty="0">
              <a:latin typeface="Times New Roman" pitchFamily="18" charset="0"/>
            </a:endParaRPr>
          </a:p>
        </p:txBody>
      </p:sp>
      <p:sp>
        <p:nvSpPr>
          <p:cNvPr id="121859" name="Rectangle 2"/>
          <p:cNvSpPr>
            <a:spLocks noGrp="1" noRot="1" noChangeAspect="1" noChangeArrowheads="1" noTextEdit="1"/>
          </p:cNvSpPr>
          <p:nvPr>
            <p:ph type="sldImg"/>
          </p:nvPr>
        </p:nvSpPr>
        <p:spPr>
          <a:xfrm>
            <a:off x="2144713" y="687388"/>
            <a:ext cx="2571750" cy="3429000"/>
          </a:xfrm>
          <a:ln/>
        </p:spPr>
      </p:sp>
      <p:sp>
        <p:nvSpPr>
          <p:cNvPr id="121860" name="Rectangle 3"/>
          <p:cNvSpPr>
            <a:spLocks noGrp="1" noChangeArrowheads="1"/>
          </p:cNvSpPr>
          <p:nvPr>
            <p:ph type="body" idx="1"/>
          </p:nvPr>
        </p:nvSpPr>
        <p:spPr>
          <a:xfrm>
            <a:off x="685490" y="4343873"/>
            <a:ext cx="5487022" cy="411417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dirty="0" smtClean="0"/>
          </a:p>
        </p:txBody>
      </p:sp>
    </p:spTree>
    <p:extLst>
      <p:ext uri="{BB962C8B-B14F-4D97-AF65-F5344CB8AC3E}">
        <p14:creationId xmlns:p14="http://schemas.microsoft.com/office/powerpoint/2010/main" val="623272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5"/>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1400" b="1">
                <a:solidFill>
                  <a:schemeClr val="tx1"/>
                </a:solidFill>
                <a:latin typeface="Arial" charset="0"/>
              </a:defRPr>
            </a:lvl1pPr>
            <a:lvl2pPr marL="729365" indent="-280525" algn="ctr" eaLnBrk="0" hangingPunct="0">
              <a:defRPr sz="1400" b="1">
                <a:solidFill>
                  <a:schemeClr val="tx1"/>
                </a:solidFill>
                <a:latin typeface="Arial" charset="0"/>
              </a:defRPr>
            </a:lvl2pPr>
            <a:lvl3pPr marL="1122099" indent="-224420" algn="ctr" eaLnBrk="0" hangingPunct="0">
              <a:defRPr sz="1400" b="1">
                <a:solidFill>
                  <a:schemeClr val="tx1"/>
                </a:solidFill>
                <a:latin typeface="Arial" charset="0"/>
              </a:defRPr>
            </a:lvl3pPr>
            <a:lvl4pPr marL="1570939" indent="-224420" algn="ctr" eaLnBrk="0" hangingPunct="0">
              <a:defRPr sz="1400" b="1">
                <a:solidFill>
                  <a:schemeClr val="tx1"/>
                </a:solidFill>
                <a:latin typeface="Arial" charset="0"/>
              </a:defRPr>
            </a:lvl4pPr>
            <a:lvl5pPr marL="2019778" indent="-224420" algn="ctr" eaLnBrk="0" hangingPunct="0">
              <a:defRPr sz="1400" b="1">
                <a:solidFill>
                  <a:schemeClr val="tx1"/>
                </a:solidFill>
                <a:latin typeface="Arial" charset="0"/>
              </a:defRPr>
            </a:lvl5pPr>
            <a:lvl6pPr marL="2468618" indent="-224420" algn="ctr" eaLnBrk="0" fontAlgn="base" hangingPunct="0">
              <a:spcBef>
                <a:spcPct val="0"/>
              </a:spcBef>
              <a:spcAft>
                <a:spcPct val="0"/>
              </a:spcAft>
              <a:defRPr sz="1400" b="1">
                <a:solidFill>
                  <a:schemeClr val="tx1"/>
                </a:solidFill>
                <a:latin typeface="Arial" charset="0"/>
              </a:defRPr>
            </a:lvl6pPr>
            <a:lvl7pPr marL="2917459" indent="-224420" algn="ctr" eaLnBrk="0" fontAlgn="base" hangingPunct="0">
              <a:spcBef>
                <a:spcPct val="0"/>
              </a:spcBef>
              <a:spcAft>
                <a:spcPct val="0"/>
              </a:spcAft>
              <a:defRPr sz="1400" b="1">
                <a:solidFill>
                  <a:schemeClr val="tx1"/>
                </a:solidFill>
                <a:latin typeface="Arial" charset="0"/>
              </a:defRPr>
            </a:lvl7pPr>
            <a:lvl8pPr marL="3366297" indent="-224420" algn="ctr" eaLnBrk="0" fontAlgn="base" hangingPunct="0">
              <a:spcBef>
                <a:spcPct val="0"/>
              </a:spcBef>
              <a:spcAft>
                <a:spcPct val="0"/>
              </a:spcAft>
              <a:defRPr sz="1400" b="1">
                <a:solidFill>
                  <a:schemeClr val="tx1"/>
                </a:solidFill>
                <a:latin typeface="Arial" charset="0"/>
              </a:defRPr>
            </a:lvl8pPr>
            <a:lvl9pPr marL="3815137" indent="-224420" algn="ctr" eaLnBrk="0" fontAlgn="base" hangingPunct="0">
              <a:spcBef>
                <a:spcPct val="0"/>
              </a:spcBef>
              <a:spcAft>
                <a:spcPct val="0"/>
              </a:spcAft>
              <a:defRPr sz="1400" b="1">
                <a:solidFill>
                  <a:schemeClr val="tx1"/>
                </a:solidFill>
                <a:latin typeface="Arial" charset="0"/>
              </a:defRPr>
            </a:lvl9pPr>
          </a:lstStyle>
          <a:p>
            <a:pPr algn="r">
              <a:defRPr/>
            </a:pPr>
            <a:fld id="{22DC1586-5F83-429F-872B-1A92A888F348}" type="slidenum">
              <a:rPr lang="es-ES_tradnl" sz="1000" b="0">
                <a:latin typeface="Times New Roman" pitchFamily="18" charset="0"/>
              </a:rPr>
              <a:pPr algn="r">
                <a:defRPr/>
              </a:pPr>
              <a:t>7</a:t>
            </a:fld>
            <a:endParaRPr lang="es-ES_tradnl" sz="1000" b="0" dirty="0">
              <a:latin typeface="Times New Roman" pitchFamily="18" charset="0"/>
            </a:endParaRPr>
          </a:p>
        </p:txBody>
      </p:sp>
      <p:sp>
        <p:nvSpPr>
          <p:cNvPr id="121859" name="Rectangle 2"/>
          <p:cNvSpPr>
            <a:spLocks noGrp="1" noRot="1" noChangeAspect="1" noChangeArrowheads="1" noTextEdit="1"/>
          </p:cNvSpPr>
          <p:nvPr>
            <p:ph type="sldImg"/>
          </p:nvPr>
        </p:nvSpPr>
        <p:spPr>
          <a:xfrm>
            <a:off x="2144713" y="687388"/>
            <a:ext cx="2571750" cy="3429000"/>
          </a:xfrm>
          <a:ln/>
        </p:spPr>
      </p:sp>
      <p:sp>
        <p:nvSpPr>
          <p:cNvPr id="121860" name="Rectangle 3"/>
          <p:cNvSpPr>
            <a:spLocks noGrp="1" noChangeArrowheads="1"/>
          </p:cNvSpPr>
          <p:nvPr>
            <p:ph type="body" idx="1"/>
          </p:nvPr>
        </p:nvSpPr>
        <p:spPr>
          <a:xfrm>
            <a:off x="685490" y="4343873"/>
            <a:ext cx="5487022" cy="411417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dirty="0" smtClean="0"/>
          </a:p>
        </p:txBody>
      </p:sp>
    </p:spTree>
    <p:extLst>
      <p:ext uri="{BB962C8B-B14F-4D97-AF65-F5344CB8AC3E}">
        <p14:creationId xmlns:p14="http://schemas.microsoft.com/office/powerpoint/2010/main" val="623272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25/07/2019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25/07/2019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50" y="366185"/>
            <a:ext cx="1543050" cy="7802033"/>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342900" y="366185"/>
            <a:ext cx="4514850" cy="780203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25/07/2019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25/07/2019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25/07/2019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t>25/07/2019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t>25/07/2019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t>25/07/2019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25/07/2019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25/07/2019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25/07/2019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25/07/2019</a:t>
            </a:fld>
            <a:endParaRPr lang="es-ES"/>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2.png"/><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r>
              <a:rPr lang="es-MX" dirty="0" smtClean="0"/>
              <a:t>48</a:t>
            </a:r>
            <a:endParaRPr lang="es-MX" dirty="0"/>
          </a:p>
        </p:txBody>
      </p:sp>
      <p:pic>
        <p:nvPicPr>
          <p:cNvPr id="3" name="Picture 2" descr="C:\Users\Conchi\Pictures\32811.png"/>
          <p:cNvPicPr>
            <a:picLocks noChangeAspect="1" noChangeArrowheads="1"/>
          </p:cNvPicPr>
          <p:nvPr/>
        </p:nvPicPr>
        <p:blipFill rotWithShape="1">
          <a:blip r:embed="rId2">
            <a:extLst>
              <a:ext uri="{28A0092B-C50C-407E-A947-70E740481C1C}">
                <a14:useLocalDpi xmlns:a14="http://schemas.microsoft.com/office/drawing/2010/main" val="0"/>
              </a:ext>
            </a:extLst>
          </a:blip>
          <a:srcRect l="10772" t="29187" r="10220" b="22010"/>
          <a:stretch/>
        </p:blipFill>
        <p:spPr bwMode="auto">
          <a:xfrm>
            <a:off x="945324" y="2363755"/>
            <a:ext cx="5400000" cy="432048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4" name="Picture 2" descr="\\Servidor\servidor 2011\General\CARPETA MAESTRA 2014\logoVA nueva image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2798" y="443541"/>
            <a:ext cx="3456385" cy="76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7" name="6 Rectángulo"/>
          <p:cNvSpPr/>
          <p:nvPr/>
        </p:nvSpPr>
        <p:spPr>
          <a:xfrm>
            <a:off x="0" y="3209072"/>
            <a:ext cx="6858000" cy="2400657"/>
          </a:xfrm>
          <a:prstGeom prst="rect">
            <a:avLst/>
          </a:prstGeom>
        </p:spPr>
        <p:txBody>
          <a:bodyPr wrap="square">
            <a:spAutoFit/>
          </a:bodyPr>
          <a:lstStyle/>
          <a:p>
            <a:pPr algn="ctr">
              <a:defRPr/>
            </a:pPr>
            <a:r>
              <a:rPr lang="es-ES" sz="2000" b="1" dirty="0" smtClean="0">
                <a:solidFill>
                  <a:schemeClr val="accent4">
                    <a:lumMod val="75000"/>
                  </a:schemeClr>
                </a:solidFill>
                <a:latin typeface="Arial" panose="020B0604020202020204" pitchFamily="34" charset="0"/>
                <a:cs typeface="Arial" panose="020B0604020202020204" pitchFamily="34" charset="0"/>
              </a:rPr>
              <a:t>MÓDULO II.</a:t>
            </a:r>
          </a:p>
          <a:p>
            <a:pPr algn="ctr">
              <a:defRPr/>
            </a:pPr>
            <a:r>
              <a:rPr lang="es-ES" sz="2000" b="1" dirty="0" smtClean="0">
                <a:solidFill>
                  <a:schemeClr val="accent4">
                    <a:lumMod val="75000"/>
                  </a:schemeClr>
                </a:solidFill>
                <a:latin typeface="Arial" panose="020B0604020202020204" pitchFamily="34" charset="0"/>
                <a:cs typeface="Arial" panose="020B0604020202020204" pitchFamily="34" charset="0"/>
              </a:rPr>
              <a:t>TÉCNICAS DE DISEÑO ESTRATÉGICO</a:t>
            </a:r>
          </a:p>
          <a:p>
            <a:pPr algn="ctr">
              <a:defRPr/>
            </a:pPr>
            <a:endParaRPr lang="es-ES" sz="2000" b="1" dirty="0" smtClean="0">
              <a:solidFill>
                <a:schemeClr val="accent4">
                  <a:lumMod val="75000"/>
                </a:schemeClr>
              </a:solidFill>
              <a:latin typeface="Arial" panose="020B0604020202020204" pitchFamily="34" charset="0"/>
              <a:cs typeface="Arial" panose="020B0604020202020204" pitchFamily="34" charset="0"/>
            </a:endParaRPr>
          </a:p>
          <a:p>
            <a:pPr algn="ctr">
              <a:spcBef>
                <a:spcPct val="50000"/>
              </a:spcBef>
              <a:defRPr/>
            </a:pPr>
            <a:r>
              <a:rPr lang="es-ES" sz="2000" b="1" dirty="0" smtClean="0">
                <a:solidFill>
                  <a:schemeClr val="accent4">
                    <a:lumMod val="75000"/>
                  </a:schemeClr>
                </a:solidFill>
                <a:latin typeface="Arial" panose="020B0604020202020204" pitchFamily="34" charset="0"/>
                <a:cs typeface="Arial" panose="020B0604020202020204" pitchFamily="34" charset="0"/>
              </a:rPr>
              <a:t>CASO PRACTICO MODULAR – CPM</a:t>
            </a:r>
          </a:p>
          <a:p>
            <a:pPr algn="ctr">
              <a:spcBef>
                <a:spcPct val="50000"/>
              </a:spcBef>
              <a:defRPr/>
            </a:pPr>
            <a:r>
              <a:rPr lang="es-ES" sz="2000" b="1" dirty="0" smtClean="0">
                <a:solidFill>
                  <a:schemeClr val="accent4">
                    <a:lumMod val="75000"/>
                  </a:schemeClr>
                </a:solidFill>
                <a:latin typeface="Arial" panose="020B0604020202020204" pitchFamily="34" charset="0"/>
                <a:cs typeface="Arial" panose="020B0604020202020204" pitchFamily="34" charset="0"/>
              </a:rPr>
              <a:t>MÓDULO II</a:t>
            </a:r>
          </a:p>
          <a:p>
            <a:pPr algn="ctr">
              <a:spcBef>
                <a:spcPct val="50000"/>
              </a:spcBef>
              <a:defRPr/>
            </a:pPr>
            <a:r>
              <a:rPr lang="es-ES" sz="2000" b="1" dirty="0" smtClean="0">
                <a:solidFill>
                  <a:schemeClr val="accent1">
                    <a:lumMod val="75000"/>
                  </a:schemeClr>
                </a:solidFill>
                <a:latin typeface="Arial" panose="020B0604020202020204" pitchFamily="34" charset="0"/>
                <a:cs typeface="Arial" panose="020B0604020202020204" pitchFamily="34" charset="0"/>
              </a:rPr>
              <a:t>.</a:t>
            </a:r>
            <a:endParaRPr lang="es-ES" sz="2000" b="1" dirty="0">
              <a:solidFill>
                <a:schemeClr val="accent1">
                  <a:lumMod val="75000"/>
                </a:schemeClr>
              </a:solidFill>
              <a:latin typeface="Arial" panose="020B0604020202020204" pitchFamily="34" charset="0"/>
              <a:cs typeface="Arial" panose="020B0604020202020204" pitchFamily="34" charset="0"/>
            </a:endParaRPr>
          </a:p>
        </p:txBody>
      </p:sp>
      <p:sp>
        <p:nvSpPr>
          <p:cNvPr id="8" name="Text Box 2"/>
          <p:cNvSpPr txBox="1">
            <a:spLocks noChangeArrowheads="1"/>
          </p:cNvSpPr>
          <p:nvPr/>
        </p:nvSpPr>
        <p:spPr bwMode="auto">
          <a:xfrm>
            <a:off x="0" y="1595669"/>
            <a:ext cx="6858000" cy="707858"/>
          </a:xfrm>
          <a:prstGeom prst="rect">
            <a:avLst/>
          </a:prstGeom>
          <a:noFill/>
          <a:ln w="9525">
            <a:noFill/>
            <a:miter lim="800000"/>
            <a:headEnd/>
            <a:tailEnd/>
          </a:ln>
          <a:effectLst>
            <a:innerShdw blurRad="63500" dist="50800" dir="2700000">
              <a:prstClr val="black">
                <a:alpha val="50000"/>
              </a:prstClr>
            </a:innerShdw>
          </a:effectLst>
        </p:spPr>
        <p:txBody>
          <a:bodyPr wrap="square" lIns="91414" tIns="45706" rIns="91414" bIns="45706">
            <a:spAutoFit/>
          </a:bodyPr>
          <a:lstStyle/>
          <a:p>
            <a:pPr algn="ctr">
              <a:defRPr/>
            </a:pPr>
            <a:r>
              <a:rPr lang="es-ES" sz="2000" b="1" dirty="0" smtClean="0">
                <a:solidFill>
                  <a:schemeClr val="accent4">
                    <a:lumMod val="75000"/>
                  </a:schemeClr>
                </a:solidFill>
                <a:latin typeface="Arial" panose="020B0604020202020204" pitchFamily="34" charset="0"/>
                <a:cs typeface="Arial" panose="020B0604020202020204" pitchFamily="34" charset="0"/>
              </a:rPr>
              <a:t>TÉCNICAS DE  GESTIÓN EJECUTIVA 2018</a:t>
            </a:r>
          </a:p>
          <a:p>
            <a:pPr algn="ctr">
              <a:defRPr/>
            </a:pPr>
            <a:r>
              <a:rPr lang="es-ES" sz="2000" b="1" i="1" dirty="0" smtClean="0">
                <a:solidFill>
                  <a:schemeClr val="accent4">
                    <a:lumMod val="75000"/>
                  </a:schemeClr>
                </a:solidFill>
                <a:latin typeface="Arial" panose="020B0604020202020204" pitchFamily="34" charset="0"/>
                <a:cs typeface="Arial" panose="020B0604020202020204" pitchFamily="34" charset="0"/>
              </a:rPr>
              <a:t>LICENCIATURA EN INGENIERÍAS</a:t>
            </a:r>
          </a:p>
        </p:txBody>
      </p:sp>
      <p:sp>
        <p:nvSpPr>
          <p:cNvPr id="5" name="4 Rectángulo"/>
          <p:cNvSpPr/>
          <p:nvPr/>
        </p:nvSpPr>
        <p:spPr>
          <a:xfrm>
            <a:off x="729300" y="5365250"/>
            <a:ext cx="5400000" cy="907941"/>
          </a:xfrm>
          <a:prstGeom prst="rect">
            <a:avLst/>
          </a:prstGeom>
        </p:spPr>
        <p:txBody>
          <a:bodyPr wrap="square">
            <a:spAutoFit/>
          </a:bodyPr>
          <a:lstStyle/>
          <a:p>
            <a:pPr algn="ctr">
              <a:spcBef>
                <a:spcPts val="300"/>
              </a:spcBef>
              <a:spcAft>
                <a:spcPts val="300"/>
              </a:spcAft>
              <a:defRPr/>
            </a:pPr>
            <a:endParaRPr lang="es-ES" sz="2400" b="1" cap="all" dirty="0" smtClean="0">
              <a:ln w="9000" cmpd="sng">
                <a:solidFill>
                  <a:schemeClr val="accent4">
                    <a:shade val="50000"/>
                    <a:satMod val="120000"/>
                  </a:schemeClr>
                </a:solidFill>
                <a:prstDash val="solid"/>
              </a:ln>
              <a:solidFill>
                <a:schemeClr val="accent1">
                  <a:lumMod val="75000"/>
                </a:schemeClr>
              </a:solidFill>
              <a:effectLst>
                <a:reflection blurRad="12700" stA="28000" endPos="45000" dist="1000" dir="5400000" sy="-100000" algn="bl" rotWithShape="0"/>
              </a:effectLst>
              <a:latin typeface="Arial Narrow" pitchFamily="34" charset="0"/>
              <a:cs typeface="Times New Roman" panose="02020603050405020304" pitchFamily="18" charset="0"/>
            </a:endParaRPr>
          </a:p>
          <a:p>
            <a:pPr algn="ctr">
              <a:spcBef>
                <a:spcPts val="300"/>
              </a:spcBef>
              <a:spcAft>
                <a:spcPts val="300"/>
              </a:spcAft>
              <a:defRPr/>
            </a:pPr>
            <a:endParaRPr lang="es-ES" sz="2400" b="1" cap="all" dirty="0" smtClean="0">
              <a:ln w="9000" cmpd="sng">
                <a:solidFill>
                  <a:schemeClr val="accent4">
                    <a:shade val="50000"/>
                    <a:satMod val="120000"/>
                  </a:schemeClr>
                </a:solidFill>
                <a:prstDash val="solid"/>
              </a:ln>
              <a:solidFill>
                <a:schemeClr val="accent1">
                  <a:lumMod val="75000"/>
                </a:schemeClr>
              </a:solidFill>
              <a:effectLst>
                <a:reflection blurRad="12700" stA="28000" endPos="45000" dist="1000" dir="5400000" sy="-100000" algn="bl" rotWithShape="0"/>
              </a:effectLst>
              <a:latin typeface="Arial Narrow" pitchFamily="34" charset="0"/>
              <a:cs typeface="Times New Roman" panose="02020603050405020304" pitchFamily="18" charset="0"/>
            </a:endParaRPr>
          </a:p>
        </p:txBody>
      </p:sp>
      <p:sp>
        <p:nvSpPr>
          <p:cNvPr id="10" name="Text Box 2"/>
          <p:cNvSpPr txBox="1">
            <a:spLocks noChangeArrowheads="1"/>
          </p:cNvSpPr>
          <p:nvPr/>
        </p:nvSpPr>
        <p:spPr bwMode="auto">
          <a:xfrm>
            <a:off x="620688" y="6130334"/>
            <a:ext cx="5616000" cy="2308296"/>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wrap="square" lIns="91414" tIns="45706" rIns="91414" bIns="45706" anchor="ctr" anchorCtr="1">
            <a:spAutoFit/>
          </a:bodyPr>
          <a:lstStyle/>
          <a:p>
            <a:pPr algn="ctr">
              <a:defRPr/>
            </a:pPr>
            <a:r>
              <a:rPr lang="es-MX" sz="1200" i="1" dirty="0" smtClean="0">
                <a:solidFill>
                  <a:schemeClr val="accent2">
                    <a:lumMod val="75000"/>
                  </a:schemeClr>
                </a:solidFill>
                <a:latin typeface="Arial" panose="020B0604020202020204" pitchFamily="34" charset="0"/>
                <a:cs typeface="Arial" panose="020B0604020202020204" pitchFamily="34" charset="0"/>
              </a:rPr>
              <a:t>I</a:t>
            </a:r>
            <a:r>
              <a:rPr lang="es-MX" sz="1200" b="1" i="1" dirty="0" smtClean="0">
                <a:solidFill>
                  <a:schemeClr val="accent2">
                    <a:lumMod val="75000"/>
                  </a:schemeClr>
                </a:solidFill>
                <a:latin typeface="Arial" panose="020B0604020202020204" pitchFamily="34" charset="0"/>
                <a:cs typeface="Arial" panose="020B0604020202020204" pitchFamily="34" charset="0"/>
              </a:rPr>
              <a:t>MPORTANTE</a:t>
            </a:r>
            <a:r>
              <a:rPr lang="es-MX" sz="1200" i="1" dirty="0" smtClean="0">
                <a:solidFill>
                  <a:schemeClr val="accent2">
                    <a:lumMod val="75000"/>
                  </a:schemeClr>
                </a:solidFill>
                <a:latin typeface="Arial" panose="020B0604020202020204" pitchFamily="34" charset="0"/>
                <a:cs typeface="Arial" panose="020B0604020202020204" pitchFamily="34" charset="0"/>
              </a:rPr>
              <a:t>: </a:t>
            </a:r>
          </a:p>
          <a:p>
            <a:pPr algn="just">
              <a:defRPr/>
            </a:pPr>
            <a:endParaRPr lang="es-MX" sz="1200" dirty="0" smtClean="0">
              <a:solidFill>
                <a:schemeClr val="accent2">
                  <a:lumMod val="75000"/>
                </a:schemeClr>
              </a:solidFill>
              <a:latin typeface="Arial" panose="020B0604020202020204" pitchFamily="34" charset="0"/>
              <a:cs typeface="Arial" panose="020B0604020202020204" pitchFamily="34" charset="0"/>
            </a:endParaRPr>
          </a:p>
          <a:p>
            <a:pPr algn="just">
              <a:defRPr/>
            </a:pPr>
            <a:r>
              <a:rPr lang="es-MX" sz="1200" dirty="0" smtClean="0">
                <a:solidFill>
                  <a:schemeClr val="accent2">
                    <a:lumMod val="75000"/>
                  </a:schemeClr>
                </a:solidFill>
                <a:latin typeface="Arial" panose="020B0604020202020204" pitchFamily="34" charset="0"/>
                <a:cs typeface="Arial" panose="020B0604020202020204" pitchFamily="34" charset="0"/>
              </a:rPr>
              <a:t>LEA CUIDADOSAMENTE EL SIGUIENTE </a:t>
            </a:r>
            <a:r>
              <a:rPr lang="es-MX" sz="1200" b="1" dirty="0" smtClean="0">
                <a:solidFill>
                  <a:schemeClr val="accent2">
                    <a:lumMod val="75000"/>
                  </a:schemeClr>
                </a:solidFill>
                <a:latin typeface="Arial" panose="020B0604020202020204" pitchFamily="34" charset="0"/>
                <a:cs typeface="Arial" panose="020B0604020202020204" pitchFamily="34" charset="0"/>
              </a:rPr>
              <a:t>CASO PRÁCTICO MODULAR – CPM (PAGINAS. </a:t>
            </a:r>
            <a:r>
              <a:rPr lang="es-MX" sz="1200" b="1" dirty="0" smtClean="0">
                <a:solidFill>
                  <a:schemeClr val="accent2">
                    <a:lumMod val="75000"/>
                  </a:schemeClr>
                </a:solidFill>
                <a:latin typeface="Arial" panose="020B0604020202020204" pitchFamily="34" charset="0"/>
                <a:cs typeface="Arial" panose="020B0604020202020204" pitchFamily="34" charset="0"/>
              </a:rPr>
              <a:t>48 </a:t>
            </a:r>
            <a:r>
              <a:rPr lang="es-MX" sz="1200" b="1" dirty="0" smtClean="0">
                <a:solidFill>
                  <a:schemeClr val="accent2">
                    <a:lumMod val="75000"/>
                  </a:schemeClr>
                </a:solidFill>
                <a:latin typeface="Arial" panose="020B0604020202020204" pitchFamily="34" charset="0"/>
                <a:cs typeface="Arial" panose="020B0604020202020204" pitchFamily="34" charset="0"/>
              </a:rPr>
              <a:t>A </a:t>
            </a:r>
            <a:r>
              <a:rPr lang="es-MX" sz="1200" b="1" dirty="0" smtClean="0">
                <a:solidFill>
                  <a:schemeClr val="accent2">
                    <a:lumMod val="75000"/>
                  </a:schemeClr>
                </a:solidFill>
                <a:latin typeface="Arial" panose="020B0604020202020204" pitchFamily="34" charset="0"/>
                <a:cs typeface="Arial" panose="020B0604020202020204" pitchFamily="34" charset="0"/>
              </a:rPr>
              <a:t>52</a:t>
            </a:r>
            <a:r>
              <a:rPr lang="es-MX" sz="1200" b="1" dirty="0" smtClean="0">
                <a:solidFill>
                  <a:schemeClr val="accent2">
                    <a:lumMod val="75000"/>
                  </a:schemeClr>
                </a:solidFill>
                <a:latin typeface="Arial" panose="020B0604020202020204" pitchFamily="34" charset="0"/>
                <a:cs typeface="Arial" panose="020B0604020202020204" pitchFamily="34" charset="0"/>
              </a:rPr>
              <a:t>)</a:t>
            </a:r>
            <a:r>
              <a:rPr lang="es-MX" sz="1200" dirty="0" smtClean="0">
                <a:solidFill>
                  <a:schemeClr val="accent2">
                    <a:lumMod val="75000"/>
                  </a:schemeClr>
                </a:solidFill>
                <a:latin typeface="Arial" panose="020B0604020202020204" pitchFamily="34" charset="0"/>
                <a:cs typeface="Arial" panose="020B0604020202020204" pitchFamily="34" charset="0"/>
              </a:rPr>
              <a:t>, </a:t>
            </a:r>
            <a:r>
              <a:rPr lang="es-MX" sz="1200" dirty="0" smtClean="0">
                <a:solidFill>
                  <a:schemeClr val="accent2">
                    <a:lumMod val="75000"/>
                  </a:schemeClr>
                </a:solidFill>
                <a:latin typeface="Arial" panose="020B0604020202020204" pitchFamily="34" charset="0"/>
                <a:cs typeface="Arial" panose="020B0604020202020204" pitchFamily="34" charset="0"/>
              </a:rPr>
              <a:t>CONSULTE SU MATERIAL, Y CONTESTE LA SOLUCIÓN EN EL </a:t>
            </a:r>
            <a:r>
              <a:rPr lang="es-MX" sz="1200" b="1" i="1" u="sng" dirty="0" smtClean="0">
                <a:solidFill>
                  <a:schemeClr val="accent2">
                    <a:lumMod val="75000"/>
                  </a:schemeClr>
                </a:solidFill>
                <a:latin typeface="Arial" panose="020B0604020202020204" pitchFamily="34" charset="0"/>
                <a:cs typeface="Arial" panose="020B0604020202020204" pitchFamily="34" charset="0"/>
              </a:rPr>
              <a:t>FORMATO DE REPORTE</a:t>
            </a:r>
            <a:r>
              <a:rPr lang="es-MX" sz="1200" b="1" u="sng" dirty="0" smtClean="0">
                <a:solidFill>
                  <a:schemeClr val="accent2">
                    <a:lumMod val="75000"/>
                  </a:schemeClr>
                </a:solidFill>
                <a:latin typeface="Arial" panose="020B0604020202020204" pitchFamily="34" charset="0"/>
                <a:cs typeface="Arial" panose="020B0604020202020204" pitchFamily="34" charset="0"/>
              </a:rPr>
              <a:t> </a:t>
            </a:r>
            <a:r>
              <a:rPr lang="es-MX" sz="1200" dirty="0" smtClean="0">
                <a:solidFill>
                  <a:schemeClr val="accent2">
                    <a:lumMod val="75000"/>
                  </a:schemeClr>
                </a:solidFill>
                <a:latin typeface="Arial" panose="020B0604020202020204" pitchFamily="34" charset="0"/>
                <a:cs typeface="Arial" panose="020B0604020202020204" pitchFamily="34" charset="0"/>
              </a:rPr>
              <a:t>DEL CASO </a:t>
            </a:r>
            <a:r>
              <a:rPr lang="es-MX" sz="1200" b="1" dirty="0" smtClean="0">
                <a:solidFill>
                  <a:schemeClr val="accent2">
                    <a:lumMod val="75000"/>
                  </a:schemeClr>
                </a:solidFill>
                <a:latin typeface="Arial" panose="020B0604020202020204" pitchFamily="34" charset="0"/>
                <a:cs typeface="Arial" panose="020B0604020202020204" pitchFamily="34" charset="0"/>
              </a:rPr>
              <a:t>(PÁGINAS </a:t>
            </a:r>
            <a:r>
              <a:rPr lang="es-MX" sz="1200" b="1" dirty="0" smtClean="0">
                <a:solidFill>
                  <a:schemeClr val="accent2">
                    <a:lumMod val="75000"/>
                  </a:schemeClr>
                </a:solidFill>
                <a:latin typeface="Arial" panose="020B0604020202020204" pitchFamily="34" charset="0"/>
                <a:cs typeface="Arial" panose="020B0604020202020204" pitchFamily="34" charset="0"/>
              </a:rPr>
              <a:t>53</a:t>
            </a:r>
            <a:r>
              <a:rPr lang="es-MX" sz="1200" b="1" dirty="0" smtClean="0">
                <a:solidFill>
                  <a:schemeClr val="accent2">
                    <a:lumMod val="75000"/>
                  </a:schemeClr>
                </a:solidFill>
                <a:latin typeface="Arial" panose="020B0604020202020204" pitchFamily="34" charset="0"/>
                <a:cs typeface="Arial" panose="020B0604020202020204" pitchFamily="34" charset="0"/>
              </a:rPr>
              <a:t> </a:t>
            </a:r>
            <a:r>
              <a:rPr lang="es-MX" sz="1200" b="1" dirty="0" smtClean="0">
                <a:solidFill>
                  <a:schemeClr val="accent2">
                    <a:lumMod val="75000"/>
                  </a:schemeClr>
                </a:solidFill>
                <a:latin typeface="Arial" panose="020B0604020202020204" pitchFamily="34" charset="0"/>
                <a:cs typeface="Arial" panose="020B0604020202020204" pitchFamily="34" charset="0"/>
              </a:rPr>
              <a:t>Y </a:t>
            </a:r>
            <a:r>
              <a:rPr lang="es-MX" sz="1200" b="1" dirty="0" smtClean="0">
                <a:solidFill>
                  <a:schemeClr val="accent2">
                    <a:lumMod val="75000"/>
                  </a:schemeClr>
                </a:solidFill>
                <a:latin typeface="Arial" panose="020B0604020202020204" pitchFamily="34" charset="0"/>
                <a:cs typeface="Arial" panose="020B0604020202020204" pitchFamily="34" charset="0"/>
              </a:rPr>
              <a:t>55</a:t>
            </a:r>
            <a:r>
              <a:rPr lang="es-MX" sz="1200" dirty="0" smtClean="0">
                <a:solidFill>
                  <a:schemeClr val="accent2">
                    <a:lumMod val="75000"/>
                  </a:schemeClr>
                </a:solidFill>
                <a:latin typeface="Arial" panose="020B0604020202020204" pitchFamily="34" charset="0"/>
                <a:cs typeface="Arial" panose="020B0604020202020204" pitchFamily="34" charset="0"/>
              </a:rPr>
              <a:t>) </a:t>
            </a:r>
            <a:r>
              <a:rPr lang="es-MX" sz="1200" dirty="0" smtClean="0">
                <a:solidFill>
                  <a:schemeClr val="accent2">
                    <a:lumMod val="75000"/>
                  </a:schemeClr>
                </a:solidFill>
                <a:latin typeface="Arial" panose="020B0604020202020204" pitchFamily="34" charset="0"/>
                <a:cs typeface="Arial" panose="020B0604020202020204" pitchFamily="34" charset="0"/>
              </a:rPr>
              <a:t>QUE ES EL DOCUMENTO QUE DEBE ENTREGAR ANTES DEL INICIO DE LA SESIÓN DE TRABAJO DEL MÓDULO </a:t>
            </a:r>
            <a:r>
              <a:rPr lang="es-MX" sz="1200" dirty="0">
                <a:solidFill>
                  <a:schemeClr val="accent2">
                    <a:lumMod val="75000"/>
                  </a:schemeClr>
                </a:solidFill>
                <a:latin typeface="Arial" panose="020B0604020202020204" pitchFamily="34" charset="0"/>
                <a:cs typeface="Arial" panose="020B0604020202020204" pitchFamily="34" charset="0"/>
              </a:rPr>
              <a:t>I</a:t>
            </a:r>
            <a:r>
              <a:rPr lang="es-MX" sz="1200" dirty="0" smtClean="0">
                <a:solidFill>
                  <a:schemeClr val="accent2">
                    <a:lumMod val="75000"/>
                  </a:schemeClr>
                </a:solidFill>
                <a:latin typeface="Arial" panose="020B0604020202020204" pitchFamily="34" charset="0"/>
                <a:cs typeface="Arial" panose="020B0604020202020204" pitchFamily="34" charset="0"/>
              </a:rPr>
              <a:t>.</a:t>
            </a:r>
          </a:p>
          <a:p>
            <a:pPr algn="just">
              <a:defRPr/>
            </a:pPr>
            <a:endParaRPr lang="es-MX" sz="1200" dirty="0">
              <a:solidFill>
                <a:schemeClr val="accent2">
                  <a:lumMod val="75000"/>
                </a:schemeClr>
              </a:solidFill>
              <a:latin typeface="Arial" panose="020B0604020202020204" pitchFamily="34" charset="0"/>
              <a:cs typeface="Arial" panose="020B0604020202020204" pitchFamily="34" charset="0"/>
            </a:endParaRPr>
          </a:p>
          <a:p>
            <a:pPr algn="just">
              <a:defRPr/>
            </a:pPr>
            <a:r>
              <a:rPr lang="es-MX" sz="1200" dirty="0" smtClean="0">
                <a:solidFill>
                  <a:schemeClr val="accent2">
                    <a:lumMod val="75000"/>
                  </a:schemeClr>
                </a:solidFill>
                <a:latin typeface="Arial" panose="020B0604020202020204" pitchFamily="34" charset="0"/>
                <a:cs typeface="Arial" panose="020B0604020202020204" pitchFamily="34" charset="0"/>
              </a:rPr>
              <a:t>RECUERDE QUE PARA TENER DERECHO A PRESENTAR EXAMEN DE ESTE MÓDULO, DEBERÁ USTED </a:t>
            </a:r>
            <a:r>
              <a:rPr lang="es-MX" sz="1200" b="1" u="sng" dirty="0" smtClean="0">
                <a:solidFill>
                  <a:schemeClr val="accent2">
                    <a:lumMod val="75000"/>
                  </a:schemeClr>
                </a:solidFill>
                <a:latin typeface="Arial" panose="020B0604020202020204" pitchFamily="34" charset="0"/>
                <a:cs typeface="Arial" panose="020B0604020202020204" pitchFamily="34" charset="0"/>
              </a:rPr>
              <a:t>ENTREGAR DEBIDAMENTE RESUELTO EL </a:t>
            </a:r>
            <a:r>
              <a:rPr lang="es-MX" sz="1200" b="1" i="1" u="sng" dirty="0" smtClean="0">
                <a:solidFill>
                  <a:schemeClr val="accent2">
                    <a:lumMod val="75000"/>
                  </a:schemeClr>
                </a:solidFill>
                <a:latin typeface="Arial" panose="020B0604020202020204" pitchFamily="34" charset="0"/>
                <a:cs typeface="Arial" panose="020B0604020202020204" pitchFamily="34" charset="0"/>
              </a:rPr>
              <a:t>FORMATO DE REPORTE</a:t>
            </a:r>
            <a:r>
              <a:rPr lang="es-MX" sz="1200" b="1" u="sng" dirty="0" smtClean="0">
                <a:solidFill>
                  <a:schemeClr val="accent2">
                    <a:lumMod val="75000"/>
                  </a:schemeClr>
                </a:solidFill>
                <a:latin typeface="Arial" panose="020B0604020202020204" pitchFamily="34" charset="0"/>
                <a:cs typeface="Arial" panose="020B0604020202020204" pitchFamily="34" charset="0"/>
              </a:rPr>
              <a:t>,</a:t>
            </a:r>
            <a:r>
              <a:rPr lang="es-MX" sz="1200" b="1" dirty="0" smtClean="0">
                <a:solidFill>
                  <a:schemeClr val="accent2">
                    <a:lumMod val="75000"/>
                  </a:schemeClr>
                </a:solidFill>
                <a:latin typeface="Arial" panose="020B0604020202020204" pitchFamily="34" charset="0"/>
                <a:cs typeface="Arial" panose="020B0604020202020204" pitchFamily="34" charset="0"/>
              </a:rPr>
              <a:t>  </a:t>
            </a:r>
            <a:r>
              <a:rPr lang="es-MX" sz="1200" dirty="0" smtClean="0">
                <a:solidFill>
                  <a:schemeClr val="accent2">
                    <a:lumMod val="75000"/>
                  </a:schemeClr>
                </a:solidFill>
                <a:latin typeface="Arial" panose="020B0604020202020204" pitchFamily="34" charset="0"/>
                <a:cs typeface="Arial" panose="020B0604020202020204" pitchFamily="34" charset="0"/>
              </a:rPr>
              <a:t>YA SEA IMPRESO O LLENADO A MANO</a:t>
            </a:r>
            <a:r>
              <a:rPr lang="es-MX" sz="1200" dirty="0">
                <a:solidFill>
                  <a:schemeClr val="accent2">
                    <a:lumMod val="75000"/>
                  </a:schemeClr>
                </a:solidFill>
                <a:latin typeface="Arial" panose="020B0604020202020204" pitchFamily="34" charset="0"/>
                <a:cs typeface="Arial" panose="020B0604020202020204" pitchFamily="34" charset="0"/>
              </a:rPr>
              <a:t> </a:t>
            </a:r>
            <a:r>
              <a:rPr lang="es-MX" sz="1200" dirty="0" smtClean="0">
                <a:solidFill>
                  <a:schemeClr val="accent2">
                    <a:lumMod val="75000"/>
                  </a:schemeClr>
                </a:solidFill>
                <a:latin typeface="Arial" panose="020B0604020202020204" pitchFamily="34" charset="0"/>
                <a:cs typeface="Arial" panose="020B0604020202020204" pitchFamily="34" charset="0"/>
              </a:rPr>
              <a:t>PARA PODER TENER DERECHO A PRESENTAR EL EXAMEN FINAL.</a:t>
            </a:r>
          </a:p>
        </p:txBody>
      </p:sp>
      <p:sp>
        <p:nvSpPr>
          <p:cNvPr id="9" name="8 Rectángulo"/>
          <p:cNvSpPr/>
          <p:nvPr/>
        </p:nvSpPr>
        <p:spPr>
          <a:xfrm>
            <a:off x="234950" y="8471935"/>
            <a:ext cx="6373997" cy="119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4153687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ervidor\servidor 2011\General\CARPETA MAESTRA 2014\logoVA nueva imag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0688" y="8604448"/>
            <a:ext cx="1512475" cy="336024"/>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4" name="Picture 40" descr="Resultado de imagen para itescam calkini"/>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4437112" y="8532440"/>
            <a:ext cx="1800200" cy="57606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9 Tabla"/>
          <p:cNvGraphicFramePr>
            <a:graphicFrameLocks noGrp="1"/>
          </p:cNvGraphicFramePr>
          <p:nvPr>
            <p:extLst>
              <p:ext uri="{D42A27DB-BD31-4B8C-83A1-F6EECF244321}">
                <p14:modId xmlns:p14="http://schemas.microsoft.com/office/powerpoint/2010/main" val="1285018152"/>
              </p:ext>
            </p:extLst>
          </p:nvPr>
        </p:nvGraphicFramePr>
        <p:xfrm>
          <a:off x="368949" y="630062"/>
          <a:ext cx="5976000" cy="7589520"/>
        </p:xfrm>
        <a:graphic>
          <a:graphicData uri="http://schemas.openxmlformats.org/drawingml/2006/table">
            <a:tbl>
              <a:tblPr firstRow="1" bandRow="1">
                <a:tableStyleId>{5C22544A-7EE6-4342-B048-85BDC9FD1C3A}</a:tableStyleId>
              </a:tblPr>
              <a:tblGrid>
                <a:gridCol w="5976000">
                  <a:extLst>
                    <a:ext uri="{9D8B030D-6E8A-4147-A177-3AD203B41FA5}">
                      <a16:colId xmlns="" xmlns:a16="http://schemas.microsoft.com/office/drawing/2014/main" val="20000"/>
                    </a:ext>
                  </a:extLst>
                </a:gridCol>
              </a:tblGrid>
              <a:tr h="1459479">
                <a:tc>
                  <a:txBody>
                    <a:bodyPr/>
                    <a:lstStyle/>
                    <a:p>
                      <a:pPr algn="ctr" rtl="0" eaLnBrk="1" latinLnBrk="0" hangingPunct="1"/>
                      <a:r>
                        <a:rPr lang="es-ES" sz="1000" b="1" kern="1200" dirty="0" smtClean="0">
                          <a:solidFill>
                            <a:srgbClr val="FF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CASO PRACTICO </a:t>
                      </a:r>
                      <a:r>
                        <a:rPr lang="es-ES" sz="1000" b="1" kern="1200" baseline="0" dirty="0" smtClean="0">
                          <a:solidFill>
                            <a:srgbClr val="FF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 MODULAR</a:t>
                      </a:r>
                      <a:r>
                        <a:rPr lang="es-ES" sz="1000" b="1" kern="1200" dirty="0" smtClean="0">
                          <a:solidFill>
                            <a:srgbClr val="FF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s-MX" sz="1000" b="1" kern="1200" baseline="0" dirty="0" smtClean="0">
                          <a:solidFill>
                            <a:srgbClr val="FF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 - MODULO II**</a:t>
                      </a:r>
                    </a:p>
                    <a:p>
                      <a:pPr algn="ctr" rtl="0" eaLnBrk="1" latinLnBrk="0" hangingPunct="1"/>
                      <a:r>
                        <a:rPr lang="es-MX" sz="1000" b="1" kern="1200" baseline="0" dirty="0" smtClean="0">
                          <a:solidFill>
                            <a:srgbClr val="FF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GRUPO MAQUILADOR NUEVA MODA, S.A. DE C.V.</a:t>
                      </a:r>
                      <a:endParaRPr lang="es-MX" sz="1000" b="0" dirty="0" smtClean="0">
                        <a:solidFill>
                          <a:srgbClr val="FF000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just" rtl="0" eaLnBrk="1" fontAlgn="auto" latinLnBrk="0" hangingPunct="1"/>
                      <a:r>
                        <a:rPr lang="es-MX" sz="1000" b="0" kern="1200" dirty="0" smtClean="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rPr>
                        <a:t>.</a:t>
                      </a:r>
                      <a:endParaRPr lang="es-MX" sz="1000" b="0" dirty="0" smtClean="0">
                        <a:solidFill>
                          <a:schemeClr val="tx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just" rtl="0" eaLnBrk="1" latinLnBrk="0" hangingPunct="1"/>
                      <a:r>
                        <a:rPr lang="es-ES" sz="1000" b="1" kern="1200" dirty="0" smtClean="0">
                          <a:solidFill>
                            <a:srgbClr val="FF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Lea cuidadosamente el siguiente caso práctico modular, consulte</a:t>
                      </a:r>
                      <a:r>
                        <a:rPr lang="es-ES" sz="1000" b="1" kern="1200" baseline="0" dirty="0" smtClean="0">
                          <a:solidFill>
                            <a:srgbClr val="FF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 y analice</a:t>
                      </a:r>
                      <a:r>
                        <a:rPr lang="es-ES" sz="1000" b="1" kern="1200" dirty="0" smtClean="0">
                          <a:solidFill>
                            <a:srgbClr val="FF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 el material del Módulo y en base a ello, responda los cuestionamientos que de acuerdo a su criterio y opinión, fundamentan</a:t>
                      </a:r>
                      <a:r>
                        <a:rPr lang="es-ES" sz="1000" b="1" kern="1200" baseline="0" dirty="0" smtClean="0">
                          <a:solidFill>
                            <a:srgbClr val="FF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 la resolución del caso en sus diferentes conceptos.</a:t>
                      </a:r>
                      <a:endParaRPr lang="es-MX" sz="1000" b="1" dirty="0" smtClean="0">
                        <a:solidFill>
                          <a:srgbClr val="FF000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just" rtl="0" eaLnBrk="1" latinLnBrk="0" hangingPunct="1"/>
                      <a:endParaRPr lang="es-ES" sz="1000" b="1" kern="1200" dirty="0" smtClean="0">
                        <a:solidFill>
                          <a:srgbClr val="FF000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just" rtl="0" eaLnBrk="1" latinLnBrk="0" hangingPunct="1"/>
                      <a:r>
                        <a:rPr lang="es-ES" sz="1000" b="1" kern="1200" dirty="0" smtClean="0">
                          <a:solidFill>
                            <a:srgbClr val="FF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Recuerde que entregar el </a:t>
                      </a:r>
                      <a:r>
                        <a:rPr lang="es-ES" sz="1000" b="1" i="1" kern="1200" dirty="0" smtClean="0">
                          <a:solidFill>
                            <a:srgbClr val="FF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Formato de Reporte</a:t>
                      </a:r>
                      <a:r>
                        <a:rPr lang="es-ES" sz="1000" b="1" kern="1200" dirty="0" smtClean="0">
                          <a:solidFill>
                            <a:srgbClr val="FF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 del caso debidamente resuelto antes del</a:t>
                      </a:r>
                      <a:r>
                        <a:rPr lang="es-ES" sz="1000" b="1" kern="1200" baseline="0" dirty="0" smtClean="0">
                          <a:solidFill>
                            <a:srgbClr val="FF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  inicio de la sesión de trabajo del módulo, le da derecho a presentar el examen final respectivo.</a:t>
                      </a:r>
                      <a:endParaRPr lang="es-MX" sz="1000" b="1" dirty="0">
                        <a:solidFill>
                          <a:srgbClr val="FF000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95000"/>
                      </a:schemeClr>
                    </a:solidFill>
                  </a:tcPr>
                </a:tc>
              </a:tr>
              <a:tr h="3256521">
                <a:tc>
                  <a:txBody>
                    <a:bodyPr/>
                    <a:lstStyle/>
                    <a:p>
                      <a:pPr algn="ctr">
                        <a:spcBef>
                          <a:spcPts val="600"/>
                        </a:spcBef>
                        <a:spcAft>
                          <a:spcPts val="600"/>
                        </a:spcAft>
                      </a:pPr>
                      <a:r>
                        <a:rPr lang="es-ES" sz="1000" b="1"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GRUPO MAQUILADOR NUEVA MODA, S.A. DE C.V.</a:t>
                      </a:r>
                      <a:r>
                        <a:rPr lang="es-ES" sz="1000" b="1" baseline="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algn="ctr">
                        <a:spcBef>
                          <a:spcPts val="600"/>
                        </a:spcBef>
                        <a:spcAft>
                          <a:spcPts val="600"/>
                        </a:spcAft>
                      </a:pPr>
                      <a:endParaRPr lang="es-ES" sz="100" b="1" dirty="0" smtClean="0">
                        <a:solidFill>
                          <a:schemeClr val="tx1"/>
                        </a:solidFill>
                        <a:latin typeface="Arial" panose="020B0604020202020204" pitchFamily="34" charset="0"/>
                        <a:ea typeface="Arial Unicode MS" panose="020B0604020202020204" pitchFamily="34" charset="-128"/>
                        <a:cs typeface="Arial" panose="020B0604020202020204" pitchFamily="34" charset="0"/>
                      </a:endParaRPr>
                    </a:p>
                    <a:p>
                      <a:pPr algn="just"/>
                      <a:r>
                        <a:rPr lang="es-MX" sz="1000" kern="1200"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rPr>
                        <a:t>El</a:t>
                      </a:r>
                      <a:r>
                        <a:rPr lang="es-MX" sz="1000" kern="1200" baseline="0"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rPr>
                        <a:t> Grupo Maquilador Nueva Moda se constituye en el año de 1986 y empieza a operar con una pequeña planta industrial ubicada en la ciudad  de Puebla, Puebla, aprovechando la infraestructura que la industria automotriz opera en dicha localidad y con un solo cliente con varias marcas de pantalones de mezclilla..</a:t>
                      </a:r>
                      <a:endParaRPr lang="es-MX" sz="1000" kern="1200"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s-ES" sz="1000" kern="1200"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s-MX" sz="1000" kern="1200"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s-MX" sz="1000" kern="1200"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rPr>
                        <a:t>Diez</a:t>
                      </a:r>
                      <a:r>
                        <a:rPr lang="es-MX" sz="1000" kern="1200" baseline="0"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rPr>
                        <a:t> años después, los inversionistas originales se asocian con su cliente de pantalones jean y construyen una planta maquiladora de ropa interior para exportar a los Estados Unidos bajo una marca norteamericana de presencia mundial. Por razones de logística y transporte, esta nueva fábrica se ubica  en la ciudad de Aguascalientes, entidad industrial y más cercana a la frontera.</a:t>
                      </a:r>
                      <a:endParaRPr lang="es-MX" sz="1000" kern="1200"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s-ES" sz="1000" kern="1200"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s-MX" sz="1000" kern="1200"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s-ES" sz="1000" kern="1200"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rPr>
                        <a:t>En 20</a:t>
                      </a:r>
                      <a:r>
                        <a:rPr lang="es-ES" sz="1000" kern="1200" baseline="0"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rPr>
                        <a:t>10, constituyen una nueva sociedad que adopta el nombre actual del Grupo, contando con inversionistas europeos y los socios originales, con la finalidad de ampliar las dos plantas maquiladoras con las que cuenta para consolidarse como maquiladores de ropa de exportación a Estados Unidos, con varias marcas y tipo  de ropa de moda</a:t>
                      </a:r>
                      <a:endParaRPr lang="es-MX" sz="1000" kern="1200"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s-ES" sz="1000" kern="1200"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s-MX" sz="1000" kern="1200"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s-ES" sz="1000" kern="1200"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rPr>
                        <a:t>En 2018, parte de los inversionistas mexicanos venden su paquete accionarios</a:t>
                      </a:r>
                      <a:r>
                        <a:rPr lang="es-ES" sz="1000" kern="1200" baseline="0"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rPr>
                        <a:t> a dos grupos de inversión mixtos, mexicanos y norteamericanos, y se presenta la oportunidad de lanzar a los mercados de Canadá, Estados Unidos y algunos países de Europa una nueva marca de ropa de buena calidad y surtido.</a:t>
                      </a:r>
                    </a:p>
                    <a:p>
                      <a:pPr algn="just"/>
                      <a:endParaRPr lang="es-ES" sz="1000" kern="1200" baseline="0"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s-ES" sz="1000" kern="1200" baseline="0"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rPr>
                        <a:t>Para ello, el Consejo de Administración ha decidido el comprar una planta maquiladora operando en una localidad cercana a la frontera con USA, con vías de comunicación aéreas, terrestres e incluso marítimas de acceso y especialmente para el envío  rápido y seguro de la mercancía.</a:t>
                      </a:r>
                    </a:p>
                    <a:p>
                      <a:pPr algn="just"/>
                      <a:endParaRPr lang="es-ES" sz="1000" kern="1200" baseline="0"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s-ES" sz="1000" kern="1200" baseline="0"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rPr>
                        <a:t>La decisión de comprar en vez de construir la planta se debe a que una de las condiciones principales de la nueva marca de ropa es que se inicie la maquila en un período corto, pero que además se dedique una planta en exclusiva para ello. </a:t>
                      </a:r>
                    </a:p>
                    <a:p>
                      <a:pPr algn="just"/>
                      <a:endParaRPr lang="es-ES" sz="1000" kern="1200" baseline="0"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s-ES" sz="1000" kern="1200" baseline="0"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rPr>
                        <a:t>El Grupo mantiene en operación prácticamente al 100% de capacidad su plantas maquiladoras actuales por lo que le ha encomendado a usted que en un </a:t>
                      </a:r>
                      <a:r>
                        <a:rPr lang="es-ES" sz="1000" kern="1200" baseline="0" dirty="0" err="1"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rPr>
                        <a:t>palzo</a:t>
                      </a:r>
                      <a:r>
                        <a:rPr lang="es-ES" sz="1000" kern="1200" baseline="0"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rPr>
                        <a:t> no mayor de 30 localice y analice la posibilidad de  comprar o en su caso contratar una maquiladora que les resuelva el problema en el corto plazo y que en el medio plazo se integre completamente al estructura industrial del Grupo.</a:t>
                      </a:r>
                    </a:p>
                    <a:p>
                      <a:pPr algn="just"/>
                      <a:endParaRPr lang="es-ES" sz="1000" kern="1200" baseline="0"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s-ES" sz="1000" kern="1200" baseline="0"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rPr>
                        <a:t>Usted ha localizado y analizado varias maquiladoras, pero en especial considera que dos reúnen en principio las condiciones para solventar el problema.  Para proponer una decisión final al Consejo de Administración del Grupo, usted a  ha elaborado un reporte partiendo de la información siguiente, así como de las condiciones de su análisis.</a:t>
                      </a:r>
                      <a:endParaRPr lang="es-MX" sz="1000" kern="1200" dirty="0" smtClean="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bl>
          </a:graphicData>
        </a:graphic>
      </p:graphicFrame>
      <p:sp>
        <p:nvSpPr>
          <p:cNvPr id="2" name="1 Marcador de número de diapositiva"/>
          <p:cNvSpPr>
            <a:spLocks noGrp="1"/>
          </p:cNvSpPr>
          <p:nvPr>
            <p:ph type="sldNum" sz="quarter" idx="12"/>
          </p:nvPr>
        </p:nvSpPr>
        <p:spPr/>
        <p:txBody>
          <a:bodyPr/>
          <a:lstStyle/>
          <a:p>
            <a:r>
              <a:rPr lang="es-MX" dirty="0" smtClean="0"/>
              <a:t>49</a:t>
            </a:r>
            <a:endParaRPr lang="es-MX" dirty="0"/>
          </a:p>
        </p:txBody>
      </p:sp>
      <p:sp>
        <p:nvSpPr>
          <p:cNvPr id="28" name="27 Rectángulo"/>
          <p:cNvSpPr/>
          <p:nvPr/>
        </p:nvSpPr>
        <p:spPr>
          <a:xfrm>
            <a:off x="234950" y="8471935"/>
            <a:ext cx="6373997" cy="119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 name="5 Rectángulo"/>
          <p:cNvSpPr/>
          <p:nvPr/>
        </p:nvSpPr>
        <p:spPr>
          <a:xfrm>
            <a:off x="332656" y="8351937"/>
            <a:ext cx="6192688" cy="144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b="1" i="1" dirty="0" smtClean="0">
                <a:solidFill>
                  <a:srgbClr val="FF0000"/>
                </a:solidFill>
              </a:rPr>
              <a:t>** </a:t>
            </a:r>
            <a:r>
              <a:rPr lang="es-MX" sz="1000" b="1" i="1" dirty="0" smtClean="0">
                <a:solidFill>
                  <a:srgbClr val="FF0000"/>
                </a:solidFill>
              </a:rPr>
              <a:t>Los datos y nombres del presente caso son ficticios y solo sirven de información para la resolución del caso</a:t>
            </a:r>
            <a:r>
              <a:rPr lang="es-MX" sz="1050" dirty="0" smtClean="0">
                <a:solidFill>
                  <a:srgbClr val="FF0000"/>
                </a:solidFill>
              </a:rPr>
              <a:t>.</a:t>
            </a:r>
            <a:endParaRPr lang="es-MX" sz="1050" dirty="0">
              <a:solidFill>
                <a:srgbClr val="FF0000"/>
              </a:solidFill>
            </a:endParaRPr>
          </a:p>
        </p:txBody>
      </p:sp>
    </p:spTree>
    <p:extLst>
      <p:ext uri="{BB962C8B-B14F-4D97-AF65-F5344CB8AC3E}">
        <p14:creationId xmlns:p14="http://schemas.microsoft.com/office/powerpoint/2010/main" val="3105487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ervidor\servidor 2011\General\CARPETA MAESTRA 2014\logoVA nueva image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2389" y="8556456"/>
            <a:ext cx="1512475" cy="336024"/>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5" name="Picture 40" descr="Resultado de imagen para itescam calkini"/>
          <p:cNvPicPr>
            <a:picLocks noChangeAspect="1" noChangeArrowheads="1"/>
          </p:cNvPicPr>
          <p:nvPr/>
        </p:nvPicPr>
        <p:blipFill>
          <a:blip r:embed="rId4">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4437112" y="8460432"/>
            <a:ext cx="1800200" cy="576064"/>
          </a:xfrm>
          <a:prstGeom prst="rect">
            <a:avLst/>
          </a:prstGeom>
          <a:noFill/>
          <a:extLst>
            <a:ext uri="{909E8E84-426E-40DD-AFC4-6F175D3DCCD1}">
              <a14:hiddenFill xmlns:a14="http://schemas.microsoft.com/office/drawing/2010/main">
                <a:solidFill>
                  <a:srgbClr val="FFFFFF"/>
                </a:solidFill>
              </a14:hiddenFill>
            </a:ext>
          </a:extLst>
        </p:spPr>
      </p:pic>
      <p:sp>
        <p:nvSpPr>
          <p:cNvPr id="2" name="1 Marcador de número de diapositiva"/>
          <p:cNvSpPr>
            <a:spLocks noGrp="1"/>
          </p:cNvSpPr>
          <p:nvPr>
            <p:ph type="sldNum" sz="quarter" idx="12"/>
          </p:nvPr>
        </p:nvSpPr>
        <p:spPr/>
        <p:txBody>
          <a:bodyPr/>
          <a:lstStyle/>
          <a:p>
            <a:r>
              <a:rPr lang="es-MX" dirty="0" smtClean="0"/>
              <a:t>50</a:t>
            </a:r>
            <a:endParaRPr lang="es-MX" dirty="0"/>
          </a:p>
        </p:txBody>
      </p:sp>
      <p:sp>
        <p:nvSpPr>
          <p:cNvPr id="8" name="7 Rectángulo"/>
          <p:cNvSpPr/>
          <p:nvPr/>
        </p:nvSpPr>
        <p:spPr>
          <a:xfrm>
            <a:off x="234950" y="8471935"/>
            <a:ext cx="6373997" cy="119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aphicFrame>
        <p:nvGraphicFramePr>
          <p:cNvPr id="39" name="38 Tabla"/>
          <p:cNvGraphicFramePr>
            <a:graphicFrameLocks noGrp="1"/>
          </p:cNvGraphicFramePr>
          <p:nvPr>
            <p:extLst>
              <p:ext uri="{D42A27DB-BD31-4B8C-83A1-F6EECF244321}">
                <p14:modId xmlns:p14="http://schemas.microsoft.com/office/powerpoint/2010/main" val="1161844320"/>
              </p:ext>
            </p:extLst>
          </p:nvPr>
        </p:nvGraphicFramePr>
        <p:xfrm>
          <a:off x="452950" y="595282"/>
          <a:ext cx="5976000" cy="4336712"/>
        </p:xfrm>
        <a:graphic>
          <a:graphicData uri="http://schemas.openxmlformats.org/drawingml/2006/table">
            <a:tbl>
              <a:tblPr firstRow="1" bandRow="1"/>
              <a:tblGrid>
                <a:gridCol w="351885"/>
                <a:gridCol w="5624115"/>
              </a:tblGrid>
              <a:tr h="234156">
                <a:tc gridSpan="2">
                  <a:txBody>
                    <a:bodyPr/>
                    <a:lstStyle/>
                    <a:p>
                      <a:pPr marL="0" algn="ctr" rtl="0" eaLnBrk="1" fontAlgn="ctr" latinLnBrk="0" hangingPunct="1">
                        <a:spcBef>
                          <a:spcPts val="0"/>
                        </a:spcBef>
                        <a:spcAft>
                          <a:spcPts val="0"/>
                        </a:spcAft>
                      </a:pPr>
                      <a:r>
                        <a:rPr lang="es-MX" sz="1000" b="1" i="0" u="none" strike="noStrike" kern="1200" dirty="0">
                          <a:solidFill>
                            <a:srgbClr val="000000"/>
                          </a:solidFill>
                          <a:effectLst/>
                          <a:latin typeface="Arial Narrow"/>
                          <a:cs typeface="Arial"/>
                        </a:rPr>
                        <a:t>SOLUCIÓN DEL </a:t>
                      </a:r>
                      <a:r>
                        <a:rPr lang="es-MX" sz="1000" b="1" i="0" u="none" strike="noStrike" kern="1200" dirty="0" smtClean="0">
                          <a:solidFill>
                            <a:srgbClr val="000000"/>
                          </a:solidFill>
                          <a:effectLst/>
                          <a:latin typeface="Arial Narrow"/>
                          <a:cs typeface="Arial"/>
                        </a:rPr>
                        <a:t>CASO</a:t>
                      </a:r>
                      <a:endParaRPr lang="es-MX" sz="1000" b="0" i="0" u="none" strike="noStrike" dirty="0">
                        <a:effectLst/>
                        <a:latin typeface="Arial"/>
                      </a:endParaRPr>
                    </a:p>
                  </a:txBody>
                  <a:tcPr marL="90142" marR="90142" marT="45071" marB="450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5EC"/>
                    </a:solidFill>
                  </a:tcPr>
                </a:tc>
                <a:tc hMerge="1">
                  <a:txBody>
                    <a:bodyPr/>
                    <a:lstStyle/>
                    <a:p>
                      <a:endParaRPr lang="es-MX"/>
                    </a:p>
                  </a:txBody>
                  <a:tcPr/>
                </a:tc>
              </a:tr>
              <a:tr h="1573045">
                <a:tc gridSpan="2">
                  <a:txBody>
                    <a:bodyPr/>
                    <a:lstStyle/>
                    <a:p>
                      <a:pPr marL="0" algn="just" rtl="0" eaLnBrk="1" fontAlgn="ctr" latinLnBrk="0" hangingPunct="1">
                        <a:spcBef>
                          <a:spcPts val="0"/>
                        </a:spcBef>
                        <a:spcAft>
                          <a:spcPts val="0"/>
                        </a:spcAft>
                      </a:pPr>
                      <a:r>
                        <a:rPr lang="es-MX" sz="1000" b="1" i="0" u="none" strike="noStrike" kern="1200" dirty="0">
                          <a:solidFill>
                            <a:srgbClr val="000000"/>
                          </a:solidFill>
                          <a:effectLst/>
                          <a:latin typeface="Arial Narrow" panose="020B0606020202030204" pitchFamily="34" charset="0"/>
                          <a:cs typeface="Arial"/>
                        </a:rPr>
                        <a:t>Lea cuidadosamente la información </a:t>
                      </a:r>
                      <a:r>
                        <a:rPr lang="es-MX" sz="1000" b="1" i="0" u="none" strike="noStrike" kern="1200" dirty="0" smtClean="0">
                          <a:solidFill>
                            <a:srgbClr val="000000"/>
                          </a:solidFill>
                          <a:effectLst/>
                          <a:latin typeface="Arial Narrow" panose="020B0606020202030204" pitchFamily="34" charset="0"/>
                          <a:cs typeface="Arial"/>
                        </a:rPr>
                        <a:t>contenida</a:t>
                      </a:r>
                      <a:r>
                        <a:rPr lang="es-MX" sz="1000" b="1" i="0" u="none" strike="noStrike" kern="1200" baseline="0" dirty="0" smtClean="0">
                          <a:solidFill>
                            <a:srgbClr val="000000"/>
                          </a:solidFill>
                          <a:effectLst/>
                          <a:latin typeface="Arial Narrow" panose="020B0606020202030204" pitchFamily="34" charset="0"/>
                          <a:cs typeface="Arial"/>
                        </a:rPr>
                        <a:t> en los siguientes cuadros de información</a:t>
                      </a:r>
                      <a:r>
                        <a:rPr lang="es-MX" sz="1000" b="1" i="0" u="none" strike="noStrike" kern="1200" dirty="0" smtClean="0">
                          <a:solidFill>
                            <a:srgbClr val="000000"/>
                          </a:solidFill>
                          <a:effectLst/>
                          <a:latin typeface="Arial Narrow" panose="020B0606020202030204" pitchFamily="34" charset="0"/>
                          <a:cs typeface="Arial"/>
                        </a:rPr>
                        <a:t> del caso</a:t>
                      </a:r>
                      <a:r>
                        <a:rPr lang="es-MX" sz="1000" b="1" i="0" u="none" strike="noStrike" kern="1200" dirty="0">
                          <a:solidFill>
                            <a:srgbClr val="000000"/>
                          </a:solidFill>
                          <a:effectLst/>
                          <a:latin typeface="Arial Narrow" panose="020B0606020202030204" pitchFamily="34" charset="0"/>
                          <a:cs typeface="Arial"/>
                        </a:rPr>
                        <a:t>, </a:t>
                      </a:r>
                      <a:r>
                        <a:rPr lang="es-MX" sz="1000" b="1" i="0" u="none" strike="noStrike" kern="1200" dirty="0" smtClean="0">
                          <a:solidFill>
                            <a:srgbClr val="000000"/>
                          </a:solidFill>
                          <a:effectLst/>
                          <a:latin typeface="Arial Narrow" panose="020B0606020202030204" pitchFamily="34" charset="0"/>
                          <a:cs typeface="Arial"/>
                        </a:rPr>
                        <a:t>donde se relacionan una serie de elementos,</a:t>
                      </a:r>
                      <a:r>
                        <a:rPr lang="es-MX" sz="1000" b="1" i="0" u="none" strike="noStrike" kern="1200" baseline="0" dirty="0" smtClean="0">
                          <a:solidFill>
                            <a:srgbClr val="000000"/>
                          </a:solidFill>
                          <a:effectLst/>
                          <a:latin typeface="Arial Narrow" panose="020B0606020202030204" pitchFamily="34" charset="0"/>
                          <a:cs typeface="Arial"/>
                        </a:rPr>
                        <a:t> de análisis de 2 maquiladoras ubicadas cerca de la frontera con USA.</a:t>
                      </a:r>
                    </a:p>
                    <a:p>
                      <a:pPr marL="0" algn="just" rtl="0" eaLnBrk="1" fontAlgn="ctr" latinLnBrk="0" hangingPunct="1">
                        <a:spcBef>
                          <a:spcPts val="0"/>
                        </a:spcBef>
                        <a:spcAft>
                          <a:spcPts val="0"/>
                        </a:spcAft>
                      </a:pPr>
                      <a:endParaRPr lang="es-MX" sz="500" b="1" i="0" u="none" strike="noStrike" kern="1200" baseline="0" dirty="0" smtClean="0">
                        <a:solidFill>
                          <a:srgbClr val="000000"/>
                        </a:solidFill>
                        <a:effectLst/>
                        <a:latin typeface="Arial Narrow" panose="020B0606020202030204" pitchFamily="34" charset="0"/>
                        <a:cs typeface="Arial"/>
                      </a:endParaRPr>
                    </a:p>
                    <a:p>
                      <a:pPr marL="0" algn="just" rtl="0" eaLnBrk="1" fontAlgn="ctr" latinLnBrk="0" hangingPunct="1">
                        <a:spcBef>
                          <a:spcPts val="0"/>
                        </a:spcBef>
                        <a:spcAft>
                          <a:spcPts val="0"/>
                        </a:spcAft>
                      </a:pPr>
                      <a:r>
                        <a:rPr lang="es-MX" sz="1000" b="1" i="0" u="none" strike="noStrike" kern="1200" baseline="0" dirty="0" smtClean="0">
                          <a:solidFill>
                            <a:srgbClr val="000000"/>
                          </a:solidFill>
                          <a:effectLst/>
                          <a:latin typeface="Arial Narrow" panose="020B0606020202030204" pitchFamily="34" charset="0"/>
                          <a:cs typeface="Arial"/>
                        </a:rPr>
                        <a:t>Los cuadros siguientes detallan la información suficiente para que en la mayoría de los casos pueda usted efectuar un análisis comparativo entre ambas maquiladores, y en función de lo que requiere el Grupo, ayudar a decidir cuál de ellas es la más apropiada.</a:t>
                      </a:r>
                    </a:p>
                    <a:p>
                      <a:pPr marL="0" algn="just" rtl="0" eaLnBrk="1" fontAlgn="ctr" latinLnBrk="0" hangingPunct="1">
                        <a:spcBef>
                          <a:spcPts val="0"/>
                        </a:spcBef>
                        <a:spcAft>
                          <a:spcPts val="0"/>
                        </a:spcAft>
                      </a:pPr>
                      <a:endParaRPr lang="es-MX" sz="600" b="0" i="0" u="none" strike="noStrike" dirty="0">
                        <a:effectLst/>
                        <a:latin typeface="Arial Narrow" panose="020B0606020202030204" pitchFamily="34" charset="0"/>
                      </a:endParaRPr>
                    </a:p>
                    <a:p>
                      <a:pPr marL="0" algn="just" rtl="0" eaLnBrk="1" fontAlgn="ctr" latinLnBrk="0" hangingPunct="1">
                        <a:spcBef>
                          <a:spcPts val="0"/>
                        </a:spcBef>
                        <a:spcAft>
                          <a:spcPts val="0"/>
                        </a:spcAft>
                      </a:pPr>
                      <a:r>
                        <a:rPr lang="es-MX" sz="1000" b="1" i="0" u="none" strike="noStrike" kern="1200" baseline="0" dirty="0" smtClean="0">
                          <a:solidFill>
                            <a:srgbClr val="000000"/>
                          </a:solidFill>
                          <a:effectLst/>
                          <a:latin typeface="Arial Narrow" panose="020B0606020202030204" pitchFamily="34" charset="0"/>
                          <a:cs typeface="Arial"/>
                        </a:rPr>
                        <a:t>Recuerde que se le ha contratado para que de acuerdo a la información con la que cuenta y previo análisis documental, decida  y recomiende que  planta industrial se debe comprar y/o contratar para maquilar la nueva línea de ropa de moda que el Grupo ha contratado y que representa un importante crecimiento y consolidación como líderes en su mercado.</a:t>
                      </a:r>
                      <a:endParaRPr lang="es-MX" sz="1000" b="0" i="0" u="none" strike="noStrike" dirty="0">
                        <a:effectLst/>
                        <a:latin typeface="Arial Narrow" panose="020B0606020202030204" pitchFamily="34" charset="0"/>
                      </a:endParaRPr>
                    </a:p>
                  </a:txBody>
                  <a:tcPr marL="90142" marR="90142" marT="45071" marB="450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MX"/>
                    </a:p>
                  </a:txBody>
                  <a:tcPr/>
                </a:tc>
              </a:tr>
              <a:tr h="822678">
                <a:tc>
                  <a:txBody>
                    <a:bodyPr/>
                    <a:lstStyle/>
                    <a:p>
                      <a:pPr marL="0" algn="ctr" rtl="0" eaLnBrk="1" fontAlgn="ctr" latinLnBrk="0" hangingPunct="1">
                        <a:spcBef>
                          <a:spcPts val="0"/>
                        </a:spcBef>
                        <a:spcAft>
                          <a:spcPts val="0"/>
                        </a:spcAft>
                      </a:pPr>
                      <a:r>
                        <a:rPr lang="es-MX" sz="1000" b="1" i="0" u="none" strike="noStrike" kern="1200" dirty="0">
                          <a:solidFill>
                            <a:srgbClr val="000000"/>
                          </a:solidFill>
                          <a:effectLst/>
                          <a:latin typeface="Arial Narrow"/>
                          <a:cs typeface="Arial"/>
                        </a:rPr>
                        <a:t>1.0.</a:t>
                      </a:r>
                      <a:endParaRPr lang="es-MX" sz="1800" b="0" i="0" u="none" strike="noStrike" dirty="0">
                        <a:effectLst/>
                        <a:latin typeface="Arial"/>
                      </a:endParaRPr>
                    </a:p>
                  </a:txBody>
                  <a:tcPr marL="90170" marR="90170" marT="45085" marB="450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2E8"/>
                    </a:solidFill>
                  </a:tcPr>
                </a:tc>
                <a:tc>
                  <a:txBody>
                    <a:bodyPr/>
                    <a:lstStyle/>
                    <a:p>
                      <a:pPr marL="0" algn="just" rtl="0" eaLnBrk="1" fontAlgn="ctr" latinLnBrk="0" hangingPunct="1">
                        <a:spcBef>
                          <a:spcPts val="0"/>
                        </a:spcBef>
                        <a:spcAft>
                          <a:spcPts val="0"/>
                        </a:spcAft>
                      </a:pPr>
                      <a:r>
                        <a:rPr lang="es-MX" sz="1000" b="1" i="0" u="none" strike="noStrike" kern="1200" baseline="0">
                          <a:solidFill>
                            <a:srgbClr val="000000"/>
                          </a:solidFill>
                          <a:effectLst/>
                          <a:latin typeface="Arial Narrow"/>
                          <a:cs typeface="Arial"/>
                        </a:rPr>
                        <a:t>Lea cuidadosamente cada uno de los cuadros  de información de las páginas 1-3, 2-3 y 3-3. En ellos se enlistas una serie de elementos de análisis de las dos maquiladoras posibles para comprar. En la columna INT EXT, marque  con una I aquellos conceptos que le interesen como representativos de ser Internos  de cada maquiladora o con una E aquellos que considere Externos..</a:t>
                      </a:r>
                      <a:endParaRPr lang="es-MX" sz="1800" b="0" i="0" u="none" strike="noStrike">
                        <a:effectLst/>
                        <a:latin typeface="Arial"/>
                      </a:endParaRPr>
                    </a:p>
                  </a:txBody>
                  <a:tcPr marL="90170" marR="90170" marT="45085" marB="450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417">
                <a:tc>
                  <a:txBody>
                    <a:bodyPr/>
                    <a:lstStyle/>
                    <a:p>
                      <a:pPr marL="0" algn="ctr" rtl="0" eaLnBrk="1" fontAlgn="ctr" latinLnBrk="0" hangingPunct="1">
                        <a:spcBef>
                          <a:spcPts val="0"/>
                        </a:spcBef>
                        <a:spcAft>
                          <a:spcPts val="0"/>
                        </a:spcAft>
                      </a:pPr>
                      <a:r>
                        <a:rPr lang="es-MX" sz="1000" b="1" i="0" u="none" strike="noStrike" kern="1200" dirty="0">
                          <a:solidFill>
                            <a:srgbClr val="000000"/>
                          </a:solidFill>
                          <a:effectLst/>
                          <a:latin typeface="Arial Narrow"/>
                          <a:cs typeface="Arial"/>
                        </a:rPr>
                        <a:t>2.0</a:t>
                      </a:r>
                      <a:endParaRPr lang="es-MX" sz="1800" b="0" i="0" u="none" strike="noStrike" dirty="0">
                        <a:effectLst/>
                        <a:latin typeface="Arial"/>
                      </a:endParaRPr>
                    </a:p>
                  </a:txBody>
                  <a:tcPr marL="90170" marR="90170" marT="45085" marB="450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2E8"/>
                    </a:solidFill>
                  </a:tcPr>
                </a:tc>
                <a:tc>
                  <a:txBody>
                    <a:bodyPr/>
                    <a:lstStyle/>
                    <a:p>
                      <a:pPr marL="0" algn="just" rtl="0" eaLnBrk="1" fontAlgn="ctr" latinLnBrk="0" hangingPunct="1">
                        <a:spcBef>
                          <a:spcPts val="0"/>
                        </a:spcBef>
                        <a:spcAft>
                          <a:spcPts val="0"/>
                        </a:spcAft>
                      </a:pPr>
                      <a:r>
                        <a:rPr lang="es-MX" sz="1000" b="1" i="0" u="none" strike="noStrike" kern="1200">
                          <a:solidFill>
                            <a:srgbClr val="000000"/>
                          </a:solidFill>
                          <a:effectLst/>
                          <a:latin typeface="Arial Narrow"/>
                          <a:cs typeface="Arial"/>
                        </a:rPr>
                        <a:t>Una vez clasificados</a:t>
                      </a:r>
                      <a:r>
                        <a:rPr lang="es-MX" sz="1000" b="1" i="0" u="none" strike="noStrike" kern="1200" baseline="0">
                          <a:solidFill>
                            <a:srgbClr val="000000"/>
                          </a:solidFill>
                          <a:effectLst/>
                          <a:latin typeface="Arial Narrow"/>
                          <a:cs typeface="Arial"/>
                        </a:rPr>
                        <a:t> aquellos elementos  de interés internos y externos de maquiladoras potenciales de comprar y/o contratar en exclusiva, elabore una matriz de FODA para cada una de ellos considerando al menos cuatro elementos para cada componente del FODA. </a:t>
                      </a:r>
                      <a:endParaRPr lang="es-MX" sz="1800" b="0" i="0" u="none" strike="noStrike">
                        <a:effectLst/>
                        <a:latin typeface="Arial"/>
                      </a:endParaRPr>
                    </a:p>
                  </a:txBody>
                  <a:tcPr marL="90170" marR="90170" marT="45085" marB="450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287">
                <a:tc>
                  <a:txBody>
                    <a:bodyPr/>
                    <a:lstStyle/>
                    <a:p>
                      <a:pPr marL="0" algn="ctr" rtl="0" eaLnBrk="1" fontAlgn="ctr" latinLnBrk="0" hangingPunct="1">
                        <a:spcBef>
                          <a:spcPts val="0"/>
                        </a:spcBef>
                        <a:spcAft>
                          <a:spcPts val="0"/>
                        </a:spcAft>
                      </a:pPr>
                      <a:r>
                        <a:rPr lang="es-MX" sz="1000" b="1" i="0" u="none" strike="noStrike" kern="1200" dirty="0">
                          <a:solidFill>
                            <a:srgbClr val="000000"/>
                          </a:solidFill>
                          <a:effectLst/>
                          <a:latin typeface="Arial Narrow"/>
                          <a:cs typeface="Arial"/>
                        </a:rPr>
                        <a:t>3.0</a:t>
                      </a:r>
                      <a:endParaRPr lang="es-MX" sz="1800" b="0" i="0" u="none" strike="noStrike" dirty="0">
                        <a:effectLst/>
                        <a:latin typeface="Arial"/>
                      </a:endParaRPr>
                    </a:p>
                  </a:txBody>
                  <a:tcPr marL="90170" marR="90170" marT="45085" marB="450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2E8"/>
                    </a:solidFill>
                  </a:tcPr>
                </a:tc>
                <a:tc>
                  <a:txBody>
                    <a:bodyPr/>
                    <a:lstStyle/>
                    <a:p>
                      <a:pPr marL="0" algn="just" rtl="0" eaLnBrk="1" fontAlgn="ctr" latinLnBrk="0" hangingPunct="1">
                        <a:spcBef>
                          <a:spcPts val="0"/>
                        </a:spcBef>
                        <a:spcAft>
                          <a:spcPts val="0"/>
                        </a:spcAft>
                      </a:pPr>
                      <a:r>
                        <a:rPr lang="es-MX" sz="1000" b="1" i="0" u="none" strike="noStrike" kern="1200" baseline="0">
                          <a:solidFill>
                            <a:srgbClr val="000000"/>
                          </a:solidFill>
                          <a:effectLst/>
                          <a:latin typeface="Arial Narrow"/>
                          <a:cs typeface="Arial"/>
                        </a:rPr>
                        <a:t>Analice el resultado de las dos matrices FODA y elabore una matriz de evaluación de alternativa  de decisión de cada uno de ellos y decida cual procede comprar o contratar con al menos 6 elementos cada una.</a:t>
                      </a:r>
                      <a:endParaRPr lang="es-MX" sz="1800" b="0" i="0" u="none" strike="noStrike">
                        <a:effectLst/>
                        <a:latin typeface="Arial"/>
                      </a:endParaRPr>
                    </a:p>
                  </a:txBody>
                  <a:tcPr marL="90170" marR="90170" marT="45085" marB="450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417">
                <a:tc>
                  <a:txBody>
                    <a:bodyPr/>
                    <a:lstStyle/>
                    <a:p>
                      <a:pPr marL="0" algn="ctr" rtl="0" eaLnBrk="1" fontAlgn="ctr" latinLnBrk="0" hangingPunct="1">
                        <a:spcBef>
                          <a:spcPts val="0"/>
                        </a:spcBef>
                        <a:spcAft>
                          <a:spcPts val="0"/>
                        </a:spcAft>
                      </a:pPr>
                      <a:r>
                        <a:rPr lang="es-MX" sz="1000" b="1" i="0" u="none" strike="noStrike" kern="1200" dirty="0">
                          <a:solidFill>
                            <a:srgbClr val="000000"/>
                          </a:solidFill>
                          <a:effectLst/>
                          <a:latin typeface="Arial Narrow"/>
                          <a:cs typeface="Arial"/>
                        </a:rPr>
                        <a:t>4.0</a:t>
                      </a:r>
                      <a:endParaRPr lang="es-MX" sz="1800" b="0" i="0" u="none" strike="noStrike" dirty="0">
                        <a:effectLst/>
                        <a:latin typeface="Arial"/>
                      </a:endParaRPr>
                    </a:p>
                  </a:txBody>
                  <a:tcPr marL="90170" marR="90170" marT="45085" marB="450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2E8"/>
                    </a:solidFill>
                  </a:tcPr>
                </a:tc>
                <a:tc>
                  <a:txBody>
                    <a:bodyPr/>
                    <a:lstStyle/>
                    <a:p>
                      <a:pPr marL="0" algn="just" rtl="0" eaLnBrk="1" fontAlgn="ctr" latinLnBrk="0" hangingPunct="1">
                        <a:spcBef>
                          <a:spcPts val="0"/>
                        </a:spcBef>
                        <a:spcAft>
                          <a:spcPts val="0"/>
                        </a:spcAft>
                      </a:pPr>
                      <a:r>
                        <a:rPr lang="es-MX" sz="1000" b="1" i="0" u="none" strike="noStrike" kern="1200" baseline="0" dirty="0">
                          <a:solidFill>
                            <a:srgbClr val="000000"/>
                          </a:solidFill>
                          <a:effectLst/>
                          <a:latin typeface="Arial Narrow"/>
                          <a:cs typeface="Arial"/>
                        </a:rPr>
                        <a:t>Por último, elabore un programa de una propuesta de estrategia para inicia operaciones en la nueva maquiladora, desde su compra o contratación hasta el envió de los primeros pedidos, todo ello en el corto plazo. Igualmente establezcan cual de sus acciones estratégicas debe continuarse o adicionarse en el medio y largo plazo.</a:t>
                      </a:r>
                      <a:endParaRPr lang="es-MX" sz="1800" b="0" i="0" u="none" strike="noStrike" dirty="0">
                        <a:effectLst/>
                        <a:latin typeface="Arial"/>
                      </a:endParaRPr>
                    </a:p>
                  </a:txBody>
                  <a:tcPr marL="90170" marR="90170" marT="45085" marB="450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8 Rectángulo"/>
          <p:cNvSpPr/>
          <p:nvPr/>
        </p:nvSpPr>
        <p:spPr>
          <a:xfrm>
            <a:off x="332656" y="8171940"/>
            <a:ext cx="6192688" cy="144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b="1" i="1" dirty="0" smtClean="0">
                <a:solidFill>
                  <a:srgbClr val="FF0000"/>
                </a:solidFill>
              </a:rPr>
              <a:t>** </a:t>
            </a:r>
            <a:r>
              <a:rPr lang="es-MX" sz="1000" b="1" i="1" dirty="0" smtClean="0">
                <a:solidFill>
                  <a:srgbClr val="FF0000"/>
                </a:solidFill>
              </a:rPr>
              <a:t>Los datos y nombres del presente caso son ficticios y solo sirven de información para la resolución del caso</a:t>
            </a:r>
            <a:r>
              <a:rPr lang="es-MX" sz="1050" dirty="0" smtClean="0">
                <a:solidFill>
                  <a:srgbClr val="FF0000"/>
                </a:solidFill>
              </a:rPr>
              <a:t>.</a:t>
            </a:r>
            <a:endParaRPr lang="es-MX" sz="1050" dirty="0">
              <a:solidFill>
                <a:srgbClr val="FF0000"/>
              </a:solidFill>
            </a:endParaRPr>
          </a:p>
        </p:txBody>
      </p:sp>
      <p:graphicFrame>
        <p:nvGraphicFramePr>
          <p:cNvPr id="6" name="5 Tabla"/>
          <p:cNvGraphicFramePr>
            <a:graphicFrameLocks noGrp="1"/>
          </p:cNvGraphicFramePr>
          <p:nvPr>
            <p:extLst>
              <p:ext uri="{D42A27DB-BD31-4B8C-83A1-F6EECF244321}">
                <p14:modId xmlns:p14="http://schemas.microsoft.com/office/powerpoint/2010/main" val="4196467581"/>
              </p:ext>
            </p:extLst>
          </p:nvPr>
        </p:nvGraphicFramePr>
        <p:xfrm>
          <a:off x="438150" y="5111991"/>
          <a:ext cx="5976000" cy="2916000"/>
        </p:xfrm>
        <a:graphic>
          <a:graphicData uri="http://schemas.openxmlformats.org/drawingml/2006/table">
            <a:tbl>
              <a:tblPr firstRow="1" bandRow="1"/>
              <a:tblGrid>
                <a:gridCol w="5976000"/>
              </a:tblGrid>
              <a:tr h="324000">
                <a:tc>
                  <a:txBody>
                    <a:bodyPr/>
                    <a:lstStyle/>
                    <a:p>
                      <a:pPr marL="0" algn="ctr" rtl="0" eaLnBrk="1" fontAlgn="ctr" latinLnBrk="0" hangingPunct="1">
                        <a:spcBef>
                          <a:spcPts val="0"/>
                        </a:spcBef>
                        <a:spcAft>
                          <a:spcPts val="0"/>
                        </a:spcAft>
                      </a:pPr>
                      <a:r>
                        <a:rPr lang="es-MX" sz="900" b="0" i="0" u="none" strike="noStrike" dirty="0" smtClean="0">
                          <a:effectLst/>
                          <a:latin typeface="Arial"/>
                        </a:rPr>
                        <a:t>NOTAS</a:t>
                      </a:r>
                      <a:endParaRPr lang="es-MX" sz="900" b="0" i="0" u="none" strike="noStrike" dirty="0">
                        <a:effectLst/>
                        <a:latin typeface="Arial"/>
                      </a:endParaRPr>
                    </a:p>
                  </a:txBody>
                  <a:tcPr marL="90170" marR="90170" marT="45085" marB="450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2E8"/>
                    </a:solidFill>
                  </a:tcPr>
                </a:tc>
              </a:tr>
              <a:tr h="288000">
                <a:tc>
                  <a:txBody>
                    <a:bodyPr/>
                    <a:lstStyle/>
                    <a:p>
                      <a:pPr marL="0" algn="ctr" rtl="0" eaLnBrk="1" fontAlgn="ctr" latinLnBrk="0" hangingPunct="1">
                        <a:spcBef>
                          <a:spcPts val="0"/>
                        </a:spcBef>
                        <a:spcAft>
                          <a:spcPts val="0"/>
                        </a:spcAft>
                      </a:pPr>
                      <a:endParaRPr lang="es-MX" sz="900" b="0" i="0" u="none" strike="noStrike" dirty="0">
                        <a:effectLst/>
                        <a:latin typeface="Arial"/>
                      </a:endParaRPr>
                    </a:p>
                  </a:txBody>
                  <a:tcPr marL="90170" marR="90170" marT="45085" marB="450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88000">
                <a:tc>
                  <a:txBody>
                    <a:bodyPr/>
                    <a:lstStyle/>
                    <a:p>
                      <a:pPr marL="0" algn="ctr" rtl="0" eaLnBrk="1" fontAlgn="ctr" latinLnBrk="0" hangingPunct="1">
                        <a:spcBef>
                          <a:spcPts val="0"/>
                        </a:spcBef>
                        <a:spcAft>
                          <a:spcPts val="0"/>
                        </a:spcAft>
                      </a:pPr>
                      <a:endParaRPr lang="es-MX" sz="900" b="0" i="0" u="none" strike="noStrike" dirty="0">
                        <a:effectLst/>
                        <a:latin typeface="Arial"/>
                      </a:endParaRPr>
                    </a:p>
                  </a:txBody>
                  <a:tcPr marL="90170" marR="90170" marT="45085" marB="450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88000">
                <a:tc>
                  <a:txBody>
                    <a:bodyPr/>
                    <a:lstStyle/>
                    <a:p>
                      <a:pPr marL="0" algn="ctr" rtl="0" eaLnBrk="1" fontAlgn="ctr" latinLnBrk="0" hangingPunct="1">
                        <a:spcBef>
                          <a:spcPts val="0"/>
                        </a:spcBef>
                        <a:spcAft>
                          <a:spcPts val="0"/>
                        </a:spcAft>
                      </a:pPr>
                      <a:endParaRPr lang="es-MX" sz="900" b="0" i="0" u="none" strike="noStrike" dirty="0">
                        <a:effectLst/>
                        <a:latin typeface="Arial"/>
                      </a:endParaRPr>
                    </a:p>
                  </a:txBody>
                  <a:tcPr marL="90170" marR="90170" marT="45085" marB="450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88000">
                <a:tc>
                  <a:txBody>
                    <a:bodyPr/>
                    <a:lstStyle/>
                    <a:p>
                      <a:pPr marL="0" algn="ctr" rtl="0" eaLnBrk="1" fontAlgn="ctr" latinLnBrk="0" hangingPunct="1">
                        <a:spcBef>
                          <a:spcPts val="0"/>
                        </a:spcBef>
                        <a:spcAft>
                          <a:spcPts val="0"/>
                        </a:spcAft>
                      </a:pPr>
                      <a:endParaRPr lang="es-MX" sz="900" b="0" i="0" u="none" strike="noStrike" dirty="0">
                        <a:effectLst/>
                        <a:latin typeface="Arial"/>
                      </a:endParaRPr>
                    </a:p>
                  </a:txBody>
                  <a:tcPr marL="90170" marR="90170" marT="45085" marB="450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88000">
                <a:tc>
                  <a:txBody>
                    <a:bodyPr/>
                    <a:lstStyle/>
                    <a:p>
                      <a:pPr marL="0" algn="ctr" rtl="0" eaLnBrk="1" fontAlgn="ctr" latinLnBrk="0" hangingPunct="1">
                        <a:spcBef>
                          <a:spcPts val="0"/>
                        </a:spcBef>
                        <a:spcAft>
                          <a:spcPts val="0"/>
                        </a:spcAft>
                      </a:pPr>
                      <a:endParaRPr lang="es-MX" sz="900" b="0" i="0" u="none" strike="noStrike" dirty="0">
                        <a:effectLst/>
                        <a:latin typeface="Arial"/>
                      </a:endParaRPr>
                    </a:p>
                  </a:txBody>
                  <a:tcPr marL="90170" marR="90170" marT="45085" marB="450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88000">
                <a:tc>
                  <a:txBody>
                    <a:bodyPr/>
                    <a:lstStyle/>
                    <a:p>
                      <a:pPr marL="0" algn="ctr" rtl="0" eaLnBrk="1" fontAlgn="ctr" latinLnBrk="0" hangingPunct="1">
                        <a:spcBef>
                          <a:spcPts val="0"/>
                        </a:spcBef>
                        <a:spcAft>
                          <a:spcPts val="0"/>
                        </a:spcAft>
                      </a:pPr>
                      <a:endParaRPr lang="es-MX" sz="900" b="0" i="0" u="none" strike="noStrike" dirty="0">
                        <a:effectLst/>
                        <a:latin typeface="Arial"/>
                      </a:endParaRPr>
                    </a:p>
                  </a:txBody>
                  <a:tcPr marL="90170" marR="90170" marT="45085" marB="450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88000">
                <a:tc>
                  <a:txBody>
                    <a:bodyPr/>
                    <a:lstStyle/>
                    <a:p>
                      <a:pPr marL="0" algn="ctr" rtl="0" eaLnBrk="1" fontAlgn="ctr" latinLnBrk="0" hangingPunct="1">
                        <a:spcBef>
                          <a:spcPts val="0"/>
                        </a:spcBef>
                        <a:spcAft>
                          <a:spcPts val="0"/>
                        </a:spcAft>
                      </a:pPr>
                      <a:endParaRPr lang="es-MX" sz="900" b="0" i="0" u="none" strike="noStrike" dirty="0">
                        <a:effectLst/>
                        <a:latin typeface="Arial"/>
                      </a:endParaRPr>
                    </a:p>
                  </a:txBody>
                  <a:tcPr marL="90170" marR="90170" marT="45085" marB="450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88000">
                <a:tc>
                  <a:txBody>
                    <a:bodyPr/>
                    <a:lstStyle/>
                    <a:p>
                      <a:pPr marL="0" algn="ctr" rtl="0" eaLnBrk="1" fontAlgn="ctr" latinLnBrk="0" hangingPunct="1">
                        <a:spcBef>
                          <a:spcPts val="0"/>
                        </a:spcBef>
                        <a:spcAft>
                          <a:spcPts val="0"/>
                        </a:spcAft>
                      </a:pPr>
                      <a:endParaRPr lang="es-MX" sz="900" b="0" i="0" u="none" strike="noStrike" dirty="0">
                        <a:effectLst/>
                        <a:latin typeface="Arial"/>
                      </a:endParaRPr>
                    </a:p>
                  </a:txBody>
                  <a:tcPr marL="90170" marR="90170" marT="45085" marB="450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88000">
                <a:tc>
                  <a:txBody>
                    <a:bodyPr/>
                    <a:lstStyle/>
                    <a:p>
                      <a:pPr marL="0" algn="ctr" rtl="0" eaLnBrk="1" fontAlgn="ctr" latinLnBrk="0" hangingPunct="1">
                        <a:spcBef>
                          <a:spcPts val="0"/>
                        </a:spcBef>
                        <a:spcAft>
                          <a:spcPts val="0"/>
                        </a:spcAft>
                      </a:pPr>
                      <a:endParaRPr lang="es-MX" sz="900" b="0" i="0" u="none" strike="noStrike" dirty="0">
                        <a:effectLst/>
                        <a:latin typeface="Arial"/>
                      </a:endParaRPr>
                    </a:p>
                  </a:txBody>
                  <a:tcPr marL="90170" marR="90170" marT="45085" marB="4508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2665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r>
              <a:rPr lang="es-MX" dirty="0" smtClean="0"/>
              <a:t>51</a:t>
            </a:r>
            <a:endParaRPr lang="es-MX" dirty="0"/>
          </a:p>
        </p:txBody>
      </p:sp>
      <p:graphicFrame>
        <p:nvGraphicFramePr>
          <p:cNvPr id="3" name="2 Tabla"/>
          <p:cNvGraphicFramePr>
            <a:graphicFrameLocks noGrp="1"/>
          </p:cNvGraphicFramePr>
          <p:nvPr>
            <p:extLst>
              <p:ext uri="{D42A27DB-BD31-4B8C-83A1-F6EECF244321}">
                <p14:modId xmlns:p14="http://schemas.microsoft.com/office/powerpoint/2010/main" val="3582954596"/>
              </p:ext>
            </p:extLst>
          </p:nvPr>
        </p:nvGraphicFramePr>
        <p:xfrm>
          <a:off x="429050" y="405707"/>
          <a:ext cx="6036000" cy="7776918"/>
        </p:xfrm>
        <a:graphic>
          <a:graphicData uri="http://schemas.openxmlformats.org/drawingml/2006/table">
            <a:tbl>
              <a:tblPr/>
              <a:tblGrid>
                <a:gridCol w="392316"/>
                <a:gridCol w="2254636"/>
                <a:gridCol w="872762"/>
                <a:gridCol w="392316"/>
                <a:gridCol w="467897"/>
                <a:gridCol w="404865"/>
                <a:gridCol w="392316"/>
                <a:gridCol w="284746"/>
                <a:gridCol w="574146"/>
              </a:tblGrid>
              <a:tr h="216027">
                <a:tc gridSpan="5">
                  <a:txBody>
                    <a:bodyPr/>
                    <a:lstStyle/>
                    <a:p>
                      <a:pPr marL="0" algn="ctr" rtl="0" eaLnBrk="1" fontAlgn="ctr" latinLnBrk="0" hangingPunct="1">
                        <a:spcBef>
                          <a:spcPts val="0"/>
                        </a:spcBef>
                        <a:spcAft>
                          <a:spcPts val="0"/>
                        </a:spcAft>
                      </a:pPr>
                      <a:r>
                        <a:rPr lang="es-MX" sz="900" b="0" i="0" u="none" strike="noStrike" kern="1200" dirty="0">
                          <a:solidFill>
                            <a:srgbClr val="000000"/>
                          </a:solidFill>
                          <a:effectLst/>
                          <a:latin typeface="Arial" panose="020B0604020202020204" pitchFamily="34" charset="0"/>
                          <a:ea typeface="Arial Unicode MS"/>
                          <a:cs typeface="Arial" panose="020B0604020202020204" pitchFamily="34" charset="0"/>
                        </a:rPr>
                        <a:t>1.0</a:t>
                      </a:r>
                      <a:r>
                        <a:rPr lang="es-MX" sz="900" b="0" i="0" u="none" strike="noStrike" kern="1200" baseline="0" dirty="0">
                          <a:solidFill>
                            <a:srgbClr val="000000"/>
                          </a:solidFill>
                          <a:effectLst/>
                          <a:latin typeface="Arial" panose="020B0604020202020204" pitchFamily="34" charset="0"/>
                          <a:ea typeface="Arial Unicode MS"/>
                          <a:cs typeface="Arial" panose="020B0604020202020204" pitchFamily="34" charset="0"/>
                        </a:rPr>
                        <a:t>   ANÁLISIS COMPARATIVO   </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EF2E8"/>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3">
                  <a:txBody>
                    <a:bodyPr/>
                    <a:lstStyle/>
                    <a:p>
                      <a:pPr marL="0" indent="0" algn="ctr" rtl="0" eaLnBrk="1" fontAlgn="ctr" latinLnBrk="0" hangingPunct="1">
                        <a:spcBef>
                          <a:spcPts val="0"/>
                        </a:spcBef>
                        <a:spcAft>
                          <a:spcPts val="0"/>
                        </a:spcAft>
                      </a:pPr>
                      <a:r>
                        <a:rPr lang="es-MX" sz="900" b="0" i="0" u="none" strike="noStrike" kern="1200" baseline="0" dirty="0">
                          <a:solidFill>
                            <a:srgbClr val="000000"/>
                          </a:solidFill>
                          <a:effectLst/>
                          <a:latin typeface="Arial"/>
                          <a:ea typeface="Arial Unicode MS"/>
                          <a:cs typeface="Arial"/>
                        </a:rPr>
                        <a:t>HOJA</a:t>
                      </a:r>
                      <a:endParaRPr lang="es-MX" sz="1800" b="0" i="0" u="none" strike="noStrike" dirty="0">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EF2E8"/>
                    </a:solidFill>
                  </a:tcPr>
                </a:tc>
                <a:tc hMerge="1">
                  <a:txBody>
                    <a:bodyPr/>
                    <a:lstStyle/>
                    <a:p>
                      <a:pPr marL="0" indent="0" algn="ctr" rtl="0" eaLnBrk="1" fontAlgn="ctr" latinLnBrk="0" hangingPunct="1">
                        <a:spcBef>
                          <a:spcPts val="0"/>
                        </a:spcBef>
                        <a:spcAft>
                          <a:spcPts val="0"/>
                        </a:spcAft>
                      </a:pPr>
                      <a:endParaRPr lang="es-MX" sz="1800" b="0" i="0" u="none" strike="noStrike" dirty="0">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EF2E8"/>
                    </a:solidFill>
                  </a:tcPr>
                </a:tc>
                <a:tc hMerge="1">
                  <a:txBody>
                    <a:bodyPr/>
                    <a:lstStyle/>
                    <a:p>
                      <a:endParaRPr lang="es-MX"/>
                    </a:p>
                  </a:txBody>
                  <a:tcPr/>
                </a:tc>
                <a:tc>
                  <a:txBody>
                    <a:bodyPr/>
                    <a:lstStyle/>
                    <a:p>
                      <a:pPr marL="173736" marR="0" indent="-173736" algn="ctr" rtl="0" eaLnBrk="1" fontAlgn="auto" latinLnBrk="0" hangingPunct="1">
                        <a:spcBef>
                          <a:spcPts val="0"/>
                        </a:spcBef>
                        <a:spcAft>
                          <a:spcPts val="0"/>
                        </a:spcAft>
                      </a:pPr>
                      <a:r>
                        <a:rPr lang="es-MX" sz="900" b="0" i="0" u="none" strike="noStrike" kern="1200" baseline="0" dirty="0">
                          <a:solidFill>
                            <a:srgbClr val="000000"/>
                          </a:solidFill>
                          <a:effectLst/>
                          <a:latin typeface="Arial"/>
                          <a:ea typeface="Arial Unicode MS"/>
                          <a:cs typeface="Arial"/>
                        </a:rPr>
                        <a:t>1 DE </a:t>
                      </a:r>
                      <a:r>
                        <a:rPr lang="es-MX" sz="900" b="0" i="0" u="none" strike="noStrike" kern="1200" baseline="0" dirty="0" smtClean="0">
                          <a:solidFill>
                            <a:srgbClr val="000000"/>
                          </a:solidFill>
                          <a:effectLst/>
                          <a:latin typeface="Arial"/>
                          <a:ea typeface="Arial Unicode MS"/>
                          <a:cs typeface="Arial"/>
                        </a:rPr>
                        <a:t>2</a:t>
                      </a:r>
                      <a:endParaRPr lang="es-MX" sz="1800" b="0" i="0" u="none" strike="noStrike" dirty="0">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32054">
                <a:tc gridSpan="2">
                  <a:txBody>
                    <a:bodyPr/>
                    <a:lstStyle/>
                    <a:p>
                      <a:pPr marL="0" algn="ctr" rtl="0" eaLnBrk="1" fontAlgn="ctr" latinLnBrk="0" hangingPunct="1">
                        <a:spcBef>
                          <a:spcPts val="0"/>
                        </a:spcBef>
                        <a:spcAft>
                          <a:spcPts val="0"/>
                        </a:spcAft>
                      </a:pPr>
                      <a:r>
                        <a:rPr lang="es-MX" sz="900" b="0" i="0" u="none" strike="noStrike" kern="1200" dirty="0">
                          <a:solidFill>
                            <a:srgbClr val="000000"/>
                          </a:solidFill>
                          <a:effectLst/>
                          <a:latin typeface="Arial"/>
                          <a:ea typeface="Arial Unicode MS"/>
                          <a:cs typeface="Arial"/>
                        </a:rPr>
                        <a:t>ELEMENTOS</a:t>
                      </a:r>
                      <a:r>
                        <a:rPr lang="es-MX" sz="900" b="0" i="0" u="none" strike="noStrike" kern="1200" baseline="0" dirty="0">
                          <a:solidFill>
                            <a:srgbClr val="000000"/>
                          </a:solidFill>
                          <a:effectLst/>
                          <a:latin typeface="Arial"/>
                          <a:ea typeface="Arial Unicode MS"/>
                          <a:cs typeface="Arial"/>
                        </a:rPr>
                        <a:t> DE ANÁLISIS</a:t>
                      </a:r>
                      <a:endParaRPr lang="es-MX" sz="1800" b="0" i="0" u="none" strike="noStrike" dirty="0">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900" b="0" i="0" u="none" strike="noStrike" kern="1200" dirty="0">
                          <a:solidFill>
                            <a:srgbClr val="000000"/>
                          </a:solidFill>
                          <a:effectLst/>
                          <a:latin typeface="Arial"/>
                          <a:cs typeface="Arial"/>
                        </a:rPr>
                        <a:t>INDUSTRIA</a:t>
                      </a:r>
                      <a:r>
                        <a:rPr lang="es-MX" sz="900" b="0" i="0" u="none" strike="noStrike" kern="1200" baseline="0" dirty="0">
                          <a:solidFill>
                            <a:srgbClr val="000000"/>
                          </a:solidFill>
                          <a:effectLst/>
                          <a:latin typeface="Arial"/>
                          <a:cs typeface="Arial"/>
                        </a:rPr>
                        <a:t> A</a:t>
                      </a:r>
                      <a:endParaRPr lang="es-MX" sz="1800" b="0" i="0" u="none" strike="noStrike" dirty="0">
                        <a:effectLst/>
                        <a:latin typeface="Arial"/>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chemeClr val="tx2">
                          <a:lumMod val="50000"/>
                        </a:schemeClr>
                      </a:solidFill>
                      <a:prstDash val="sysDot"/>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r>
                        <a:rPr lang="es-MX" sz="900" dirty="0" err="1" smtClean="0">
                          <a:latin typeface="Arial" panose="020B0604020202020204" pitchFamily="34" charset="0"/>
                          <a:cs typeface="Arial" panose="020B0604020202020204" pitchFamily="34" charset="0"/>
                        </a:rPr>
                        <a:t>INT</a:t>
                      </a:r>
                      <a:endParaRPr lang="es-MX" sz="900" dirty="0" smtClean="0">
                        <a:latin typeface="Arial" panose="020B0604020202020204" pitchFamily="34" charset="0"/>
                        <a:cs typeface="Arial" panose="020B0604020202020204" pitchFamily="34" charset="0"/>
                      </a:endParaRPr>
                    </a:p>
                    <a:p>
                      <a:pPr algn="ctr"/>
                      <a:r>
                        <a:rPr lang="es-MX" sz="900" dirty="0" smtClean="0">
                          <a:latin typeface="Arial" panose="020B0604020202020204" pitchFamily="34" charset="0"/>
                          <a:cs typeface="Arial" panose="020B0604020202020204" pitchFamily="34" charset="0"/>
                        </a:rPr>
                        <a:t>EXT</a:t>
                      </a:r>
                      <a:endParaRPr lang="es-MX" sz="900" dirty="0">
                        <a:latin typeface="Arial" panose="020B0604020202020204" pitchFamily="34" charset="0"/>
                        <a:cs typeface="Arial" panose="020B0604020202020204" pitchFamily="34" charset="0"/>
                      </a:endParaRPr>
                    </a:p>
                  </a:txBody>
                  <a:tcPr marL="44450" marR="44450" marT="9525" marB="0" anchor="ctr">
                    <a:lnL w="9525" cap="flat" cmpd="sng" algn="ctr">
                      <a:solidFill>
                        <a:schemeClr val="tx2">
                          <a:lumMod val="50000"/>
                        </a:schemeClr>
                      </a:solidFill>
                      <a:prstDash val="sysDot"/>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gridSpan="2">
                  <a:txBody>
                    <a:bodyPr/>
                    <a:lstStyle/>
                    <a:p>
                      <a:pPr marL="0" indent="0" algn="ctr" rtl="0" eaLnBrk="1" fontAlgn="ctr" latinLnBrk="0" hangingPunct="1">
                        <a:spcBef>
                          <a:spcPts val="0"/>
                        </a:spcBef>
                        <a:spcAft>
                          <a:spcPts val="0"/>
                        </a:spcAft>
                      </a:pPr>
                      <a:r>
                        <a:rPr lang="es-MX" sz="900" b="0" i="0" u="none" strike="noStrike" kern="1200" baseline="0" dirty="0">
                          <a:solidFill>
                            <a:srgbClr val="000000"/>
                          </a:solidFill>
                          <a:effectLst/>
                          <a:latin typeface="Arial"/>
                          <a:ea typeface="Arial Unicode MS"/>
                          <a:cs typeface="Arial"/>
                        </a:rPr>
                        <a:t>INDUSTRIA B</a:t>
                      </a:r>
                      <a:endParaRPr lang="es-MX" sz="900" b="0" i="0" u="none" strike="noStrike" dirty="0">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chemeClr val="tx2">
                          <a:lumMod val="50000"/>
                        </a:schemeClr>
                      </a:solidFill>
                      <a:prstDash val="sysDot"/>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a:r>
                        <a:rPr lang="es-MX" sz="900" dirty="0" err="1" smtClean="0">
                          <a:latin typeface="Arial" panose="020B0604020202020204" pitchFamily="34" charset="0"/>
                          <a:cs typeface="Arial" panose="020B0604020202020204" pitchFamily="34" charset="0"/>
                        </a:rPr>
                        <a:t>INT</a:t>
                      </a:r>
                      <a:endParaRPr lang="es-MX" sz="900" dirty="0" smtClean="0">
                        <a:latin typeface="Arial" panose="020B0604020202020204" pitchFamily="34" charset="0"/>
                        <a:cs typeface="Arial" panose="020B0604020202020204" pitchFamily="34" charset="0"/>
                      </a:endParaRPr>
                    </a:p>
                    <a:p>
                      <a:pPr algn="ctr"/>
                      <a:r>
                        <a:rPr lang="es-MX" sz="900" dirty="0" smtClean="0">
                          <a:latin typeface="Arial" panose="020B0604020202020204" pitchFamily="34" charset="0"/>
                          <a:cs typeface="Arial" panose="020B0604020202020204" pitchFamily="34" charset="0"/>
                        </a:rPr>
                        <a:t>EXT</a:t>
                      </a:r>
                      <a:endParaRPr lang="es-MX" sz="900" dirty="0">
                        <a:latin typeface="Arial" panose="020B0604020202020204" pitchFamily="34" charset="0"/>
                        <a:cs typeface="Arial" panose="020B0604020202020204" pitchFamily="34" charset="0"/>
                      </a:endParaRPr>
                    </a:p>
                  </a:txBody>
                  <a:tcPr marL="44450" marR="44450" marT="9525" marB="0" anchor="ctr">
                    <a:lnL w="9525" cap="flat" cmpd="sng" algn="ctr">
                      <a:solidFill>
                        <a:schemeClr val="tx2">
                          <a:lumMod val="50000"/>
                        </a:schemeClr>
                      </a:solidFill>
                      <a:prstDash val="sysDot"/>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gridSpan="2">
                  <a:txBody>
                    <a:bodyPr/>
                    <a:lstStyle/>
                    <a:p>
                      <a:pPr marL="173736" marR="0" indent="-173736" algn="just" rtl="0" eaLnBrk="1" fontAlgn="auto" latinLnBrk="0" hangingPunct="1">
                        <a:spcBef>
                          <a:spcPts val="0"/>
                        </a:spcBef>
                        <a:spcAft>
                          <a:spcPts val="0"/>
                        </a:spcAft>
                      </a:pPr>
                      <a:r>
                        <a:rPr lang="es-MX" sz="900" b="0" i="0" u="none" strike="noStrike" kern="1200" baseline="0" dirty="0">
                          <a:solidFill>
                            <a:srgbClr val="000000"/>
                          </a:solidFill>
                          <a:effectLst/>
                          <a:latin typeface="Arial" panose="020B0604020202020204" pitchFamily="34" charset="0"/>
                          <a:ea typeface="Arial Unicode MS"/>
                          <a:cs typeface="Arial" panose="020B0604020202020204" pitchFamily="34" charset="0"/>
                        </a:rPr>
                        <a:t>Observaciones</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endParaRPr lang="es-MX"/>
                    </a:p>
                  </a:txBody>
                  <a:tcPr/>
                </a:tc>
              </a:tr>
              <a:tr h="216027">
                <a:tc>
                  <a:txBody>
                    <a:bodyPr/>
                    <a:lstStyle/>
                    <a:p>
                      <a:pPr marL="0" algn="r" rtl="0" eaLnBrk="1" fontAlgn="ctr" latinLnBrk="0" hangingPunct="1">
                        <a:spcBef>
                          <a:spcPts val="0"/>
                        </a:spcBef>
                        <a:spcAft>
                          <a:spcPts val="0"/>
                        </a:spcAft>
                      </a:pPr>
                      <a:r>
                        <a:rPr lang="es-MX" sz="900" b="1" i="0" u="none" strike="noStrike" kern="1200" dirty="0">
                          <a:solidFill>
                            <a:srgbClr val="000000"/>
                          </a:solidFill>
                          <a:effectLst/>
                          <a:latin typeface="Arial" panose="020B0604020202020204" pitchFamily="34" charset="0"/>
                          <a:ea typeface="Arial Unicode MS"/>
                          <a:cs typeface="Arial" panose="020B0604020202020204" pitchFamily="34" charset="0"/>
                        </a:rPr>
                        <a:t>1.0</a:t>
                      </a:r>
                      <a:endParaRPr lang="es-MX" sz="900" b="1"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es-ES" sz="900" b="1" i="0" u="none" strike="noStrike" kern="1200" dirty="0" smtClean="0">
                          <a:solidFill>
                            <a:srgbClr val="000000"/>
                          </a:solidFill>
                          <a:effectLst/>
                          <a:latin typeface="Arial" panose="020B0604020202020204" pitchFamily="34" charset="0"/>
                          <a:ea typeface="Arial Unicode MS"/>
                          <a:cs typeface="Arial" panose="020B0604020202020204" pitchFamily="34" charset="0"/>
                        </a:rPr>
                        <a:t>Edificio</a:t>
                      </a:r>
                      <a:r>
                        <a:rPr lang="es-ES" sz="900" b="1" i="0" u="none" strike="noStrike" kern="1200" baseline="0" dirty="0" smtClean="0">
                          <a:solidFill>
                            <a:srgbClr val="000000"/>
                          </a:solidFill>
                          <a:effectLst/>
                          <a:latin typeface="Arial" panose="020B0604020202020204" pitchFamily="34" charset="0"/>
                          <a:ea typeface="Arial Unicode MS"/>
                          <a:cs typeface="Arial" panose="020B0604020202020204" pitchFamily="34" charset="0"/>
                        </a:rPr>
                        <a:t> </a:t>
                      </a:r>
                      <a:r>
                        <a:rPr lang="es-ES" sz="900" b="1" i="0" u="none" strike="noStrike" kern="1200" baseline="0" dirty="0">
                          <a:solidFill>
                            <a:srgbClr val="000000"/>
                          </a:solidFill>
                          <a:effectLst/>
                          <a:latin typeface="Arial" panose="020B0604020202020204" pitchFamily="34" charset="0"/>
                          <a:ea typeface="Arial Unicode MS"/>
                          <a:cs typeface="Arial" panose="020B0604020202020204" pitchFamily="34" charset="0"/>
                        </a:rPr>
                        <a:t>oficinas administrativas</a:t>
                      </a:r>
                      <a:endParaRPr lang="es-ES" sz="900" b="1"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ctr" latinLnBrk="0" hangingPunct="1">
                        <a:spcBef>
                          <a:spcPts val="0"/>
                        </a:spcBef>
                        <a:spcAft>
                          <a:spcPts val="0"/>
                        </a:spcAft>
                      </a:pPr>
                      <a:r>
                        <a:rPr lang="es-MX" sz="900" b="0" i="0" u="none" strike="noStrike" kern="1200" baseline="0" dirty="0">
                          <a:solidFill>
                            <a:srgbClr val="000000"/>
                          </a:solidFill>
                          <a:effectLst/>
                          <a:latin typeface="Arial" panose="020B0604020202020204" pitchFamily="34" charset="0"/>
                          <a:ea typeface="Arial Unicode MS"/>
                          <a:cs typeface="Arial" panose="020B0604020202020204" pitchFamily="34" charset="0"/>
                        </a:rPr>
                        <a:t>200 m</a:t>
                      </a:r>
                      <a:r>
                        <a:rPr lang="es-MX" sz="900" b="0" i="0" u="none" strike="noStrike" kern="1200" baseline="30000" dirty="0">
                          <a:solidFill>
                            <a:srgbClr val="000000"/>
                          </a:solidFill>
                          <a:effectLst/>
                          <a:latin typeface="Arial" panose="020B0604020202020204" pitchFamily="34" charset="0"/>
                          <a:ea typeface="Arial Unicode MS"/>
                          <a:cs typeface="Arial" panose="020B0604020202020204" pitchFamily="34" charset="0"/>
                        </a:rPr>
                        <a:t>2</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indent="0" algn="ctr" rtl="0" eaLnBrk="1" fontAlgn="ctr" latinLnBrk="0" hangingPunct="1">
                        <a:spcBef>
                          <a:spcPts val="0"/>
                        </a:spcBef>
                        <a:spcAft>
                          <a:spcPts val="0"/>
                        </a:spcAft>
                      </a:pPr>
                      <a:r>
                        <a:rPr lang="es-MX" sz="900" b="0" i="0" u="none" strike="noStrike" kern="1200" baseline="30000" dirty="0">
                          <a:solidFill>
                            <a:srgbClr val="000000"/>
                          </a:solidFill>
                          <a:effectLst/>
                          <a:latin typeface="Arial" panose="020B0604020202020204" pitchFamily="34" charset="0"/>
                          <a:ea typeface="Arial Unicode MS"/>
                          <a:cs typeface="Arial" panose="020B0604020202020204" pitchFamily="34" charset="0"/>
                        </a:rPr>
                        <a:t> </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ctr" rtl="0" eaLnBrk="1" fontAlgn="ctr" latinLnBrk="0" hangingPunct="1">
                        <a:spcBef>
                          <a:spcPts val="0"/>
                        </a:spcBef>
                        <a:spcAft>
                          <a:spcPts val="0"/>
                        </a:spcAft>
                      </a:pPr>
                      <a:r>
                        <a:rPr lang="es-MX" sz="900" b="0" i="0" u="none" strike="noStrike" kern="1200" baseline="0" dirty="0" smtClean="0">
                          <a:solidFill>
                            <a:srgbClr val="000000"/>
                          </a:solidFill>
                          <a:effectLst/>
                          <a:latin typeface="Arial" panose="020B0604020202020204" pitchFamily="34" charset="0"/>
                          <a:ea typeface="Arial Unicode MS"/>
                          <a:cs typeface="Arial" panose="020B0604020202020204" pitchFamily="34" charset="0"/>
                        </a:rPr>
                        <a:t>250 </a:t>
                      </a:r>
                      <a:r>
                        <a:rPr lang="es-MX" sz="900" b="0" i="0" u="none" strike="noStrike" kern="1200" baseline="0" dirty="0">
                          <a:solidFill>
                            <a:srgbClr val="000000"/>
                          </a:solidFill>
                          <a:effectLst/>
                          <a:latin typeface="Arial" panose="020B0604020202020204" pitchFamily="34" charset="0"/>
                          <a:ea typeface="Arial Unicode MS"/>
                          <a:cs typeface="Arial" panose="020B0604020202020204" pitchFamily="34" charset="0"/>
                        </a:rPr>
                        <a:t>m</a:t>
                      </a:r>
                      <a:r>
                        <a:rPr lang="es-MX" sz="900" b="0" i="0" u="none" strike="noStrike" kern="1200" baseline="30000" dirty="0">
                          <a:solidFill>
                            <a:srgbClr val="000000"/>
                          </a:solidFill>
                          <a:effectLst/>
                          <a:latin typeface="Arial" panose="020B0604020202020204" pitchFamily="34" charset="0"/>
                          <a:ea typeface="Arial Unicode MS"/>
                          <a:cs typeface="Arial" panose="020B0604020202020204" pitchFamily="34" charset="0"/>
                        </a:rPr>
                        <a:t>2</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c>
                  <a:txBody>
                    <a:bodyPr/>
                    <a:lstStyle/>
                    <a:p>
                      <a:pPr marL="0" indent="0" algn="ctr" rtl="0" eaLnBrk="1" fontAlgn="t"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173736" marR="0" indent="-173736" algn="just" rtl="0" eaLnBrk="1" fontAlgn="auto"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r>
              <a:tr h="216000">
                <a:tc>
                  <a:txBody>
                    <a:bodyPr/>
                    <a:lstStyle/>
                    <a:p>
                      <a:pPr marL="0" algn="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dirty="0" smtClean="0">
                          <a:effectLst/>
                          <a:latin typeface="Arial" panose="020B0604020202020204" pitchFamily="34" charset="0"/>
                          <a:cs typeface="Arial" panose="020B0604020202020204" pitchFamily="34" charset="0"/>
                        </a:rPr>
                        <a:t>Propiedad del edificio</a:t>
                      </a:r>
                      <a:r>
                        <a:rPr lang="es-MX" sz="900" b="0" i="0" u="none" strike="noStrike" baseline="0" dirty="0" smtClean="0">
                          <a:effectLst/>
                          <a:latin typeface="Arial" panose="020B0604020202020204" pitchFamily="34" charset="0"/>
                          <a:cs typeface="Arial" panose="020B0604020202020204" pitchFamily="34" charset="0"/>
                        </a:rPr>
                        <a:t> y la planta</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dirty="0" smtClean="0">
                          <a:effectLst/>
                          <a:latin typeface="Arial" panose="020B0604020202020204" pitchFamily="34" charset="0"/>
                          <a:cs typeface="Arial" panose="020B0604020202020204" pitchFamily="34" charset="0"/>
                        </a:rPr>
                        <a:t>Rentada</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ctr" rtl="0" eaLnBrk="1" fontAlgn="t" latinLnBrk="0" hangingPunct="1">
                        <a:spcBef>
                          <a:spcPts val="0"/>
                        </a:spcBef>
                        <a:spcAft>
                          <a:spcPts val="0"/>
                        </a:spcAft>
                      </a:pPr>
                      <a:r>
                        <a:rPr lang="es-MX" sz="900" b="0" i="0" u="none" strike="noStrike" dirty="0" smtClean="0">
                          <a:effectLst/>
                          <a:latin typeface="Arial" panose="020B0604020202020204" pitchFamily="34" charset="0"/>
                          <a:cs typeface="Arial" panose="020B0604020202020204" pitchFamily="34" charset="0"/>
                        </a:rPr>
                        <a:t>Propia</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c>
                  <a:txBody>
                    <a:bodyPr/>
                    <a:lstStyle/>
                    <a:p>
                      <a:pPr marL="0" algn="ct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endParaRPr lang="es-MX" sz="900" dirty="0">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r>
              <a:tr h="216000">
                <a:tc>
                  <a:txBody>
                    <a:bodyPr/>
                    <a:lstStyle/>
                    <a:p>
                      <a:pPr marL="0" algn="r" rtl="0" eaLnBrk="1" fontAlgn="ctr" latinLnBrk="0" hangingPunct="1">
                        <a:spcBef>
                          <a:spcPts val="0"/>
                        </a:spcBef>
                        <a:spcAft>
                          <a:spcPts val="0"/>
                        </a:spcAft>
                      </a:pPr>
                      <a:r>
                        <a:rPr lang="es-MX" sz="900" b="0" i="0" u="none" strike="noStrike" kern="1200" dirty="0">
                          <a:solidFill>
                            <a:srgbClr val="000000"/>
                          </a:solidFill>
                          <a:effectLst/>
                          <a:latin typeface="Arial" panose="020B0604020202020204" pitchFamily="34" charset="0"/>
                          <a:ea typeface="Arial Unicode MS"/>
                          <a:cs typeface="Arial" panose="020B0604020202020204" pitchFamily="34" charset="0"/>
                        </a:rPr>
                        <a:t>1.1</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dirty="0">
                          <a:solidFill>
                            <a:srgbClr val="000000"/>
                          </a:solidFill>
                          <a:effectLst/>
                          <a:latin typeface="Arial" panose="020B0604020202020204" pitchFamily="34" charset="0"/>
                          <a:ea typeface="Arial Unicode MS"/>
                          <a:cs typeface="Arial" panose="020B0604020202020204" pitchFamily="34" charset="0"/>
                        </a:rPr>
                        <a:t>Capacidad de personal</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kern="1200" dirty="0">
                          <a:solidFill>
                            <a:srgbClr val="000000"/>
                          </a:solidFill>
                          <a:effectLst/>
                          <a:latin typeface="Arial" panose="020B0604020202020204" pitchFamily="34" charset="0"/>
                          <a:ea typeface="Arial Unicode MS"/>
                          <a:cs typeface="Arial" panose="020B0604020202020204" pitchFamily="34" charset="0"/>
                        </a:rPr>
                        <a:t>35 personas</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ctr" rtl="0" eaLnBrk="1" fontAlgn="t" latinLnBrk="0" hangingPunct="1">
                        <a:spcBef>
                          <a:spcPts val="0"/>
                        </a:spcBef>
                        <a:spcAft>
                          <a:spcPts val="0"/>
                        </a:spcAft>
                      </a:pPr>
                      <a:r>
                        <a:rPr lang="es-MX" sz="900" b="0" i="0" u="none" strike="noStrike" kern="1200" dirty="0" smtClean="0">
                          <a:solidFill>
                            <a:srgbClr val="000000"/>
                          </a:solidFill>
                          <a:effectLst/>
                          <a:latin typeface="Arial" panose="020B0604020202020204" pitchFamily="34" charset="0"/>
                          <a:ea typeface="Arial Unicode MS"/>
                          <a:cs typeface="Arial" panose="020B0604020202020204" pitchFamily="34" charset="0"/>
                        </a:rPr>
                        <a:t>42 </a:t>
                      </a:r>
                      <a:r>
                        <a:rPr lang="es-MX" sz="900" b="0" i="0" u="none" strike="noStrike" kern="1200" dirty="0">
                          <a:solidFill>
                            <a:srgbClr val="000000"/>
                          </a:solidFill>
                          <a:effectLst/>
                          <a:latin typeface="Arial" panose="020B0604020202020204" pitchFamily="34" charset="0"/>
                          <a:ea typeface="Arial Unicode MS"/>
                          <a:cs typeface="Arial" panose="020B0604020202020204" pitchFamily="34" charset="0"/>
                        </a:rPr>
                        <a:t>personas</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c>
                  <a:txBody>
                    <a:bodyPr/>
                    <a:lstStyle/>
                    <a:p>
                      <a:pPr marL="0" algn="ct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endParaRPr lang="es-MX" sz="900" dirty="0">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r>
              <a:tr h="216027">
                <a:tc>
                  <a:txBody>
                    <a:bodyPr/>
                    <a:lstStyle/>
                    <a:p>
                      <a:pPr marL="0" algn="r" rtl="0" eaLnBrk="1" fontAlgn="ctr" latinLnBrk="0" hangingPunct="1">
                        <a:spcBef>
                          <a:spcPts val="0"/>
                        </a:spcBef>
                        <a:spcAft>
                          <a:spcPts val="0"/>
                        </a:spcAft>
                      </a:pPr>
                      <a:r>
                        <a:rPr lang="es-MX" sz="900" b="0" i="0" u="none" strike="noStrike" kern="1200" dirty="0">
                          <a:solidFill>
                            <a:srgbClr val="000000"/>
                          </a:solidFill>
                          <a:effectLst/>
                          <a:latin typeface="Arial" panose="020B0604020202020204" pitchFamily="34" charset="0"/>
                          <a:ea typeface="Arial Unicode MS"/>
                          <a:cs typeface="Arial" panose="020B0604020202020204" pitchFamily="34" charset="0"/>
                        </a:rPr>
                        <a:t>1.2</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es-ES" sz="900" b="0" i="0" u="none" strike="noStrike" kern="1200" dirty="0">
                          <a:solidFill>
                            <a:srgbClr val="000000"/>
                          </a:solidFill>
                          <a:effectLst/>
                          <a:latin typeface="Arial" panose="020B0604020202020204" pitchFamily="34" charset="0"/>
                          <a:ea typeface="Arial Unicode MS"/>
                          <a:cs typeface="Arial" panose="020B0604020202020204" pitchFamily="34" charset="0"/>
                        </a:rPr>
                        <a:t>Baños</a:t>
                      </a:r>
                      <a:endParaRPr lang="es-ES"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kern="1200" baseline="0" dirty="0">
                          <a:solidFill>
                            <a:srgbClr val="000000"/>
                          </a:solidFill>
                          <a:effectLst/>
                          <a:latin typeface="Arial" panose="020B0604020202020204" pitchFamily="34" charset="0"/>
                          <a:ea typeface="Arial Unicode MS"/>
                          <a:cs typeface="Arial" panose="020B0604020202020204" pitchFamily="34" charset="0"/>
                        </a:rPr>
                        <a:t>6</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t"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ctr" rtl="0" eaLnBrk="1" fontAlgn="t" latinLnBrk="0" hangingPunct="1">
                        <a:spcBef>
                          <a:spcPts val="0"/>
                        </a:spcBef>
                        <a:spcAft>
                          <a:spcPts val="0"/>
                        </a:spcAft>
                      </a:pPr>
                      <a:r>
                        <a:rPr lang="es-MX" sz="900" b="0" i="0" u="none" strike="noStrike" kern="1200" baseline="0" dirty="0">
                          <a:solidFill>
                            <a:srgbClr val="000000"/>
                          </a:solidFill>
                          <a:effectLst/>
                          <a:latin typeface="Arial" panose="020B0604020202020204" pitchFamily="34" charset="0"/>
                          <a:ea typeface="Arial Unicode MS"/>
                          <a:cs typeface="Arial" panose="020B0604020202020204" pitchFamily="34" charset="0"/>
                        </a:rPr>
                        <a:t>5</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c>
                  <a:txBody>
                    <a:bodyPr/>
                    <a:lstStyle/>
                    <a:p>
                      <a:pPr marL="0" algn="ctr" rtl="0" eaLnBrk="1" fontAlgn="t"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r>
              <a:tr h="216027">
                <a:tc>
                  <a:txBody>
                    <a:bodyPr/>
                    <a:lstStyle/>
                    <a:p>
                      <a:pPr marL="0" algn="r" rtl="0" eaLnBrk="1" fontAlgn="ctr" latinLnBrk="0" hangingPunct="1">
                        <a:spcBef>
                          <a:spcPts val="0"/>
                        </a:spcBef>
                        <a:spcAft>
                          <a:spcPts val="0"/>
                        </a:spcAft>
                      </a:pPr>
                      <a:r>
                        <a:rPr lang="es-MX" sz="900" b="0" i="0" u="none" strike="noStrike" kern="1200" dirty="0">
                          <a:solidFill>
                            <a:srgbClr val="000000"/>
                          </a:solidFill>
                          <a:effectLst/>
                          <a:latin typeface="Arial" panose="020B0604020202020204" pitchFamily="34" charset="0"/>
                          <a:ea typeface="Arial Unicode MS"/>
                          <a:cs typeface="Arial" panose="020B0604020202020204" pitchFamily="34" charset="0"/>
                        </a:rPr>
                        <a:t>1.3</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es-ES" sz="900" b="0" i="0" u="none" strike="noStrike" kern="1200" dirty="0">
                          <a:solidFill>
                            <a:srgbClr val="000000"/>
                          </a:solidFill>
                          <a:effectLst/>
                          <a:latin typeface="Arial" panose="020B0604020202020204" pitchFamily="34" charset="0"/>
                          <a:ea typeface="Arial Unicode MS"/>
                          <a:cs typeface="Arial" panose="020B0604020202020204" pitchFamily="34" charset="0"/>
                        </a:rPr>
                        <a:t>Privados con baño </a:t>
                      </a:r>
                      <a:endParaRPr lang="es-ES"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kern="1200" dirty="0">
                          <a:solidFill>
                            <a:srgbClr val="000000"/>
                          </a:solidFill>
                          <a:effectLst/>
                          <a:latin typeface="Arial" panose="020B0604020202020204" pitchFamily="34" charset="0"/>
                          <a:ea typeface="Arial Unicode MS"/>
                          <a:cs typeface="Arial" panose="020B0604020202020204" pitchFamily="34" charset="0"/>
                        </a:rPr>
                        <a:t>4</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t"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ctr" rtl="0" eaLnBrk="1" fontAlgn="t" latinLnBrk="0" hangingPunct="1">
                        <a:spcBef>
                          <a:spcPts val="0"/>
                        </a:spcBef>
                        <a:spcAft>
                          <a:spcPts val="0"/>
                        </a:spcAft>
                      </a:pPr>
                      <a:r>
                        <a:rPr lang="es-MX" sz="900" b="0" i="0" u="none" strike="noStrike" kern="1200" dirty="0">
                          <a:solidFill>
                            <a:srgbClr val="000000"/>
                          </a:solidFill>
                          <a:effectLst/>
                          <a:latin typeface="Arial" panose="020B0604020202020204" pitchFamily="34" charset="0"/>
                          <a:ea typeface="Arial Unicode MS"/>
                          <a:cs typeface="Arial" panose="020B0604020202020204" pitchFamily="34" charset="0"/>
                        </a:rPr>
                        <a:t>3</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c>
                  <a:txBody>
                    <a:bodyPr/>
                    <a:lstStyle/>
                    <a:p>
                      <a:pPr marL="0" algn="ctr" rtl="0" eaLnBrk="1" fontAlgn="t"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r>
              <a:tr h="216027">
                <a:tc>
                  <a:txBody>
                    <a:bodyPr/>
                    <a:lstStyle/>
                    <a:p>
                      <a:pPr marL="0" algn="r" rtl="0" eaLnBrk="1" fontAlgn="ctr" latinLnBrk="0" hangingPunct="1">
                        <a:spcBef>
                          <a:spcPts val="0"/>
                        </a:spcBef>
                        <a:spcAft>
                          <a:spcPts val="0"/>
                        </a:spcAft>
                      </a:pPr>
                      <a:r>
                        <a:rPr lang="es-MX" sz="900" b="0" i="0" u="none" strike="noStrike" kern="1200" dirty="0">
                          <a:solidFill>
                            <a:srgbClr val="000000"/>
                          </a:solidFill>
                          <a:effectLst/>
                          <a:latin typeface="Arial" panose="020B0604020202020204" pitchFamily="34" charset="0"/>
                          <a:ea typeface="Arial Unicode MS"/>
                          <a:cs typeface="Arial" panose="020B0604020202020204" pitchFamily="34" charset="0"/>
                        </a:rPr>
                        <a:t>1.4</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pt-BR" sz="900" b="0" i="0" u="none" strike="noStrike" kern="1200" dirty="0">
                          <a:solidFill>
                            <a:srgbClr val="000000"/>
                          </a:solidFill>
                          <a:effectLst/>
                          <a:latin typeface="Arial" panose="020B0604020202020204" pitchFamily="34" charset="0"/>
                          <a:ea typeface="Arial Unicode MS"/>
                          <a:cs typeface="Arial" panose="020B0604020202020204" pitchFamily="34" charset="0"/>
                        </a:rPr>
                        <a:t>Sala</a:t>
                      </a:r>
                      <a:r>
                        <a:rPr lang="pt-BR" sz="900" b="0" i="0" u="none" strike="noStrike" kern="1200" baseline="0" dirty="0">
                          <a:solidFill>
                            <a:srgbClr val="000000"/>
                          </a:solidFill>
                          <a:effectLst/>
                          <a:latin typeface="Arial" panose="020B0604020202020204" pitchFamily="34" charset="0"/>
                          <a:ea typeface="Arial Unicode MS"/>
                          <a:cs typeface="Arial" panose="020B0604020202020204" pitchFamily="34" charset="0"/>
                        </a:rPr>
                        <a:t> de junta para 12 personas</a:t>
                      </a:r>
                      <a:endParaRPr lang="pt-BR"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kern="1200" dirty="0">
                          <a:solidFill>
                            <a:srgbClr val="000000"/>
                          </a:solidFill>
                          <a:effectLst/>
                          <a:latin typeface="Arial" panose="020B0604020202020204" pitchFamily="34" charset="0"/>
                          <a:ea typeface="Arial Unicode MS"/>
                          <a:cs typeface="Arial" panose="020B0604020202020204" pitchFamily="34" charset="0"/>
                        </a:rPr>
                        <a:t>1</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t"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ctr" rtl="0" eaLnBrk="1" fontAlgn="t" latinLnBrk="0" hangingPunct="1">
                        <a:spcBef>
                          <a:spcPts val="0"/>
                        </a:spcBef>
                        <a:spcAft>
                          <a:spcPts val="0"/>
                        </a:spcAft>
                      </a:pPr>
                      <a:r>
                        <a:rPr lang="es-MX" sz="900" b="0" i="0" u="none" strike="noStrike" kern="1200" dirty="0">
                          <a:solidFill>
                            <a:srgbClr val="000000"/>
                          </a:solidFill>
                          <a:effectLst/>
                          <a:latin typeface="Arial" panose="020B0604020202020204" pitchFamily="34" charset="0"/>
                          <a:ea typeface="Arial Unicode MS"/>
                          <a:cs typeface="Arial" panose="020B0604020202020204" pitchFamily="34" charset="0"/>
                        </a:rPr>
                        <a:t>2</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c>
                  <a:txBody>
                    <a:bodyPr/>
                    <a:lstStyle/>
                    <a:p>
                      <a:pPr marL="0" algn="ctr" rtl="0" eaLnBrk="1" fontAlgn="t"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r>
              <a:tr h="216027">
                <a:tc>
                  <a:txBody>
                    <a:bodyPr/>
                    <a:lstStyle/>
                    <a:p>
                      <a:pPr marL="0" algn="r" rtl="0" eaLnBrk="1" fontAlgn="ctr" latinLnBrk="0" hangingPunct="1">
                        <a:spcBef>
                          <a:spcPts val="0"/>
                        </a:spcBef>
                        <a:spcAft>
                          <a:spcPts val="0"/>
                        </a:spcAft>
                      </a:pPr>
                      <a:r>
                        <a:rPr lang="es-MX" sz="900" b="0" i="0" u="none" strike="noStrike" kern="1200" dirty="0">
                          <a:solidFill>
                            <a:srgbClr val="000000"/>
                          </a:solidFill>
                          <a:effectLst/>
                          <a:latin typeface="Arial" panose="020B0604020202020204" pitchFamily="34" charset="0"/>
                          <a:ea typeface="Arial Unicode MS"/>
                          <a:cs typeface="Arial" panose="020B0604020202020204" pitchFamily="34" charset="0"/>
                        </a:rPr>
                        <a:t>1.5</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dirty="0">
                          <a:solidFill>
                            <a:srgbClr val="000000"/>
                          </a:solidFill>
                          <a:effectLst/>
                          <a:latin typeface="Arial" panose="020B0604020202020204" pitchFamily="34" charset="0"/>
                          <a:ea typeface="Arial Unicode MS"/>
                          <a:cs typeface="Arial" panose="020B0604020202020204" pitchFamily="34" charset="0"/>
                        </a:rPr>
                        <a:t>Mobiliario de oficina</a:t>
                      </a:r>
                      <a:r>
                        <a:rPr lang="es-MX" sz="900" b="0" i="0" u="none" strike="noStrike" kern="1200" baseline="0" dirty="0">
                          <a:solidFill>
                            <a:srgbClr val="000000"/>
                          </a:solidFill>
                          <a:effectLst/>
                          <a:latin typeface="Arial" panose="020B0604020202020204" pitchFamily="34" charset="0"/>
                          <a:ea typeface="Arial Unicode MS"/>
                          <a:cs typeface="Arial" panose="020B0604020202020204" pitchFamily="34" charset="0"/>
                        </a:rPr>
                        <a:t> – antigüedad</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kern="1200" dirty="0">
                          <a:solidFill>
                            <a:srgbClr val="000000"/>
                          </a:solidFill>
                          <a:effectLst/>
                          <a:latin typeface="Arial" panose="020B0604020202020204" pitchFamily="34" charset="0"/>
                          <a:ea typeface="Arial Unicode MS"/>
                          <a:cs typeface="Arial" panose="020B0604020202020204" pitchFamily="34" charset="0"/>
                        </a:rPr>
                        <a:t>7 años</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t"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ctr" rtl="0" eaLnBrk="1" fontAlgn="t" latinLnBrk="0" hangingPunct="1">
                        <a:spcBef>
                          <a:spcPts val="0"/>
                        </a:spcBef>
                        <a:spcAft>
                          <a:spcPts val="0"/>
                        </a:spcAft>
                      </a:pPr>
                      <a:r>
                        <a:rPr lang="es-MX" sz="900" b="0" i="0" u="none" strike="noStrike" kern="1200" dirty="0" smtClean="0">
                          <a:solidFill>
                            <a:srgbClr val="000000"/>
                          </a:solidFill>
                          <a:effectLst/>
                          <a:latin typeface="Arial" panose="020B0604020202020204" pitchFamily="34" charset="0"/>
                          <a:ea typeface="Arial Unicode MS"/>
                          <a:cs typeface="Arial" panose="020B0604020202020204" pitchFamily="34" charset="0"/>
                        </a:rPr>
                        <a:t>10 </a:t>
                      </a:r>
                      <a:r>
                        <a:rPr lang="es-MX" sz="900" b="0" i="0" u="none" strike="noStrike" kern="1200" dirty="0">
                          <a:solidFill>
                            <a:srgbClr val="000000"/>
                          </a:solidFill>
                          <a:effectLst/>
                          <a:latin typeface="Arial" panose="020B0604020202020204" pitchFamily="34" charset="0"/>
                          <a:ea typeface="Arial Unicode MS"/>
                          <a:cs typeface="Arial" panose="020B0604020202020204" pitchFamily="34" charset="0"/>
                        </a:rPr>
                        <a:t>años</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c>
                  <a:txBody>
                    <a:bodyPr/>
                    <a:lstStyle/>
                    <a:p>
                      <a:pPr marL="0" algn="ctr" rtl="0" eaLnBrk="1" fontAlgn="t"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r>
              <a:tr h="216027">
                <a:tc>
                  <a:txBody>
                    <a:bodyPr/>
                    <a:lstStyle/>
                    <a:p>
                      <a:pPr marL="0" algn="r" rtl="0" eaLnBrk="1" fontAlgn="ctr" latinLnBrk="0" hangingPunct="1">
                        <a:spcBef>
                          <a:spcPts val="0"/>
                        </a:spcBef>
                        <a:spcAft>
                          <a:spcPts val="0"/>
                        </a:spcAft>
                      </a:pPr>
                      <a:r>
                        <a:rPr lang="es-MX" sz="900" b="0" i="0" u="none" strike="noStrike" kern="1200" dirty="0">
                          <a:solidFill>
                            <a:srgbClr val="000000"/>
                          </a:solidFill>
                          <a:effectLst/>
                          <a:latin typeface="Arial" panose="020B0604020202020204" pitchFamily="34" charset="0"/>
                          <a:ea typeface="Arial Unicode MS"/>
                          <a:cs typeface="Arial" panose="020B0604020202020204" pitchFamily="34" charset="0"/>
                        </a:rPr>
                        <a:t>1.6</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dirty="0">
                          <a:solidFill>
                            <a:srgbClr val="000000"/>
                          </a:solidFill>
                          <a:effectLst/>
                          <a:latin typeface="Arial" panose="020B0604020202020204" pitchFamily="34" charset="0"/>
                          <a:ea typeface="Arial Unicode MS"/>
                          <a:cs typeface="Arial" panose="020B0604020202020204" pitchFamily="34" charset="0"/>
                        </a:rPr>
                        <a:t>Aire acondicionado central – antigüedad</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kern="1200" dirty="0">
                          <a:solidFill>
                            <a:srgbClr val="000000"/>
                          </a:solidFill>
                          <a:effectLst/>
                          <a:latin typeface="Arial" panose="020B0604020202020204" pitchFamily="34" charset="0"/>
                          <a:ea typeface="Arial Unicode MS"/>
                          <a:cs typeface="Arial" panose="020B0604020202020204" pitchFamily="34" charset="0"/>
                        </a:rPr>
                        <a:t>7 años</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t"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ctr" rtl="0" eaLnBrk="1" fontAlgn="t" latinLnBrk="0" hangingPunct="1">
                        <a:spcBef>
                          <a:spcPts val="0"/>
                        </a:spcBef>
                        <a:spcAft>
                          <a:spcPts val="0"/>
                        </a:spcAft>
                      </a:pPr>
                      <a:r>
                        <a:rPr lang="es-MX" sz="900" b="0" i="0" u="none" strike="noStrike" kern="1200" dirty="0">
                          <a:solidFill>
                            <a:srgbClr val="000000"/>
                          </a:solidFill>
                          <a:effectLst/>
                          <a:latin typeface="Arial" panose="020B0604020202020204" pitchFamily="34" charset="0"/>
                          <a:ea typeface="Arial Unicode MS"/>
                          <a:cs typeface="Arial" panose="020B0604020202020204" pitchFamily="34" charset="0"/>
                        </a:rPr>
                        <a:t>5</a:t>
                      </a:r>
                      <a:r>
                        <a:rPr lang="es-MX" sz="900" b="0" i="0" u="none" strike="noStrike" kern="1200" dirty="0" smtClean="0">
                          <a:solidFill>
                            <a:srgbClr val="000000"/>
                          </a:solidFill>
                          <a:effectLst/>
                          <a:latin typeface="Arial" panose="020B0604020202020204" pitchFamily="34" charset="0"/>
                          <a:ea typeface="Arial Unicode MS"/>
                          <a:cs typeface="Arial" panose="020B0604020202020204" pitchFamily="34" charset="0"/>
                        </a:rPr>
                        <a:t> </a:t>
                      </a:r>
                      <a:r>
                        <a:rPr lang="es-MX" sz="900" b="0" i="0" u="none" strike="noStrike" kern="1200" dirty="0">
                          <a:solidFill>
                            <a:srgbClr val="000000"/>
                          </a:solidFill>
                          <a:effectLst/>
                          <a:latin typeface="Arial" panose="020B0604020202020204" pitchFamily="34" charset="0"/>
                          <a:ea typeface="Arial Unicode MS"/>
                          <a:cs typeface="Arial" panose="020B0604020202020204" pitchFamily="34" charset="0"/>
                        </a:rPr>
                        <a:t>años</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c>
                  <a:txBody>
                    <a:bodyPr/>
                    <a:lstStyle/>
                    <a:p>
                      <a:pPr marL="0" algn="ctr" rtl="0" eaLnBrk="1" fontAlgn="t"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r>
              <a:tr h="216027">
                <a:tc>
                  <a:txBody>
                    <a:bodyPr/>
                    <a:lstStyle/>
                    <a:p>
                      <a:pPr marL="0" algn="r" rtl="0" eaLnBrk="1" fontAlgn="ctr" latinLnBrk="0" hangingPunct="1">
                        <a:spcBef>
                          <a:spcPts val="0"/>
                        </a:spcBef>
                        <a:spcAft>
                          <a:spcPts val="0"/>
                        </a:spcAft>
                      </a:pPr>
                      <a:r>
                        <a:rPr lang="es-MX" sz="900" b="0" i="0" u="none" strike="noStrike" kern="1200" dirty="0">
                          <a:solidFill>
                            <a:srgbClr val="000000"/>
                          </a:solidFill>
                          <a:effectLst/>
                          <a:latin typeface="Arial" panose="020B0604020202020204" pitchFamily="34" charset="0"/>
                          <a:ea typeface="Arial Unicode MS"/>
                          <a:cs typeface="Arial" panose="020B0604020202020204" pitchFamily="34" charset="0"/>
                        </a:rPr>
                        <a:t>1.7</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dirty="0">
                          <a:solidFill>
                            <a:srgbClr val="000000"/>
                          </a:solidFill>
                          <a:effectLst/>
                          <a:latin typeface="Arial" panose="020B0604020202020204" pitchFamily="34" charset="0"/>
                          <a:ea typeface="Arial Unicode MS"/>
                          <a:cs typeface="Arial" panose="020B0604020202020204" pitchFamily="34" charset="0"/>
                        </a:rPr>
                        <a:t>Antigüedad de la construcción</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ctr" latinLnBrk="0" hangingPunct="1">
                        <a:spcBef>
                          <a:spcPts val="0"/>
                        </a:spcBef>
                        <a:spcAft>
                          <a:spcPts val="0"/>
                        </a:spcAft>
                      </a:pPr>
                      <a:r>
                        <a:rPr lang="es-MX" sz="900" b="0" i="0" u="none" strike="noStrike" kern="1200" dirty="0">
                          <a:solidFill>
                            <a:srgbClr val="000000"/>
                          </a:solidFill>
                          <a:effectLst/>
                          <a:latin typeface="Arial" panose="020B0604020202020204" pitchFamily="34" charset="0"/>
                          <a:ea typeface="Arial Unicode MS"/>
                          <a:cs typeface="Arial" panose="020B0604020202020204" pitchFamily="34" charset="0"/>
                        </a:rPr>
                        <a:t>14 años</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t"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ctr" rtl="0" eaLnBrk="1" fontAlgn="ctr" latinLnBrk="0" hangingPunct="1">
                        <a:spcBef>
                          <a:spcPts val="0"/>
                        </a:spcBef>
                        <a:spcAft>
                          <a:spcPts val="0"/>
                        </a:spcAft>
                      </a:pPr>
                      <a:r>
                        <a:rPr lang="es-MX" sz="900" b="0" i="0" u="none" strike="noStrike" kern="1200" dirty="0" smtClean="0">
                          <a:solidFill>
                            <a:srgbClr val="000000"/>
                          </a:solidFill>
                          <a:effectLst/>
                          <a:latin typeface="Arial" panose="020B0604020202020204" pitchFamily="34" charset="0"/>
                          <a:ea typeface="Arial Unicode MS"/>
                          <a:cs typeface="Arial" panose="020B0604020202020204" pitchFamily="34" charset="0"/>
                        </a:rPr>
                        <a:t>8 </a:t>
                      </a:r>
                      <a:r>
                        <a:rPr lang="es-MX" sz="900" b="0" i="0" u="none" strike="noStrike" kern="1200" dirty="0">
                          <a:solidFill>
                            <a:srgbClr val="000000"/>
                          </a:solidFill>
                          <a:effectLst/>
                          <a:latin typeface="Arial" panose="020B0604020202020204" pitchFamily="34" charset="0"/>
                          <a:ea typeface="Arial Unicode MS"/>
                          <a:cs typeface="Arial" panose="020B0604020202020204" pitchFamily="34" charset="0"/>
                        </a:rPr>
                        <a:t>años</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c>
                  <a:txBody>
                    <a:bodyPr/>
                    <a:lstStyle/>
                    <a:p>
                      <a:pPr marL="0" algn="ctr" rtl="0" eaLnBrk="1" fontAlgn="t"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r>
              <a:tr h="216027">
                <a:tc>
                  <a:txBody>
                    <a:bodyPr/>
                    <a:lstStyle/>
                    <a:p>
                      <a:pPr marL="0" algn="r" rtl="0" eaLnBrk="1" fontAlgn="ctr" latinLnBrk="0" hangingPunct="1">
                        <a:spcBef>
                          <a:spcPts val="0"/>
                        </a:spcBef>
                        <a:spcAft>
                          <a:spcPts val="0"/>
                        </a:spcAft>
                      </a:pPr>
                      <a:r>
                        <a:rPr lang="es-MX" sz="900" b="0" i="0" u="none" strike="noStrike" kern="1200" dirty="0">
                          <a:solidFill>
                            <a:srgbClr val="000000"/>
                          </a:solidFill>
                          <a:effectLst/>
                          <a:latin typeface="Arial" panose="020B0604020202020204" pitchFamily="34" charset="0"/>
                          <a:ea typeface="Arial Unicode MS"/>
                          <a:cs typeface="Arial" panose="020B0604020202020204" pitchFamily="34" charset="0"/>
                        </a:rPr>
                        <a:t>1.8</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dirty="0">
                          <a:solidFill>
                            <a:srgbClr val="000000"/>
                          </a:solidFill>
                          <a:effectLst/>
                          <a:latin typeface="Arial" panose="020B0604020202020204" pitchFamily="34" charset="0"/>
                          <a:ea typeface="Arial Unicode MS"/>
                          <a:cs typeface="Arial" panose="020B0604020202020204" pitchFamily="34" charset="0"/>
                        </a:rPr>
                        <a:t>Instalaciones eléctricas</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kern="1200" dirty="0">
                          <a:solidFill>
                            <a:srgbClr val="000000"/>
                          </a:solidFill>
                          <a:effectLst/>
                          <a:latin typeface="Arial" panose="020B0604020202020204" pitchFamily="34" charset="0"/>
                          <a:ea typeface="Arial Unicode MS"/>
                          <a:cs typeface="Arial" panose="020B0604020202020204" pitchFamily="34" charset="0"/>
                        </a:rPr>
                        <a:t>Buen estado</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ctr" rtl="0" eaLnBrk="1" fontAlgn="t" latinLnBrk="0" hangingPunct="1">
                        <a:spcBef>
                          <a:spcPts val="0"/>
                        </a:spcBef>
                        <a:spcAft>
                          <a:spcPts val="0"/>
                        </a:spcAft>
                      </a:pPr>
                      <a:r>
                        <a:rPr lang="es-MX" sz="900" b="0" i="0" u="none" strike="noStrike" kern="1200" dirty="0">
                          <a:solidFill>
                            <a:srgbClr val="000000"/>
                          </a:solidFill>
                          <a:effectLst/>
                          <a:latin typeface="Arial" panose="020B0604020202020204" pitchFamily="34" charset="0"/>
                          <a:ea typeface="Arial Unicode MS"/>
                          <a:cs typeface="Arial" panose="020B0604020202020204" pitchFamily="34" charset="0"/>
                        </a:rPr>
                        <a:t>Buen estado</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c>
                  <a:txBody>
                    <a:bodyPr/>
                    <a:lstStyle/>
                    <a:p>
                      <a:pPr marL="0" algn="ct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r>
              <a:tr h="216027">
                <a:tc>
                  <a:txBody>
                    <a:bodyPr/>
                    <a:lstStyle/>
                    <a:p>
                      <a:pPr marL="0" algn="r" rtl="0" eaLnBrk="1" fontAlgn="ctr" latinLnBrk="0" hangingPunct="1">
                        <a:spcBef>
                          <a:spcPts val="0"/>
                        </a:spcBef>
                        <a:spcAft>
                          <a:spcPts val="0"/>
                        </a:spcAft>
                      </a:pPr>
                      <a:r>
                        <a:rPr lang="es-MX" sz="900" b="0" i="0" u="none" strike="noStrike" kern="1200" dirty="0">
                          <a:solidFill>
                            <a:srgbClr val="000000"/>
                          </a:solidFill>
                          <a:effectLst/>
                          <a:latin typeface="Arial" panose="020B0604020202020204" pitchFamily="34" charset="0"/>
                          <a:ea typeface="Arial Unicode MS"/>
                          <a:cs typeface="Arial" panose="020B0604020202020204" pitchFamily="34" charset="0"/>
                        </a:rPr>
                        <a:t>1.9</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dirty="0">
                          <a:solidFill>
                            <a:srgbClr val="000000"/>
                          </a:solidFill>
                          <a:effectLst/>
                          <a:latin typeface="Arial" panose="020B0604020202020204" pitchFamily="34" charset="0"/>
                          <a:ea typeface="Arial Unicode MS"/>
                          <a:cs typeface="Arial" panose="020B0604020202020204" pitchFamily="34" charset="0"/>
                        </a:rPr>
                        <a:t>Iluminación interior</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kern="1200" dirty="0">
                          <a:solidFill>
                            <a:srgbClr val="000000"/>
                          </a:solidFill>
                          <a:effectLst/>
                          <a:latin typeface="Arial" panose="020B0604020202020204" pitchFamily="34" charset="0"/>
                          <a:ea typeface="Arial Unicode MS"/>
                          <a:cs typeface="Arial" panose="020B0604020202020204" pitchFamily="34" charset="0"/>
                        </a:rPr>
                        <a:t>Regular</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ctr" rtl="0" eaLnBrk="1" fontAlgn="t" latinLnBrk="0" hangingPunct="1">
                        <a:spcBef>
                          <a:spcPts val="0"/>
                        </a:spcBef>
                        <a:spcAft>
                          <a:spcPts val="0"/>
                        </a:spcAft>
                      </a:pPr>
                      <a:r>
                        <a:rPr lang="es-MX" sz="900" b="0" i="0" u="none" strike="noStrike" kern="1200" dirty="0" smtClean="0">
                          <a:solidFill>
                            <a:srgbClr val="000000"/>
                          </a:solidFill>
                          <a:effectLst/>
                          <a:latin typeface="Arial" panose="020B0604020202020204" pitchFamily="34" charset="0"/>
                          <a:ea typeface="Arial Unicode MS"/>
                          <a:cs typeface="Arial" panose="020B0604020202020204" pitchFamily="34" charset="0"/>
                        </a:rPr>
                        <a:t>Buena</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c>
                  <a:txBody>
                    <a:bodyPr/>
                    <a:lstStyle/>
                    <a:p>
                      <a:pPr marL="0" algn="ct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r>
              <a:tr h="216027">
                <a:tc>
                  <a:txBody>
                    <a:bodyPr/>
                    <a:lstStyle/>
                    <a:p>
                      <a:pPr marL="0" algn="r" rtl="0" eaLnBrk="1" fontAlgn="ctr" latinLnBrk="0" hangingPunct="1">
                        <a:spcBef>
                          <a:spcPts val="0"/>
                        </a:spcBef>
                        <a:spcAft>
                          <a:spcPts val="0"/>
                        </a:spcAft>
                      </a:pPr>
                      <a:r>
                        <a:rPr lang="es-MX" sz="900" b="0" i="0" u="none" strike="noStrike" kern="1200" dirty="0" smtClean="0">
                          <a:solidFill>
                            <a:srgbClr val="000000"/>
                          </a:solidFill>
                          <a:effectLst/>
                          <a:latin typeface="Arial"/>
                          <a:ea typeface="Arial Unicode MS"/>
                          <a:cs typeface="Arial"/>
                        </a:rPr>
                        <a:t>1.10</a:t>
                      </a:r>
                      <a:endParaRPr lang="es-MX" sz="900" b="0" i="0" u="none" strike="noStrike" dirty="0">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ea typeface="Arial Unicode MS"/>
                          <a:cs typeface="Arial"/>
                        </a:rPr>
                        <a:t>Estacionamiento de oficinas</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kern="1200" dirty="0">
                          <a:solidFill>
                            <a:srgbClr val="000000"/>
                          </a:solidFill>
                          <a:effectLst/>
                          <a:latin typeface="Arial"/>
                          <a:ea typeface="Arial Unicode MS"/>
                          <a:cs typeface="Arial"/>
                        </a:rPr>
                        <a:t>100 m</a:t>
                      </a:r>
                      <a:r>
                        <a:rPr lang="es-MX" sz="900" b="0" i="0" u="none" strike="noStrike" kern="1200" baseline="30000" dirty="0">
                          <a:solidFill>
                            <a:srgbClr val="000000"/>
                          </a:solidFill>
                          <a:effectLst/>
                          <a:latin typeface="Arial"/>
                          <a:ea typeface="Arial Unicode MS"/>
                          <a:cs typeface="Arial"/>
                        </a:rPr>
                        <a:t>2</a:t>
                      </a:r>
                      <a:endParaRPr lang="es-MX" sz="900" b="0" i="0" u="none" strike="noStrike" dirty="0">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ctr" rtl="0" eaLnBrk="1" fontAlgn="t" latinLnBrk="0" hangingPunct="1">
                        <a:spcBef>
                          <a:spcPts val="0"/>
                        </a:spcBef>
                        <a:spcAft>
                          <a:spcPts val="0"/>
                        </a:spcAft>
                      </a:pPr>
                      <a:r>
                        <a:rPr lang="es-MX" sz="900" b="0" i="0" u="none" strike="noStrike" kern="1200" dirty="0" smtClean="0">
                          <a:solidFill>
                            <a:srgbClr val="000000"/>
                          </a:solidFill>
                          <a:effectLst/>
                          <a:latin typeface="Arial"/>
                          <a:ea typeface="Arial Unicode MS"/>
                          <a:cs typeface="Arial"/>
                        </a:rPr>
                        <a:t>120 </a:t>
                      </a:r>
                      <a:r>
                        <a:rPr lang="es-MX" sz="900" b="0" i="0" u="none" strike="noStrike" kern="1200" dirty="0">
                          <a:solidFill>
                            <a:srgbClr val="000000"/>
                          </a:solidFill>
                          <a:effectLst/>
                          <a:latin typeface="Arial"/>
                          <a:ea typeface="Arial Unicode MS"/>
                          <a:cs typeface="Arial"/>
                        </a:rPr>
                        <a:t>m</a:t>
                      </a:r>
                      <a:r>
                        <a:rPr lang="es-MX" sz="900" b="0" i="0" u="none" strike="noStrike" kern="1200" baseline="30000" dirty="0">
                          <a:solidFill>
                            <a:srgbClr val="000000"/>
                          </a:solidFill>
                          <a:effectLst/>
                          <a:latin typeface="Arial"/>
                          <a:ea typeface="Arial Unicode MS"/>
                          <a:cs typeface="Arial"/>
                        </a:rPr>
                        <a:t>2</a:t>
                      </a:r>
                      <a:endParaRPr lang="es-MX" sz="900" b="0" i="0" u="none" strike="noStrike" dirty="0">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c>
                  <a:txBody>
                    <a:bodyPr/>
                    <a:lstStyle/>
                    <a:p>
                      <a:pPr marL="0" algn="ct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r>
              <a:tr h="216027">
                <a:tc>
                  <a:txBody>
                    <a:bodyPr/>
                    <a:lstStyle/>
                    <a:p>
                      <a:pPr marL="0" algn="r" rtl="0" eaLnBrk="1" fontAlgn="ctr" latinLnBrk="0" hangingPunct="1">
                        <a:spcBef>
                          <a:spcPts val="0"/>
                        </a:spcBef>
                        <a:spcAft>
                          <a:spcPts val="0"/>
                        </a:spcAft>
                      </a:pPr>
                      <a:endParaRPr lang="es-MX" sz="900" b="0" i="0" u="none" strike="noStrike" dirty="0">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dirty="0">
                          <a:solidFill>
                            <a:srgbClr val="000000"/>
                          </a:solidFill>
                          <a:effectLst/>
                          <a:latin typeface="Arial"/>
                          <a:ea typeface="Arial Unicode MS"/>
                          <a:cs typeface="Arial"/>
                        </a:rPr>
                        <a:t>Automóviles empleados</a:t>
                      </a:r>
                      <a:endParaRPr lang="es-MX" sz="900" b="0" i="0" u="none" strike="noStrike" dirty="0">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kern="1200" dirty="0">
                          <a:solidFill>
                            <a:srgbClr val="000000"/>
                          </a:solidFill>
                          <a:effectLst/>
                          <a:latin typeface="Arial"/>
                          <a:ea typeface="Arial Unicode MS"/>
                          <a:cs typeface="Arial"/>
                        </a:rPr>
                        <a:t>30</a:t>
                      </a:r>
                      <a:endParaRPr lang="es-MX" sz="900" b="0" i="0" u="none" strike="noStrike" dirty="0">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ctr" rtl="0" eaLnBrk="1" fontAlgn="t" latinLnBrk="0" hangingPunct="1">
                        <a:spcBef>
                          <a:spcPts val="0"/>
                        </a:spcBef>
                        <a:spcAft>
                          <a:spcPts val="0"/>
                        </a:spcAft>
                      </a:pPr>
                      <a:r>
                        <a:rPr lang="es-MX" sz="900" b="0" i="0" u="none" strike="noStrike" kern="1200" dirty="0" smtClean="0">
                          <a:solidFill>
                            <a:srgbClr val="000000"/>
                          </a:solidFill>
                          <a:effectLst/>
                          <a:latin typeface="Arial"/>
                          <a:ea typeface="Arial Unicode MS"/>
                          <a:cs typeface="Arial"/>
                        </a:rPr>
                        <a:t>32</a:t>
                      </a:r>
                      <a:endParaRPr lang="es-MX" sz="900" b="0" i="0" u="none" strike="noStrike" dirty="0">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c>
                  <a:txBody>
                    <a:bodyPr/>
                    <a:lstStyle/>
                    <a:p>
                      <a:pPr marL="0" algn="ct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r>
              <a:tr h="216027">
                <a:tc>
                  <a:txBody>
                    <a:bodyPr/>
                    <a:lstStyle/>
                    <a:p>
                      <a:pPr marL="0" algn="r" rtl="0" eaLnBrk="1" fontAlgn="ctr" latinLnBrk="0" hangingPunct="1">
                        <a:spcBef>
                          <a:spcPts val="0"/>
                        </a:spcBef>
                        <a:spcAft>
                          <a:spcPts val="0"/>
                        </a:spcAft>
                      </a:pPr>
                      <a:endParaRPr lang="es-MX" sz="900" b="0" i="0" u="none" strike="noStrike">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ea typeface="Arial Unicode MS"/>
                          <a:cs typeface="Arial"/>
                        </a:rPr>
                        <a:t>Visitantes</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kern="1200" dirty="0">
                          <a:solidFill>
                            <a:srgbClr val="000000"/>
                          </a:solidFill>
                          <a:effectLst/>
                          <a:latin typeface="Arial"/>
                          <a:ea typeface="Arial Unicode MS"/>
                          <a:cs typeface="Arial"/>
                        </a:rPr>
                        <a:t>10</a:t>
                      </a:r>
                      <a:endParaRPr lang="es-MX" sz="900" b="0" i="0" u="none" strike="noStrike" dirty="0">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ctr" rtl="0" eaLnBrk="1" fontAlgn="t" latinLnBrk="0" hangingPunct="1">
                        <a:spcBef>
                          <a:spcPts val="0"/>
                        </a:spcBef>
                        <a:spcAft>
                          <a:spcPts val="0"/>
                        </a:spcAft>
                      </a:pPr>
                      <a:r>
                        <a:rPr lang="es-MX" sz="900" b="0" i="0" u="none" strike="noStrike" kern="1200" dirty="0" smtClean="0">
                          <a:solidFill>
                            <a:srgbClr val="000000"/>
                          </a:solidFill>
                          <a:effectLst/>
                          <a:latin typeface="Arial"/>
                          <a:ea typeface="Arial Unicode MS"/>
                          <a:cs typeface="Arial"/>
                        </a:rPr>
                        <a:t>6</a:t>
                      </a:r>
                      <a:endParaRPr lang="es-MX" sz="900" b="0" i="0" u="none" strike="noStrike" dirty="0">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c>
                  <a:txBody>
                    <a:bodyPr/>
                    <a:lstStyle/>
                    <a:p>
                      <a:pPr marL="0" algn="ct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r>
              <a:tr h="216027">
                <a:tc>
                  <a:txBody>
                    <a:bodyPr/>
                    <a:lstStyle/>
                    <a:p>
                      <a:pPr marL="0" algn="r" rtl="0" eaLnBrk="1" fontAlgn="ctr" latinLnBrk="0" hangingPunct="1">
                        <a:spcBef>
                          <a:spcPts val="0"/>
                        </a:spcBef>
                        <a:spcAft>
                          <a:spcPts val="0"/>
                        </a:spcAft>
                      </a:pPr>
                      <a:r>
                        <a:rPr lang="es-MX" sz="900" b="0" i="0" u="none" strike="noStrike" kern="1200" dirty="0">
                          <a:solidFill>
                            <a:srgbClr val="000000"/>
                          </a:solidFill>
                          <a:effectLst/>
                          <a:latin typeface="Arial"/>
                          <a:ea typeface="Arial Unicode MS"/>
                          <a:cs typeface="Arial"/>
                        </a:rPr>
                        <a:t>1.11</a:t>
                      </a:r>
                      <a:endParaRPr lang="es-MX" sz="900" b="0" i="0" u="none" strike="noStrike" dirty="0">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ea typeface="Arial Unicode MS"/>
                          <a:cs typeface="Arial"/>
                        </a:rPr>
                        <a:t>Área</a:t>
                      </a:r>
                      <a:r>
                        <a:rPr lang="es-MX" sz="900" b="0" i="0" u="none" strike="noStrike" kern="1200" baseline="0">
                          <a:solidFill>
                            <a:srgbClr val="000000"/>
                          </a:solidFill>
                          <a:effectLst/>
                          <a:latin typeface="Arial"/>
                          <a:ea typeface="Arial Unicode MS"/>
                          <a:cs typeface="Arial"/>
                        </a:rPr>
                        <a:t> potencial de crecimiento</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kern="1200">
                          <a:solidFill>
                            <a:srgbClr val="000000"/>
                          </a:solidFill>
                          <a:effectLst/>
                          <a:latin typeface="Arial"/>
                          <a:ea typeface="Arial Unicode MS"/>
                          <a:cs typeface="Arial"/>
                        </a:rPr>
                        <a:t>60 m</a:t>
                      </a:r>
                      <a:r>
                        <a:rPr lang="es-MX" sz="900" b="0" i="0" u="none" strike="noStrike" kern="1200" baseline="30000">
                          <a:solidFill>
                            <a:srgbClr val="000000"/>
                          </a:solidFill>
                          <a:effectLst/>
                          <a:latin typeface="Arial"/>
                          <a:ea typeface="Arial Unicode MS"/>
                          <a:cs typeface="Arial"/>
                        </a:rPr>
                        <a:t>2</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ctr" rtl="0" eaLnBrk="1" fontAlgn="t" latinLnBrk="0" hangingPunct="1">
                        <a:spcBef>
                          <a:spcPts val="0"/>
                        </a:spcBef>
                        <a:spcAft>
                          <a:spcPts val="0"/>
                        </a:spcAft>
                      </a:pPr>
                      <a:r>
                        <a:rPr lang="es-MX" sz="900" b="0" i="0" u="none" strike="noStrike" kern="1200">
                          <a:solidFill>
                            <a:srgbClr val="000000"/>
                          </a:solidFill>
                          <a:effectLst/>
                          <a:latin typeface="Arial"/>
                          <a:ea typeface="Arial Unicode MS"/>
                          <a:cs typeface="Arial"/>
                        </a:rPr>
                        <a:t>40 m</a:t>
                      </a:r>
                      <a:r>
                        <a:rPr lang="es-MX" sz="900" b="0" i="0" u="none" strike="noStrike" kern="1200" baseline="30000">
                          <a:solidFill>
                            <a:srgbClr val="000000"/>
                          </a:solidFill>
                          <a:effectLst/>
                          <a:latin typeface="Arial"/>
                          <a:ea typeface="Arial Unicode MS"/>
                          <a:cs typeface="Arial"/>
                        </a:rPr>
                        <a:t>2</a:t>
                      </a:r>
                      <a:endParaRPr lang="es-MX" sz="900" b="0" i="0" u="none" strike="noStrike">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c>
                  <a:txBody>
                    <a:bodyPr/>
                    <a:lstStyle/>
                    <a:p>
                      <a:pPr marL="0" algn="ct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r>
              <a:tr h="216027">
                <a:tc>
                  <a:txBody>
                    <a:bodyPr/>
                    <a:lstStyle/>
                    <a:p>
                      <a:pPr marL="0" algn="r" rtl="0" eaLnBrk="1" fontAlgn="ctr" latinLnBrk="0" hangingPunct="1">
                        <a:spcBef>
                          <a:spcPts val="0"/>
                        </a:spcBef>
                        <a:spcAft>
                          <a:spcPts val="0"/>
                        </a:spcAft>
                      </a:pPr>
                      <a:r>
                        <a:rPr lang="es-MX" sz="900" b="0" i="0" u="none" strike="noStrike" kern="1200">
                          <a:solidFill>
                            <a:srgbClr val="000000"/>
                          </a:solidFill>
                          <a:effectLst/>
                          <a:latin typeface="Arial"/>
                          <a:ea typeface="Arial Unicode MS"/>
                          <a:cs typeface="Arial"/>
                        </a:rPr>
                        <a:t>1.12 </a:t>
                      </a:r>
                      <a:endParaRPr lang="es-MX" sz="900" b="0" i="0" u="none" strike="noStrike">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ea typeface="Arial Unicode MS"/>
                          <a:cs typeface="Arial"/>
                        </a:rPr>
                        <a:t>Ambiente – decoración oficinas</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cs typeface="Arial"/>
                        </a:rPr>
                        <a:t>Convencional</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cs typeface="Arial"/>
                        </a:rPr>
                        <a:t>Funcional</a:t>
                      </a:r>
                      <a:endParaRPr lang="es-MX" sz="900" b="0" i="0" u="none" strike="noStrike">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c>
                  <a:txBody>
                    <a:bodyPr/>
                    <a:lstStyle/>
                    <a:p>
                      <a:pPr marL="0" algn="ct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r>
              <a:tr h="216027">
                <a:tc>
                  <a:txBody>
                    <a:bodyPr/>
                    <a:lstStyle/>
                    <a:p>
                      <a:pPr marL="0" algn="r" rtl="0" eaLnBrk="1" fontAlgn="ctr" latinLnBrk="0" hangingPunct="1">
                        <a:spcBef>
                          <a:spcPts val="0"/>
                        </a:spcBef>
                        <a:spcAft>
                          <a:spcPts val="0"/>
                        </a:spcAft>
                      </a:pPr>
                      <a:r>
                        <a:rPr lang="es-MX" sz="900" b="1" i="0" u="none" strike="noStrike" kern="1200" dirty="0">
                          <a:solidFill>
                            <a:srgbClr val="000000"/>
                          </a:solidFill>
                          <a:effectLst/>
                          <a:latin typeface="Arial"/>
                          <a:cs typeface="Arial"/>
                        </a:rPr>
                        <a:t>2.0</a:t>
                      </a:r>
                      <a:endParaRPr lang="es-MX" sz="900" b="0" i="0" u="none" strike="noStrike" dirty="0">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es-MX" sz="900" b="1" i="0" u="none" strike="noStrike" kern="1200" dirty="0">
                          <a:solidFill>
                            <a:srgbClr val="000000"/>
                          </a:solidFill>
                          <a:effectLst/>
                          <a:latin typeface="Arial"/>
                          <a:cs typeface="Arial"/>
                        </a:rPr>
                        <a:t>Planta industrial</a:t>
                      </a:r>
                      <a:endParaRPr lang="es-MX" sz="900" b="0" i="0" u="none" strike="noStrike" dirty="0">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ctr" latinLnBrk="0" hangingPunct="1">
                        <a:spcBef>
                          <a:spcPts val="0"/>
                        </a:spcBef>
                        <a:spcAft>
                          <a:spcPts val="0"/>
                        </a:spcAft>
                      </a:pPr>
                      <a:r>
                        <a:rPr lang="es-MX" sz="900" b="0" i="0" u="none" strike="noStrike" kern="1200" baseline="0">
                          <a:solidFill>
                            <a:srgbClr val="000000"/>
                          </a:solidFill>
                          <a:effectLst/>
                          <a:latin typeface="Arial"/>
                          <a:ea typeface="Arial Unicode MS"/>
                          <a:cs typeface="Arial"/>
                        </a:rPr>
                        <a:t>500 m</a:t>
                      </a:r>
                      <a:r>
                        <a:rPr lang="es-MX" sz="900" b="0" i="0" u="none" strike="noStrike" kern="1200" baseline="30000">
                          <a:solidFill>
                            <a:srgbClr val="000000"/>
                          </a:solidFill>
                          <a:effectLst/>
                          <a:latin typeface="Arial"/>
                          <a:ea typeface="Arial Unicode MS"/>
                          <a:cs typeface="Arial"/>
                        </a:rPr>
                        <a:t>2</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ctr" rtl="0" eaLnBrk="1" fontAlgn="ctr" latinLnBrk="0" hangingPunct="1">
                        <a:spcBef>
                          <a:spcPts val="0"/>
                        </a:spcBef>
                        <a:spcAft>
                          <a:spcPts val="0"/>
                        </a:spcAft>
                      </a:pPr>
                      <a:r>
                        <a:rPr lang="es-MX" sz="900" b="0" i="0" u="none" strike="noStrike" kern="1200" baseline="0">
                          <a:solidFill>
                            <a:srgbClr val="000000"/>
                          </a:solidFill>
                          <a:effectLst/>
                          <a:latin typeface="Arial"/>
                          <a:ea typeface="Arial Unicode MS"/>
                          <a:cs typeface="Arial"/>
                        </a:rPr>
                        <a:t>450 m</a:t>
                      </a:r>
                      <a:r>
                        <a:rPr lang="es-MX" sz="900" b="0" i="0" u="none" strike="noStrike" kern="1200" baseline="30000">
                          <a:solidFill>
                            <a:srgbClr val="000000"/>
                          </a:solidFill>
                          <a:effectLst/>
                          <a:latin typeface="Arial"/>
                          <a:ea typeface="Arial Unicode MS"/>
                          <a:cs typeface="Arial"/>
                        </a:rPr>
                        <a:t>2</a:t>
                      </a:r>
                      <a:endParaRPr lang="es-MX" sz="900" b="0" i="0" u="none" strike="noStrike">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c>
                  <a:txBody>
                    <a:bodyPr/>
                    <a:lstStyle/>
                    <a:p>
                      <a:pPr marL="0" algn="ct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r>
              <a:tr h="216027">
                <a:tc>
                  <a:txBody>
                    <a:bodyPr/>
                    <a:lstStyle/>
                    <a:p>
                      <a:pPr marL="0" algn="r" rtl="0" eaLnBrk="1" fontAlgn="ctr" latinLnBrk="0" hangingPunct="1">
                        <a:spcBef>
                          <a:spcPts val="0"/>
                        </a:spcBef>
                        <a:spcAft>
                          <a:spcPts val="0"/>
                        </a:spcAft>
                      </a:pPr>
                      <a:r>
                        <a:rPr lang="es-MX" sz="900" b="0" i="0" u="none" strike="noStrike" kern="1200" dirty="0">
                          <a:solidFill>
                            <a:srgbClr val="000000"/>
                          </a:solidFill>
                          <a:effectLst/>
                          <a:latin typeface="Arial"/>
                          <a:cs typeface="Arial"/>
                        </a:rPr>
                        <a:t>2.1</a:t>
                      </a:r>
                      <a:endParaRPr lang="es-MX" sz="900" b="0" i="0" u="none" strike="noStrike" dirty="0">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cs typeface="Arial"/>
                        </a:rPr>
                        <a:t>Equipo y maquinaria</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kern="1200">
                          <a:solidFill>
                            <a:srgbClr val="000000"/>
                          </a:solidFill>
                          <a:effectLst/>
                          <a:latin typeface="Arial"/>
                          <a:cs typeface="Arial"/>
                        </a:rPr>
                        <a:t>Adecuada</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ctr" rtl="0" eaLnBrk="1" fontAlgn="t" latinLnBrk="0" hangingPunct="1">
                        <a:spcBef>
                          <a:spcPts val="0"/>
                        </a:spcBef>
                        <a:spcAft>
                          <a:spcPts val="0"/>
                        </a:spcAft>
                      </a:pPr>
                      <a:r>
                        <a:rPr lang="es-MX" sz="900" b="0" i="0" u="none" strike="noStrike" kern="1200">
                          <a:solidFill>
                            <a:srgbClr val="000000"/>
                          </a:solidFill>
                          <a:effectLst/>
                          <a:latin typeface="Arial"/>
                          <a:cs typeface="Arial"/>
                        </a:rPr>
                        <a:t>Bueno</a:t>
                      </a:r>
                      <a:endParaRPr lang="es-MX" sz="900" b="0" i="0" u="none" strike="noStrike">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c>
                  <a:txBody>
                    <a:bodyPr/>
                    <a:lstStyle/>
                    <a:p>
                      <a:pPr marL="0" algn="ct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r>
              <a:tr h="216027">
                <a:tc>
                  <a:txBody>
                    <a:bodyPr/>
                    <a:lstStyle/>
                    <a:p>
                      <a:pPr marL="0" algn="r" rtl="0" eaLnBrk="1" fontAlgn="ctr" latinLnBrk="0" hangingPunct="1">
                        <a:spcBef>
                          <a:spcPts val="0"/>
                        </a:spcBef>
                        <a:spcAft>
                          <a:spcPts val="0"/>
                        </a:spcAft>
                      </a:pPr>
                      <a:r>
                        <a:rPr lang="es-MX" sz="900" b="0" i="0" u="none" strike="noStrike" kern="1200" dirty="0">
                          <a:solidFill>
                            <a:srgbClr val="000000"/>
                          </a:solidFill>
                          <a:effectLst/>
                          <a:latin typeface="Arial"/>
                          <a:cs typeface="Arial"/>
                        </a:rPr>
                        <a:t>2.2</a:t>
                      </a:r>
                      <a:endParaRPr lang="es-MX" sz="900" b="0" i="0" u="none" strike="noStrike" dirty="0">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cs typeface="Arial"/>
                        </a:rPr>
                        <a:t>Antigüedad del equipo y</a:t>
                      </a:r>
                      <a:r>
                        <a:rPr lang="es-MX" sz="900" b="0" i="0" u="none" strike="noStrike" kern="1200" baseline="0">
                          <a:solidFill>
                            <a:srgbClr val="000000"/>
                          </a:solidFill>
                          <a:effectLst/>
                          <a:latin typeface="Arial"/>
                          <a:cs typeface="Arial"/>
                        </a:rPr>
                        <a:t> maquinaria</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kern="1200">
                          <a:solidFill>
                            <a:srgbClr val="000000"/>
                          </a:solidFill>
                          <a:effectLst/>
                          <a:latin typeface="Arial"/>
                          <a:cs typeface="Arial"/>
                        </a:rPr>
                        <a:t>15 años</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ctr" rtl="0" eaLnBrk="1" fontAlgn="t" latinLnBrk="0" hangingPunct="1">
                        <a:spcBef>
                          <a:spcPts val="0"/>
                        </a:spcBef>
                        <a:spcAft>
                          <a:spcPts val="0"/>
                        </a:spcAft>
                      </a:pPr>
                      <a:r>
                        <a:rPr lang="es-MX" sz="900" b="0" i="0" u="none" strike="noStrike" kern="1200">
                          <a:solidFill>
                            <a:srgbClr val="000000"/>
                          </a:solidFill>
                          <a:effectLst/>
                          <a:latin typeface="Arial"/>
                          <a:cs typeface="Arial"/>
                        </a:rPr>
                        <a:t>5 años</a:t>
                      </a:r>
                      <a:endParaRPr lang="es-MX" sz="900" b="0" i="0" u="none" strike="noStrike">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c>
                  <a:txBody>
                    <a:bodyPr/>
                    <a:lstStyle/>
                    <a:p>
                      <a:pPr marL="0" algn="ct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r>
              <a:tr h="216027">
                <a:tc>
                  <a:txBody>
                    <a:bodyPr/>
                    <a:lstStyle/>
                    <a:p>
                      <a:pPr marL="0" algn="r" rtl="0" eaLnBrk="1" fontAlgn="ctr" latinLnBrk="0" hangingPunct="1">
                        <a:spcBef>
                          <a:spcPts val="0"/>
                        </a:spcBef>
                        <a:spcAft>
                          <a:spcPts val="0"/>
                        </a:spcAft>
                      </a:pPr>
                      <a:r>
                        <a:rPr lang="es-MX" sz="900" b="0" i="0" u="none" strike="noStrike" kern="1200">
                          <a:solidFill>
                            <a:srgbClr val="000000"/>
                          </a:solidFill>
                          <a:effectLst/>
                          <a:latin typeface="Arial"/>
                          <a:cs typeface="Arial"/>
                        </a:rPr>
                        <a:t>2.3</a:t>
                      </a:r>
                      <a:endParaRPr lang="es-MX" sz="900" b="0" i="0" u="none" strike="noStrike">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cs typeface="Arial"/>
                        </a:rPr>
                        <a:t>Mantenimiento</a:t>
                      </a:r>
                      <a:r>
                        <a:rPr lang="es-MX" sz="900" b="0" i="0" u="none" strike="noStrike" kern="1200" baseline="0">
                          <a:solidFill>
                            <a:srgbClr val="000000"/>
                          </a:solidFill>
                          <a:effectLst/>
                          <a:latin typeface="Arial"/>
                          <a:cs typeface="Arial"/>
                        </a:rPr>
                        <a:t> del equipo y maquinaria</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kern="1200">
                          <a:solidFill>
                            <a:srgbClr val="000000"/>
                          </a:solidFill>
                          <a:effectLst/>
                          <a:latin typeface="Arial"/>
                          <a:cs typeface="Arial"/>
                        </a:rPr>
                        <a:t>semestral</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ctr" rtl="0" eaLnBrk="1" fontAlgn="t" latinLnBrk="0" hangingPunct="1">
                        <a:spcBef>
                          <a:spcPts val="0"/>
                        </a:spcBef>
                        <a:spcAft>
                          <a:spcPts val="0"/>
                        </a:spcAft>
                      </a:pPr>
                      <a:r>
                        <a:rPr lang="es-MX" sz="900" b="0" i="0" u="none" strike="noStrike" kern="1200">
                          <a:solidFill>
                            <a:srgbClr val="000000"/>
                          </a:solidFill>
                          <a:effectLst/>
                          <a:latin typeface="Arial"/>
                          <a:cs typeface="Arial"/>
                        </a:rPr>
                        <a:t>Trimestral</a:t>
                      </a:r>
                      <a:endParaRPr lang="es-MX" sz="900" b="0" i="0" u="none" strike="noStrike">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c>
                  <a:txBody>
                    <a:bodyPr/>
                    <a:lstStyle/>
                    <a:p>
                      <a:pPr marL="0" algn="ct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r>
              <a:tr h="216027">
                <a:tc>
                  <a:txBody>
                    <a:bodyPr/>
                    <a:lstStyle/>
                    <a:p>
                      <a:pPr marL="0" algn="r" rtl="0" eaLnBrk="1" fontAlgn="ctr" latinLnBrk="0" hangingPunct="1">
                        <a:spcBef>
                          <a:spcPts val="0"/>
                        </a:spcBef>
                        <a:spcAft>
                          <a:spcPts val="0"/>
                        </a:spcAft>
                      </a:pPr>
                      <a:r>
                        <a:rPr lang="es-MX" sz="900" b="0" i="0" u="none" strike="noStrike" kern="1200">
                          <a:solidFill>
                            <a:srgbClr val="000000"/>
                          </a:solidFill>
                          <a:effectLst/>
                          <a:latin typeface="Arial"/>
                          <a:cs typeface="Arial"/>
                        </a:rPr>
                        <a:t>2.4</a:t>
                      </a:r>
                      <a:endParaRPr lang="es-MX" sz="900" b="0" i="0" u="none" strike="noStrike">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cs typeface="Arial"/>
                        </a:rPr>
                        <a:t>Instalaciones</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kern="1200">
                          <a:solidFill>
                            <a:srgbClr val="000000"/>
                          </a:solidFill>
                          <a:effectLst/>
                          <a:latin typeface="Arial"/>
                          <a:cs typeface="Arial"/>
                        </a:rPr>
                        <a:t>A</a:t>
                      </a:r>
                      <a:r>
                        <a:rPr lang="es-MX" sz="900" b="0" i="0" u="none" strike="noStrike" kern="1200" baseline="0">
                          <a:solidFill>
                            <a:srgbClr val="000000"/>
                          </a:solidFill>
                          <a:effectLst/>
                          <a:latin typeface="Arial"/>
                          <a:cs typeface="Arial"/>
                        </a:rPr>
                        <a:t>decuadas</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ctr" rtl="0" eaLnBrk="1" fontAlgn="t" latinLnBrk="0" hangingPunct="1">
                        <a:spcBef>
                          <a:spcPts val="0"/>
                        </a:spcBef>
                        <a:spcAft>
                          <a:spcPts val="0"/>
                        </a:spcAft>
                      </a:pPr>
                      <a:r>
                        <a:rPr lang="es-MX" sz="900" b="0" i="0" u="none" strike="noStrike" kern="1200">
                          <a:solidFill>
                            <a:srgbClr val="000000"/>
                          </a:solidFill>
                          <a:effectLst/>
                          <a:latin typeface="Arial"/>
                          <a:cs typeface="Arial"/>
                        </a:rPr>
                        <a:t>Buenas</a:t>
                      </a:r>
                      <a:endParaRPr lang="es-MX" sz="900" b="0" i="0" u="none" strike="noStrike">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c>
                  <a:txBody>
                    <a:bodyPr/>
                    <a:lstStyle/>
                    <a:p>
                      <a:pPr marL="0" algn="ct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r>
              <a:tr h="216027">
                <a:tc>
                  <a:txBody>
                    <a:bodyPr/>
                    <a:lstStyle/>
                    <a:p>
                      <a:pPr marL="0" algn="r" rtl="0" eaLnBrk="1" fontAlgn="ctr" latinLnBrk="0" hangingPunct="1">
                        <a:spcBef>
                          <a:spcPts val="0"/>
                        </a:spcBef>
                        <a:spcAft>
                          <a:spcPts val="0"/>
                        </a:spcAft>
                      </a:pPr>
                      <a:r>
                        <a:rPr lang="es-MX" sz="900" b="0" i="0" u="none" strike="noStrike" kern="1200">
                          <a:solidFill>
                            <a:srgbClr val="000000"/>
                          </a:solidFill>
                          <a:effectLst/>
                          <a:latin typeface="Arial"/>
                          <a:cs typeface="Arial"/>
                        </a:rPr>
                        <a:t>2.5</a:t>
                      </a:r>
                      <a:endParaRPr lang="es-MX" sz="900" b="0" i="0" u="none" strike="noStrike">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cs typeface="Arial"/>
                        </a:rPr>
                        <a:t>Equipo  de Mantenimiento</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kern="1200">
                          <a:solidFill>
                            <a:srgbClr val="000000"/>
                          </a:solidFill>
                          <a:effectLst/>
                          <a:latin typeface="Arial"/>
                          <a:cs typeface="Arial"/>
                        </a:rPr>
                        <a:t>Bueno</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ctr" rtl="0" eaLnBrk="1" fontAlgn="t" latinLnBrk="0" hangingPunct="1">
                        <a:spcBef>
                          <a:spcPts val="0"/>
                        </a:spcBef>
                        <a:spcAft>
                          <a:spcPts val="0"/>
                        </a:spcAft>
                      </a:pPr>
                      <a:r>
                        <a:rPr lang="es-MX" sz="900" b="0" i="0" u="none" strike="noStrike" kern="1200">
                          <a:solidFill>
                            <a:srgbClr val="000000"/>
                          </a:solidFill>
                          <a:effectLst/>
                          <a:latin typeface="Arial"/>
                          <a:cs typeface="Arial"/>
                        </a:rPr>
                        <a:t>Limitado</a:t>
                      </a:r>
                      <a:endParaRPr lang="es-MX" sz="900" b="0" i="0" u="none" strike="noStrike">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c>
                  <a:txBody>
                    <a:bodyPr/>
                    <a:lstStyle/>
                    <a:p>
                      <a:pPr marL="0" algn="ct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r>
              <a:tr h="216027">
                <a:tc>
                  <a:txBody>
                    <a:bodyPr/>
                    <a:lstStyle/>
                    <a:p>
                      <a:pPr marL="0" algn="r" rtl="0" eaLnBrk="1" fontAlgn="ctr" latinLnBrk="0" hangingPunct="1">
                        <a:spcBef>
                          <a:spcPts val="0"/>
                        </a:spcBef>
                        <a:spcAft>
                          <a:spcPts val="0"/>
                        </a:spcAft>
                      </a:pPr>
                      <a:r>
                        <a:rPr lang="es-MX" sz="900" b="0" i="0" u="none" strike="noStrike" kern="1200" dirty="0">
                          <a:solidFill>
                            <a:srgbClr val="000000"/>
                          </a:solidFill>
                          <a:effectLst/>
                          <a:latin typeface="Arial"/>
                          <a:cs typeface="Arial"/>
                        </a:rPr>
                        <a:t>2.6</a:t>
                      </a:r>
                      <a:endParaRPr lang="es-MX" sz="900" b="0" i="0" u="none" strike="noStrike" dirty="0">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cs typeface="Arial"/>
                        </a:rPr>
                        <a:t>Refacciones de mantenimiento</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kern="1200">
                          <a:solidFill>
                            <a:srgbClr val="000000"/>
                          </a:solidFill>
                          <a:effectLst/>
                          <a:latin typeface="Arial"/>
                          <a:cs typeface="Arial"/>
                        </a:rPr>
                        <a:t>Limitado</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ctr" rtl="0" eaLnBrk="1" fontAlgn="t" latinLnBrk="0" hangingPunct="1">
                        <a:spcBef>
                          <a:spcPts val="0"/>
                        </a:spcBef>
                        <a:spcAft>
                          <a:spcPts val="0"/>
                        </a:spcAft>
                      </a:pPr>
                      <a:r>
                        <a:rPr lang="es-MX" sz="900" b="0" i="0" u="none" strike="noStrike" kern="1200">
                          <a:solidFill>
                            <a:srgbClr val="000000"/>
                          </a:solidFill>
                          <a:effectLst/>
                          <a:latin typeface="Arial"/>
                          <a:cs typeface="Arial"/>
                        </a:rPr>
                        <a:t>Limitado</a:t>
                      </a:r>
                      <a:endParaRPr lang="es-MX" sz="900" b="0" i="0" u="none" strike="noStrike">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c>
                  <a:txBody>
                    <a:bodyPr/>
                    <a:lstStyle/>
                    <a:p>
                      <a:pPr marL="0" algn="ct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r>
              <a:tr h="216027">
                <a:tc>
                  <a:txBody>
                    <a:bodyPr/>
                    <a:lstStyle/>
                    <a:p>
                      <a:pPr marL="0" algn="r" rtl="0" eaLnBrk="1" fontAlgn="ctr" latinLnBrk="0" hangingPunct="1">
                        <a:spcBef>
                          <a:spcPts val="0"/>
                        </a:spcBef>
                        <a:spcAft>
                          <a:spcPts val="0"/>
                        </a:spcAft>
                      </a:pPr>
                      <a:r>
                        <a:rPr lang="es-MX" sz="900" b="0" i="0" u="none" strike="noStrike" kern="1200">
                          <a:solidFill>
                            <a:srgbClr val="000000"/>
                          </a:solidFill>
                          <a:effectLst/>
                          <a:latin typeface="Arial"/>
                          <a:cs typeface="Arial"/>
                        </a:rPr>
                        <a:t>2.7</a:t>
                      </a:r>
                      <a:endParaRPr lang="es-MX" sz="900" b="0" i="0" u="none" strike="noStrike">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cs typeface="Arial"/>
                        </a:rPr>
                        <a:t>Tecnología</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kern="1200">
                          <a:solidFill>
                            <a:srgbClr val="000000"/>
                          </a:solidFill>
                          <a:effectLst/>
                          <a:latin typeface="Arial"/>
                          <a:cs typeface="Arial"/>
                        </a:rPr>
                        <a:t>Propia</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ctr" rtl="0" eaLnBrk="1" fontAlgn="t" latinLnBrk="0" hangingPunct="1">
                        <a:spcBef>
                          <a:spcPts val="0"/>
                        </a:spcBef>
                        <a:spcAft>
                          <a:spcPts val="0"/>
                        </a:spcAft>
                      </a:pPr>
                      <a:r>
                        <a:rPr lang="es-MX" sz="900" b="0" i="0" u="none" strike="noStrike" kern="1200">
                          <a:solidFill>
                            <a:srgbClr val="000000"/>
                          </a:solidFill>
                          <a:effectLst/>
                          <a:latin typeface="Arial"/>
                          <a:cs typeface="Arial"/>
                        </a:rPr>
                        <a:t>Concesionada</a:t>
                      </a:r>
                      <a:endParaRPr lang="es-MX" sz="900" b="0" i="0" u="none" strike="noStrike">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c>
                  <a:txBody>
                    <a:bodyPr/>
                    <a:lstStyle/>
                    <a:p>
                      <a:pPr marL="0" algn="ct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r>
              <a:tr h="216027">
                <a:tc>
                  <a:txBody>
                    <a:bodyPr/>
                    <a:lstStyle/>
                    <a:p>
                      <a:pPr marL="0" algn="r" rtl="0" eaLnBrk="1" fontAlgn="ctr" latinLnBrk="0" hangingPunct="1">
                        <a:spcBef>
                          <a:spcPts val="0"/>
                        </a:spcBef>
                        <a:spcAft>
                          <a:spcPts val="0"/>
                        </a:spcAft>
                      </a:pPr>
                      <a:r>
                        <a:rPr lang="es-MX" sz="900" b="0" i="0" u="none" strike="noStrike" kern="1200" dirty="0">
                          <a:solidFill>
                            <a:srgbClr val="000000"/>
                          </a:solidFill>
                          <a:effectLst/>
                          <a:latin typeface="Arial"/>
                          <a:cs typeface="Arial"/>
                        </a:rPr>
                        <a:t>2.8</a:t>
                      </a:r>
                      <a:endParaRPr lang="es-MX" sz="900" b="0" i="0" u="none" strike="noStrike" dirty="0">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cs typeface="Arial"/>
                        </a:rPr>
                        <a:t>Relación con proveedores</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kern="1200">
                          <a:solidFill>
                            <a:srgbClr val="000000"/>
                          </a:solidFill>
                          <a:effectLst/>
                          <a:latin typeface="Arial"/>
                          <a:cs typeface="Arial"/>
                        </a:rPr>
                        <a:t>Buena</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ctr" rtl="0" eaLnBrk="1" fontAlgn="t" latinLnBrk="0" hangingPunct="1">
                        <a:spcBef>
                          <a:spcPts val="0"/>
                        </a:spcBef>
                        <a:spcAft>
                          <a:spcPts val="0"/>
                        </a:spcAft>
                      </a:pPr>
                      <a:r>
                        <a:rPr lang="es-MX" sz="900" b="0" i="0" u="none" strike="noStrike" kern="1200">
                          <a:solidFill>
                            <a:srgbClr val="000000"/>
                          </a:solidFill>
                          <a:effectLst/>
                          <a:latin typeface="Arial"/>
                          <a:cs typeface="Arial"/>
                        </a:rPr>
                        <a:t>Buena</a:t>
                      </a:r>
                      <a:endParaRPr lang="es-MX" sz="900" b="0" i="0" u="none" strike="noStrike">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c>
                  <a:txBody>
                    <a:bodyPr/>
                    <a:lstStyle/>
                    <a:p>
                      <a:pPr marL="0" algn="ct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r>
              <a:tr h="216027">
                <a:tc>
                  <a:txBody>
                    <a:bodyPr/>
                    <a:lstStyle/>
                    <a:p>
                      <a:pPr marL="0" algn="r" rtl="0" eaLnBrk="1" fontAlgn="ctr" latinLnBrk="0" hangingPunct="1">
                        <a:spcBef>
                          <a:spcPts val="0"/>
                        </a:spcBef>
                        <a:spcAft>
                          <a:spcPts val="0"/>
                        </a:spcAft>
                      </a:pPr>
                      <a:r>
                        <a:rPr lang="es-MX" sz="900" b="0" i="0" u="none" strike="noStrike" kern="1200">
                          <a:solidFill>
                            <a:srgbClr val="000000"/>
                          </a:solidFill>
                          <a:effectLst/>
                          <a:latin typeface="Arial"/>
                          <a:cs typeface="Arial"/>
                        </a:rPr>
                        <a:t>2.9</a:t>
                      </a:r>
                      <a:endParaRPr lang="es-MX" sz="900" b="0" i="0" u="none" strike="noStrike">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cs typeface="Arial"/>
                        </a:rPr>
                        <a:t>Procesos productivos</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ctr" latinLnBrk="0" hangingPunct="1">
                        <a:spcBef>
                          <a:spcPts val="0"/>
                        </a:spcBef>
                        <a:spcAft>
                          <a:spcPts val="0"/>
                        </a:spcAft>
                      </a:pPr>
                      <a:r>
                        <a:rPr lang="es-MX" sz="900" b="0" i="0" u="none" strike="noStrike" kern="1200">
                          <a:solidFill>
                            <a:srgbClr val="000000"/>
                          </a:solidFill>
                          <a:effectLst/>
                          <a:latin typeface="Arial"/>
                          <a:cs typeface="Arial"/>
                        </a:rPr>
                        <a:t>Buenos</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ctr" rtl="0" eaLnBrk="1" fontAlgn="ctr" latinLnBrk="0" hangingPunct="1">
                        <a:spcBef>
                          <a:spcPts val="0"/>
                        </a:spcBef>
                        <a:spcAft>
                          <a:spcPts val="0"/>
                        </a:spcAft>
                      </a:pPr>
                      <a:r>
                        <a:rPr lang="es-MX" sz="900" b="0" i="0" u="none" strike="noStrike" kern="1200">
                          <a:solidFill>
                            <a:srgbClr val="000000"/>
                          </a:solidFill>
                          <a:effectLst/>
                          <a:latin typeface="Arial"/>
                          <a:cs typeface="Arial"/>
                        </a:rPr>
                        <a:t>Buenos</a:t>
                      </a:r>
                      <a:endParaRPr lang="es-MX" sz="900" b="0" i="0" u="none" strike="noStrike">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c>
                  <a:txBody>
                    <a:bodyPr/>
                    <a:lstStyle/>
                    <a:p>
                      <a:pPr marL="0" algn="ct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r>
              <a:tr h="216027">
                <a:tc>
                  <a:txBody>
                    <a:bodyPr/>
                    <a:lstStyle/>
                    <a:p>
                      <a:pPr marL="0" algn="r" rtl="0" eaLnBrk="1" fontAlgn="ctr" latinLnBrk="0" hangingPunct="1">
                        <a:spcBef>
                          <a:spcPts val="0"/>
                        </a:spcBef>
                        <a:spcAft>
                          <a:spcPts val="0"/>
                        </a:spcAft>
                      </a:pPr>
                      <a:r>
                        <a:rPr lang="es-MX" sz="900" b="0" i="0" u="none" strike="noStrike" kern="1200" dirty="0">
                          <a:solidFill>
                            <a:srgbClr val="000000"/>
                          </a:solidFill>
                          <a:effectLst/>
                          <a:latin typeface="Arial"/>
                          <a:cs typeface="Arial"/>
                        </a:rPr>
                        <a:t>2.10</a:t>
                      </a:r>
                      <a:endParaRPr lang="es-MX" sz="900" b="0" i="0" u="none" strike="noStrike" dirty="0">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cs typeface="Arial"/>
                        </a:rPr>
                        <a:t>Calidad de producción</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ctr" latinLnBrk="0" hangingPunct="1">
                        <a:spcBef>
                          <a:spcPts val="0"/>
                        </a:spcBef>
                        <a:spcAft>
                          <a:spcPts val="0"/>
                        </a:spcAft>
                      </a:pPr>
                      <a:r>
                        <a:rPr lang="es-MX" sz="900" b="0" i="0" u="none" strike="noStrike" kern="1200">
                          <a:solidFill>
                            <a:srgbClr val="000000"/>
                          </a:solidFill>
                          <a:effectLst/>
                          <a:latin typeface="Arial"/>
                          <a:cs typeface="Arial"/>
                        </a:rPr>
                        <a:t>Muy buena</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ctr" rtl="0" eaLnBrk="1" fontAlgn="ctr" latinLnBrk="0" hangingPunct="1">
                        <a:spcBef>
                          <a:spcPts val="0"/>
                        </a:spcBef>
                        <a:spcAft>
                          <a:spcPts val="0"/>
                        </a:spcAft>
                      </a:pPr>
                      <a:r>
                        <a:rPr lang="es-MX" sz="900" b="0" i="0" u="none" strike="noStrike" kern="1200">
                          <a:solidFill>
                            <a:srgbClr val="000000"/>
                          </a:solidFill>
                          <a:effectLst/>
                          <a:latin typeface="Arial"/>
                          <a:cs typeface="Arial"/>
                        </a:rPr>
                        <a:t>Buena</a:t>
                      </a:r>
                      <a:endParaRPr lang="es-MX" sz="900" b="0" i="0" u="none" strike="noStrike">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c>
                  <a:txBody>
                    <a:bodyPr/>
                    <a:lstStyle/>
                    <a:p>
                      <a:pPr marL="0" algn="ct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r>
              <a:tr h="216027">
                <a:tc>
                  <a:txBody>
                    <a:bodyPr/>
                    <a:lstStyle/>
                    <a:p>
                      <a:pPr marL="0" algn="r" rtl="0" eaLnBrk="1" fontAlgn="ctr" latinLnBrk="0" hangingPunct="1">
                        <a:spcBef>
                          <a:spcPts val="0"/>
                        </a:spcBef>
                        <a:spcAft>
                          <a:spcPts val="0"/>
                        </a:spcAft>
                      </a:pPr>
                      <a:r>
                        <a:rPr lang="es-MX" sz="900" b="0" i="0" u="none" strike="noStrike" kern="1200" dirty="0">
                          <a:solidFill>
                            <a:srgbClr val="000000"/>
                          </a:solidFill>
                          <a:effectLst/>
                          <a:latin typeface="Arial"/>
                          <a:cs typeface="Arial"/>
                        </a:rPr>
                        <a:t>2.11</a:t>
                      </a:r>
                      <a:endParaRPr lang="es-MX" sz="900" b="0" i="0" u="none" strike="noStrike" dirty="0">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cs typeface="Arial"/>
                        </a:rPr>
                        <a:t>Productividad laboral</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ctr" latinLnBrk="0" hangingPunct="1">
                        <a:spcBef>
                          <a:spcPts val="0"/>
                        </a:spcBef>
                        <a:spcAft>
                          <a:spcPts val="0"/>
                        </a:spcAft>
                      </a:pPr>
                      <a:r>
                        <a:rPr lang="es-MX" sz="900" b="0" i="0" u="none" strike="noStrike" kern="1200">
                          <a:solidFill>
                            <a:srgbClr val="000000"/>
                          </a:solidFill>
                          <a:effectLst/>
                          <a:latin typeface="Arial"/>
                          <a:cs typeface="Arial"/>
                        </a:rPr>
                        <a:t>Aceptable</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ctr" rtl="0" eaLnBrk="1" fontAlgn="ctr" latinLnBrk="0" hangingPunct="1">
                        <a:spcBef>
                          <a:spcPts val="0"/>
                        </a:spcBef>
                        <a:spcAft>
                          <a:spcPts val="0"/>
                        </a:spcAft>
                      </a:pPr>
                      <a:r>
                        <a:rPr lang="es-MX" sz="900" b="0" i="0" u="none" strike="noStrike" kern="1200">
                          <a:solidFill>
                            <a:srgbClr val="000000"/>
                          </a:solidFill>
                          <a:effectLst/>
                          <a:latin typeface="Arial"/>
                          <a:cs typeface="Arial"/>
                        </a:rPr>
                        <a:t>Alta</a:t>
                      </a:r>
                      <a:endParaRPr lang="es-MX" sz="900" b="0" i="0" u="none" strike="noStrike">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c>
                  <a:txBody>
                    <a:bodyPr/>
                    <a:lstStyle/>
                    <a:p>
                      <a:pPr marL="0" algn="ct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r>
              <a:tr h="216027">
                <a:tc>
                  <a:txBody>
                    <a:bodyPr/>
                    <a:lstStyle/>
                    <a:p>
                      <a:pPr marL="0" algn="r" rtl="0" eaLnBrk="1" fontAlgn="ctr" latinLnBrk="0" hangingPunct="1">
                        <a:spcBef>
                          <a:spcPts val="0"/>
                        </a:spcBef>
                        <a:spcAft>
                          <a:spcPts val="0"/>
                        </a:spcAft>
                      </a:pPr>
                      <a:r>
                        <a:rPr lang="es-MX" sz="900" b="0" i="0" u="none" strike="noStrike" kern="1200" dirty="0">
                          <a:solidFill>
                            <a:srgbClr val="000000"/>
                          </a:solidFill>
                          <a:effectLst/>
                          <a:latin typeface="Arial"/>
                          <a:cs typeface="Arial"/>
                        </a:rPr>
                        <a:t>2.12</a:t>
                      </a:r>
                      <a:endParaRPr lang="es-MX" sz="900" b="0" i="0" u="none" strike="noStrike" dirty="0">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dirty="0">
                          <a:solidFill>
                            <a:srgbClr val="000000"/>
                          </a:solidFill>
                          <a:effectLst/>
                          <a:latin typeface="Arial"/>
                          <a:cs typeface="Arial"/>
                        </a:rPr>
                        <a:t>Plantilla de personal productivo</a:t>
                      </a:r>
                      <a:endParaRPr lang="es-MX" sz="900" b="0" i="0" u="none" strike="noStrike" dirty="0">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ctr" latinLnBrk="0" hangingPunct="1">
                        <a:spcBef>
                          <a:spcPts val="0"/>
                        </a:spcBef>
                        <a:spcAft>
                          <a:spcPts val="0"/>
                        </a:spcAft>
                      </a:pPr>
                      <a:r>
                        <a:rPr lang="es-MX" sz="900" b="0" i="0" u="none" strike="noStrike" kern="1200" dirty="0">
                          <a:solidFill>
                            <a:srgbClr val="000000"/>
                          </a:solidFill>
                          <a:effectLst/>
                          <a:latin typeface="Arial"/>
                          <a:cs typeface="Arial"/>
                        </a:rPr>
                        <a:t>320</a:t>
                      </a:r>
                      <a:endParaRPr lang="es-MX" sz="900" b="0" i="0" u="none" strike="noStrike" dirty="0">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dirty="0">
                        <a:effectLst/>
                        <a:latin typeface="Arial"/>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ctr" rtl="0" eaLnBrk="1" fontAlgn="ctr" latinLnBrk="0" hangingPunct="1">
                        <a:spcBef>
                          <a:spcPts val="0"/>
                        </a:spcBef>
                        <a:spcAft>
                          <a:spcPts val="0"/>
                        </a:spcAft>
                      </a:pPr>
                      <a:r>
                        <a:rPr lang="es-MX" sz="900" b="0" i="0" u="none" strike="noStrike" kern="1200" dirty="0">
                          <a:solidFill>
                            <a:srgbClr val="000000"/>
                          </a:solidFill>
                          <a:effectLst/>
                          <a:latin typeface="Arial"/>
                          <a:cs typeface="Arial"/>
                        </a:rPr>
                        <a:t>280</a:t>
                      </a:r>
                      <a:endParaRPr lang="es-MX" sz="900" b="0" i="0" u="none" strike="noStrike" dirty="0">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c>
                  <a:txBody>
                    <a:bodyPr/>
                    <a:lstStyle/>
                    <a:p>
                      <a:pPr marL="0" algn="ct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r>
              <a:tr h="216027">
                <a:tc>
                  <a:txBody>
                    <a:bodyPr/>
                    <a:lstStyle/>
                    <a:p>
                      <a:pPr marL="0" algn="r" rtl="0" eaLnBrk="1" fontAlgn="ctr" latinLnBrk="0" hangingPunct="1">
                        <a:spcBef>
                          <a:spcPts val="0"/>
                        </a:spcBef>
                        <a:spcAft>
                          <a:spcPts val="0"/>
                        </a:spcAft>
                      </a:pPr>
                      <a:r>
                        <a:rPr lang="es-MX" sz="900" b="1" i="0" u="none" strike="noStrike" kern="1200">
                          <a:solidFill>
                            <a:srgbClr val="000000"/>
                          </a:solidFill>
                          <a:effectLst/>
                          <a:latin typeface="Arial"/>
                          <a:cs typeface="Arial"/>
                        </a:rPr>
                        <a:t>3.0</a:t>
                      </a:r>
                      <a:endParaRPr lang="es-MX" sz="900" b="0" i="0" u="none" strike="noStrike">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es-MX" sz="900" b="1" i="0" u="none" strike="noStrike" kern="1200">
                          <a:solidFill>
                            <a:srgbClr val="000000"/>
                          </a:solidFill>
                          <a:effectLst/>
                          <a:latin typeface="Arial"/>
                          <a:cs typeface="Arial"/>
                        </a:rPr>
                        <a:t>Recursos Humanos</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ctr" rtl="0" eaLnBrk="1" fontAlgn="ctr" latinLnBrk="0" hangingPunct="1">
                        <a:spcBef>
                          <a:spcPts val="0"/>
                        </a:spcBef>
                        <a:spcAft>
                          <a:spcPts val="0"/>
                        </a:spcAft>
                      </a:pPr>
                      <a:endParaRPr lang="es-MX" sz="900" b="0" i="0" u="none" strike="noStrike">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c>
                  <a:txBody>
                    <a:bodyPr/>
                    <a:lstStyle/>
                    <a:p>
                      <a:pPr marL="0" algn="ct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r>
              <a:tr h="216027">
                <a:tc>
                  <a:txBody>
                    <a:bodyPr/>
                    <a:lstStyle/>
                    <a:p>
                      <a:pPr marL="0" algn="r" rtl="0" eaLnBrk="1" fontAlgn="ctr" latinLnBrk="0" hangingPunct="1">
                        <a:spcBef>
                          <a:spcPts val="0"/>
                        </a:spcBef>
                        <a:spcAft>
                          <a:spcPts val="0"/>
                        </a:spcAft>
                      </a:pPr>
                      <a:r>
                        <a:rPr lang="es-MX" sz="900" b="0" i="0" u="none" strike="noStrike" kern="1200">
                          <a:solidFill>
                            <a:srgbClr val="000000"/>
                          </a:solidFill>
                          <a:effectLst/>
                          <a:latin typeface="Arial"/>
                          <a:cs typeface="Arial"/>
                        </a:rPr>
                        <a:t>3.1</a:t>
                      </a:r>
                      <a:endParaRPr lang="es-MX" sz="900" b="0" i="0" u="none" strike="noStrike">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cs typeface="Arial"/>
                        </a:rPr>
                        <a:t>Experiencia laboral en promedio</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kern="1200">
                          <a:solidFill>
                            <a:srgbClr val="000000"/>
                          </a:solidFill>
                          <a:effectLst/>
                          <a:latin typeface="Arial"/>
                          <a:cs typeface="Arial"/>
                        </a:rPr>
                        <a:t>7 años</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ctr" rtl="0" eaLnBrk="1" fontAlgn="ctr" latinLnBrk="0" hangingPunct="1">
                        <a:spcBef>
                          <a:spcPts val="0"/>
                        </a:spcBef>
                        <a:spcAft>
                          <a:spcPts val="0"/>
                        </a:spcAft>
                      </a:pPr>
                      <a:r>
                        <a:rPr lang="es-MX" sz="900" b="0" i="0" u="none" strike="noStrike" kern="1200">
                          <a:solidFill>
                            <a:srgbClr val="000000"/>
                          </a:solidFill>
                          <a:effectLst/>
                          <a:latin typeface="Arial"/>
                          <a:cs typeface="Arial"/>
                        </a:rPr>
                        <a:t>5 años</a:t>
                      </a:r>
                      <a:endParaRPr lang="es-MX" sz="900" b="0" i="0" u="none" strike="noStrike">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c>
                  <a:txBody>
                    <a:bodyPr/>
                    <a:lstStyle/>
                    <a:p>
                      <a:pPr marL="0" algn="ct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r>
              <a:tr h="216027">
                <a:tc>
                  <a:txBody>
                    <a:bodyPr/>
                    <a:lstStyle/>
                    <a:p>
                      <a:pPr marL="0" algn="r" rtl="0" eaLnBrk="1" fontAlgn="ctr" latinLnBrk="0" hangingPunct="1">
                        <a:spcBef>
                          <a:spcPts val="0"/>
                        </a:spcBef>
                        <a:spcAft>
                          <a:spcPts val="0"/>
                        </a:spcAft>
                      </a:pPr>
                      <a:r>
                        <a:rPr lang="es-MX" sz="900" b="0" i="0" u="none" strike="noStrike" kern="1200">
                          <a:solidFill>
                            <a:srgbClr val="000000"/>
                          </a:solidFill>
                          <a:effectLst/>
                          <a:latin typeface="Arial"/>
                          <a:cs typeface="Arial"/>
                        </a:rPr>
                        <a:t>3.2</a:t>
                      </a:r>
                      <a:endParaRPr lang="es-MX" sz="900" b="0" i="0" u="none" strike="noStrike">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cs typeface="Arial"/>
                        </a:rPr>
                        <a:t>Nivel de preparación promedio</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kern="1200">
                          <a:solidFill>
                            <a:srgbClr val="000000"/>
                          </a:solidFill>
                          <a:effectLst/>
                          <a:latin typeface="Arial"/>
                          <a:cs typeface="Arial"/>
                        </a:rPr>
                        <a:t>Técnico</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ctr" rtl="0" eaLnBrk="1" fontAlgn="ctr" latinLnBrk="0" hangingPunct="1">
                        <a:spcBef>
                          <a:spcPts val="0"/>
                        </a:spcBef>
                        <a:spcAft>
                          <a:spcPts val="0"/>
                        </a:spcAft>
                      </a:pPr>
                      <a:r>
                        <a:rPr lang="es-MX" sz="900" b="0" i="0" u="none" strike="noStrike" kern="1200">
                          <a:solidFill>
                            <a:srgbClr val="000000"/>
                          </a:solidFill>
                          <a:effectLst/>
                          <a:latin typeface="Arial"/>
                          <a:cs typeface="Arial"/>
                        </a:rPr>
                        <a:t>Profesional</a:t>
                      </a:r>
                      <a:endParaRPr lang="es-MX" sz="900" b="0" i="0" u="none" strike="noStrike">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c>
                  <a:txBody>
                    <a:bodyPr/>
                    <a:lstStyle/>
                    <a:p>
                      <a:pPr marL="0" algn="ct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gridSpan="2">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12700" cap="flat" cmpd="sng" algn="ctr">
                      <a:solidFill>
                        <a:srgbClr val="10253F"/>
                      </a:solidFill>
                      <a:prstDash val="dot"/>
                      <a:round/>
                      <a:headEnd type="none" w="med" len="med"/>
                      <a:tailEnd type="none" w="med" len="med"/>
                    </a:lnB>
                  </a:tcPr>
                </a:tc>
                <a:tc hMerge="1">
                  <a:txBody>
                    <a:bodyPr/>
                    <a:lstStyle/>
                    <a:p>
                      <a:endParaRPr lang="es-MX"/>
                    </a:p>
                  </a:txBody>
                  <a:tcPr/>
                </a:tc>
              </a:tr>
              <a:tr h="216027">
                <a:tc>
                  <a:txBody>
                    <a:bodyPr/>
                    <a:lstStyle/>
                    <a:p>
                      <a:pPr marL="0" algn="r" rtl="0" eaLnBrk="1" fontAlgn="ctr" latinLnBrk="0" hangingPunct="1">
                        <a:spcBef>
                          <a:spcPts val="0"/>
                        </a:spcBef>
                        <a:spcAft>
                          <a:spcPts val="0"/>
                        </a:spcAft>
                      </a:pPr>
                      <a:r>
                        <a:rPr lang="es-MX" sz="900" b="0" i="0" u="none" strike="noStrike" kern="1200">
                          <a:solidFill>
                            <a:srgbClr val="000000"/>
                          </a:solidFill>
                          <a:effectLst/>
                          <a:latin typeface="Arial"/>
                          <a:cs typeface="Arial"/>
                        </a:rPr>
                        <a:t>3.3</a:t>
                      </a:r>
                      <a:endParaRPr lang="es-MX" sz="900" b="0" i="0" u="none" strike="noStrike">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cs typeface="Arial"/>
                        </a:rPr>
                        <a:t>Apertura al cambio</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kern="1200">
                          <a:solidFill>
                            <a:srgbClr val="000000"/>
                          </a:solidFill>
                          <a:effectLst/>
                          <a:latin typeface="Arial"/>
                          <a:cs typeface="Arial"/>
                        </a:rPr>
                        <a:t>Limitada</a:t>
                      </a: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marL="0" algn="ctr" rtl="0" eaLnBrk="1" fontAlgn="ctr" latinLnBrk="0" hangingPunct="1">
                        <a:spcBef>
                          <a:spcPts val="0"/>
                        </a:spcBef>
                        <a:spcAft>
                          <a:spcPts val="0"/>
                        </a:spcAft>
                      </a:pPr>
                      <a:r>
                        <a:rPr lang="es-MX" sz="900" b="0" i="0" u="none" strike="noStrike" kern="1200" dirty="0">
                          <a:solidFill>
                            <a:srgbClr val="000000"/>
                          </a:solidFill>
                          <a:effectLst/>
                          <a:latin typeface="Arial"/>
                          <a:cs typeface="Arial"/>
                        </a:rPr>
                        <a:t>Buena</a:t>
                      </a:r>
                      <a:endParaRPr lang="es-MX" sz="900" b="0" i="0" u="none" strike="noStrike" dirty="0">
                        <a:effectLst/>
                        <a:latin typeface="Arial"/>
                      </a:endParaRPr>
                    </a:p>
                  </a:txBody>
                  <a:tcPr marL="44450" marR="44450" marT="9525" marB="0" anchor="ctr">
                    <a:lnL w="9525" cap="flat" cmpd="sng" algn="ctr">
                      <a:solidFill>
                        <a:srgbClr val="000000"/>
                      </a:solidFill>
                      <a:prstDash val="solid"/>
                      <a:round/>
                      <a:headEnd type="none" w="med" len="med"/>
                      <a:tailEnd type="none" w="med" len="med"/>
                    </a:lnL>
                    <a:lnR w="12700" cap="flat" cmpd="sng" algn="ctr">
                      <a:solidFill>
                        <a:srgbClr val="10253F"/>
                      </a:solidFill>
                      <a:prstDash val="dot"/>
                      <a:round/>
                      <a:headEnd type="none" w="med" len="med"/>
                      <a:tailEnd type="none" w="med" len="med"/>
                    </a:lnR>
                    <a:lnT w="12700" cap="flat" cmpd="sng" algn="ctr">
                      <a:solidFill>
                        <a:srgbClr val="10253F"/>
                      </a:solidFill>
                      <a:prstDash val="dot"/>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lang="es-MX"/>
                    </a:p>
                  </a:txBody>
                  <a:tcPr/>
                </a:tc>
                <a:tc>
                  <a:txBody>
                    <a:bodyPr/>
                    <a:lstStyle/>
                    <a:p>
                      <a:pPr marL="0" algn="ct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rgbClr val="10253F"/>
                      </a:solidFill>
                      <a:prstDash val="dot"/>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10253F"/>
                      </a:solidFill>
                      <a:prstDash val="dot"/>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lang="es-MX"/>
                    </a:p>
                  </a:txBody>
                  <a:tcPr/>
                </a:tc>
              </a:tr>
            </a:tbl>
          </a:graphicData>
        </a:graphic>
      </p:graphicFrame>
      <p:sp>
        <p:nvSpPr>
          <p:cNvPr id="4" name="3 Rectángulo"/>
          <p:cNvSpPr/>
          <p:nvPr/>
        </p:nvSpPr>
        <p:spPr>
          <a:xfrm>
            <a:off x="234950" y="8471935"/>
            <a:ext cx="6373997" cy="119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 name="4 Rectángulo"/>
          <p:cNvSpPr/>
          <p:nvPr/>
        </p:nvSpPr>
        <p:spPr>
          <a:xfrm>
            <a:off x="332656" y="8327935"/>
            <a:ext cx="6192688" cy="144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b="1" i="1" dirty="0" smtClean="0">
                <a:solidFill>
                  <a:srgbClr val="FF0000"/>
                </a:solidFill>
              </a:rPr>
              <a:t>** </a:t>
            </a:r>
            <a:r>
              <a:rPr lang="es-MX" sz="1000" b="1" i="1" dirty="0" smtClean="0">
                <a:solidFill>
                  <a:srgbClr val="FF0000"/>
                </a:solidFill>
              </a:rPr>
              <a:t>Los datos y nombres del presente caso son ficticios y solo sirven de información para la resolución del caso</a:t>
            </a:r>
            <a:r>
              <a:rPr lang="es-MX" sz="1050" dirty="0" smtClean="0">
                <a:solidFill>
                  <a:srgbClr val="FF0000"/>
                </a:solidFill>
              </a:rPr>
              <a:t>.</a:t>
            </a:r>
            <a:endParaRPr lang="es-MX" sz="1050" dirty="0">
              <a:solidFill>
                <a:srgbClr val="FF0000"/>
              </a:solidFill>
            </a:endParaRPr>
          </a:p>
        </p:txBody>
      </p:sp>
      <p:pic>
        <p:nvPicPr>
          <p:cNvPr id="6" name="Picture 40" descr="Resultado de imagen para itescam calkini"/>
          <p:cNvPicPr>
            <a:picLocks noChangeAspect="1" noChangeArrowheads="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4437112" y="8460432"/>
            <a:ext cx="1800200" cy="57606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Servidor\servidor 2011\General\CARPETA MAESTRA 2014\logoVA nueva imagen.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2389" y="8556456"/>
            <a:ext cx="1512475" cy="336024"/>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9162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ervidor\servidor 2011\General\CARPETA MAESTRA 2014\logoVA nueva imag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2389" y="8675902"/>
            <a:ext cx="1512475" cy="336024"/>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5" name="Picture 40" descr="Resultado de imagen para itescam calkini"/>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4437112" y="8555860"/>
            <a:ext cx="1800200" cy="576064"/>
          </a:xfrm>
          <a:prstGeom prst="rect">
            <a:avLst/>
          </a:prstGeom>
          <a:noFill/>
          <a:extLst>
            <a:ext uri="{909E8E84-426E-40DD-AFC4-6F175D3DCCD1}">
              <a14:hiddenFill xmlns:a14="http://schemas.microsoft.com/office/drawing/2010/main">
                <a:solidFill>
                  <a:srgbClr val="FFFFFF"/>
                </a:solidFill>
              </a14:hiddenFill>
            </a:ext>
          </a:extLst>
        </p:spPr>
      </p:pic>
      <p:sp>
        <p:nvSpPr>
          <p:cNvPr id="2" name="1 Marcador de número de diapositiva"/>
          <p:cNvSpPr>
            <a:spLocks noGrp="1"/>
          </p:cNvSpPr>
          <p:nvPr>
            <p:ph type="sldNum" sz="quarter" idx="12"/>
          </p:nvPr>
        </p:nvSpPr>
        <p:spPr>
          <a:xfrm>
            <a:off x="4914900" y="8585092"/>
            <a:ext cx="1600200" cy="486833"/>
          </a:xfrm>
        </p:spPr>
        <p:txBody>
          <a:bodyPr/>
          <a:lstStyle/>
          <a:p>
            <a:r>
              <a:rPr lang="es-MX" dirty="0" smtClean="0"/>
              <a:t>52</a:t>
            </a:r>
            <a:endParaRPr lang="es-MX" dirty="0"/>
          </a:p>
        </p:txBody>
      </p:sp>
      <p:sp>
        <p:nvSpPr>
          <p:cNvPr id="8" name="7 Rectángulo"/>
          <p:cNvSpPr/>
          <p:nvPr/>
        </p:nvSpPr>
        <p:spPr>
          <a:xfrm>
            <a:off x="234950" y="8471935"/>
            <a:ext cx="6373997" cy="119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aphicFrame>
        <p:nvGraphicFramePr>
          <p:cNvPr id="6" name="5 Tabla"/>
          <p:cNvGraphicFramePr>
            <a:graphicFrameLocks noGrp="1"/>
          </p:cNvGraphicFramePr>
          <p:nvPr>
            <p:extLst>
              <p:ext uri="{D42A27DB-BD31-4B8C-83A1-F6EECF244321}">
                <p14:modId xmlns:p14="http://schemas.microsoft.com/office/powerpoint/2010/main" val="3595449494"/>
              </p:ext>
            </p:extLst>
          </p:nvPr>
        </p:nvGraphicFramePr>
        <p:xfrm>
          <a:off x="429050" y="252072"/>
          <a:ext cx="6119899" cy="8127690"/>
        </p:xfrm>
        <a:graphic>
          <a:graphicData uri="http://schemas.openxmlformats.org/drawingml/2006/table">
            <a:tbl>
              <a:tblPr/>
              <a:tblGrid>
                <a:gridCol w="403071"/>
                <a:gridCol w="2231037"/>
                <a:gridCol w="899611"/>
                <a:gridCol w="396000"/>
                <a:gridCol w="450208"/>
                <a:gridCol w="449403"/>
                <a:gridCol w="396000"/>
                <a:gridCol w="894569"/>
              </a:tblGrid>
              <a:tr h="216000">
                <a:tc gridSpan="5">
                  <a:txBody>
                    <a:bodyPr/>
                    <a:lstStyle/>
                    <a:p>
                      <a:pPr algn="ctr">
                        <a:spcAft>
                          <a:spcPts val="0"/>
                        </a:spcAft>
                      </a:pPr>
                      <a:r>
                        <a:rPr lang="es-MX" sz="900" baseline="0" dirty="0" smtClean="0">
                          <a:effectLst/>
                          <a:latin typeface="Arial" panose="020B0604020202020204" pitchFamily="34" charset="0"/>
                          <a:ea typeface="Arial Unicode MS" panose="020B0604020202020204" pitchFamily="34" charset="-128"/>
                          <a:cs typeface="Arial" panose="020B0604020202020204" pitchFamily="34" charset="0"/>
                        </a:rPr>
                        <a:t>1.0   ANÁLISIS COMPARATIVO   </a:t>
                      </a:r>
                      <a:endParaRPr lang="es-MX" sz="900" baseline="0"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EF2E8"/>
                    </a:solidFill>
                  </a:tcPr>
                </a:tc>
                <a:tc hMerge="1">
                  <a:txBody>
                    <a:bodyPr/>
                    <a:lstStyle/>
                    <a:p>
                      <a:endParaRPr lang="es-MX"/>
                    </a:p>
                  </a:txBody>
                  <a:tcPr/>
                </a:tc>
                <a:tc hMerge="1">
                  <a:txBody>
                    <a:bodyPr/>
                    <a:lstStyle/>
                    <a:p>
                      <a:pPr marL="0" algn="ctr" rtl="0" eaLnBrk="1" fontAlgn="ctr" latinLnBrk="0" hangingPunct="1">
                        <a:spcBef>
                          <a:spcPts val="0"/>
                        </a:spcBef>
                        <a:spcAft>
                          <a:spcPts val="0"/>
                        </a:spcAft>
                      </a:pPr>
                      <a:endParaRPr lang="es-MX" sz="18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pPr marL="0" indent="0" algn="ctr" rtl="0" eaLnBrk="1" latinLnBrk="0" hangingPunct="1">
                        <a:buFont typeface="Wingdings 2"/>
                        <a:buNone/>
                      </a:pPr>
                      <a:endParaRPr lang="es-MX" sz="1000" kern="1200" baseline="30000" dirty="0" smtClean="0">
                        <a:solidFill>
                          <a:schemeClr val="tx1"/>
                        </a:solidFill>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marL="44450" marR="44450" marT="0"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pPr marL="0" indent="0" algn="ctr" rtl="0" eaLnBrk="1" latinLnBrk="0" hangingPunct="1">
                        <a:buFont typeface="Wingdings 2"/>
                        <a:buNone/>
                      </a:pPr>
                      <a:endParaRPr lang="es-MX" sz="1000" kern="1200" baseline="30000" dirty="0" smtClean="0">
                        <a:solidFill>
                          <a:schemeClr val="tx1"/>
                        </a:solidFill>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marL="44450" marR="44450" marT="0"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pPr marL="0" indent="0" algn="ctr" rtl="0" eaLnBrk="1" latinLnBrk="0" hangingPunct="1">
                        <a:spcBef>
                          <a:spcPts val="0"/>
                        </a:spcBef>
                        <a:spcAft>
                          <a:spcPts val="0"/>
                        </a:spcAft>
                        <a:buFont typeface="Wingdings 2"/>
                        <a:buNone/>
                      </a:pPr>
                      <a:r>
                        <a:rPr lang="es-MX" sz="900" baseline="0" dirty="0" smtClean="0">
                          <a:effectLst/>
                          <a:latin typeface="Arial" panose="020B0604020202020204" pitchFamily="34" charset="0"/>
                          <a:ea typeface="Arial Unicode MS" panose="020B0604020202020204" pitchFamily="34" charset="-128"/>
                          <a:cs typeface="Arial" panose="020B0604020202020204" pitchFamily="34" charset="0"/>
                        </a:rPr>
                        <a:t>HOJA</a:t>
                      </a:r>
                      <a:endParaRPr lang="es-MX" sz="900" baseline="0"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EF2E8"/>
                    </a:solidFill>
                  </a:tcPr>
                </a:tc>
                <a:tc hMerge="1">
                  <a:txBody>
                    <a:bodyPr/>
                    <a:lstStyle/>
                    <a:p>
                      <a:pPr marL="0" indent="0" algn="ctr" rtl="0" eaLnBrk="1" latinLnBrk="0" hangingPunct="1">
                        <a:spcBef>
                          <a:spcPts val="0"/>
                        </a:spcBef>
                        <a:spcAft>
                          <a:spcPts val="0"/>
                        </a:spcAft>
                        <a:buFont typeface="Wingdings 2"/>
                        <a:buNone/>
                      </a:pPr>
                      <a:endParaRPr lang="es-MX" sz="900" baseline="0"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EF2E8"/>
                    </a:solidFill>
                  </a:tcPr>
                </a:tc>
                <a:tc>
                  <a:txBody>
                    <a:bodyPr/>
                    <a:lstStyle/>
                    <a:p>
                      <a:pPr marL="177800" marR="0" indent="-177800" algn="ctr" defTabSz="914400" rtl="0" eaLnBrk="1" fontAlgn="auto" latinLnBrk="0" hangingPunct="1">
                        <a:lnSpc>
                          <a:spcPct val="100000"/>
                        </a:lnSpc>
                        <a:spcBef>
                          <a:spcPts val="0"/>
                        </a:spcBef>
                        <a:spcAft>
                          <a:spcPts val="0"/>
                        </a:spcAft>
                        <a:buClrTx/>
                        <a:buSzTx/>
                        <a:buFontTx/>
                        <a:buNone/>
                        <a:tabLst/>
                        <a:defRPr/>
                      </a:pPr>
                      <a:r>
                        <a:rPr lang="es-MX" sz="900" baseline="0" dirty="0" smtClean="0">
                          <a:effectLst/>
                          <a:latin typeface="Arial" panose="020B0604020202020204" pitchFamily="34" charset="0"/>
                          <a:ea typeface="Arial Unicode MS" panose="020B0604020202020204" pitchFamily="34" charset="-128"/>
                          <a:cs typeface="Arial" panose="020B0604020202020204" pitchFamily="34" charset="0"/>
                        </a:rPr>
                        <a:t>2 DE </a:t>
                      </a:r>
                      <a:r>
                        <a:rPr lang="es-MX" sz="900" baseline="0" dirty="0" smtClean="0">
                          <a:effectLst/>
                          <a:latin typeface="Arial" panose="020B0604020202020204" pitchFamily="34" charset="0"/>
                          <a:ea typeface="Arial Unicode MS" panose="020B0604020202020204" pitchFamily="34" charset="-128"/>
                          <a:cs typeface="Arial" panose="020B0604020202020204" pitchFamily="34" charset="0"/>
                        </a:rPr>
                        <a:t>2</a:t>
                      </a:r>
                      <a:endParaRPr lang="es-MX" sz="900" baseline="0"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432000">
                <a:tc gridSpan="2">
                  <a:txBody>
                    <a:bodyPr/>
                    <a:lstStyle/>
                    <a:p>
                      <a:pPr algn="ctr">
                        <a:spcAft>
                          <a:spcPts val="0"/>
                        </a:spcAft>
                      </a:pPr>
                      <a:r>
                        <a:rPr lang="es-MX" sz="900" dirty="0" smtClean="0">
                          <a:effectLst/>
                          <a:latin typeface="Arial" panose="020B0604020202020204" pitchFamily="34" charset="0"/>
                          <a:ea typeface="Arial Unicode MS" panose="020B0604020202020204" pitchFamily="34" charset="-128"/>
                          <a:cs typeface="Arial" panose="020B0604020202020204" pitchFamily="34" charset="0"/>
                        </a:rPr>
                        <a:t>ELEMENTOS</a:t>
                      </a:r>
                      <a:r>
                        <a:rPr lang="es-MX" sz="900" baseline="0" dirty="0" smtClean="0">
                          <a:effectLst/>
                          <a:latin typeface="Arial" panose="020B0604020202020204" pitchFamily="34" charset="0"/>
                          <a:ea typeface="Arial Unicode MS" panose="020B0604020202020204" pitchFamily="34" charset="-128"/>
                          <a:cs typeface="Arial" panose="020B0604020202020204" pitchFamily="34" charset="0"/>
                        </a:rPr>
                        <a:t> DE ANÁLISIS</a:t>
                      </a:r>
                      <a:endParaRPr lang="es-MX" sz="900"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0"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900" b="0" i="0" u="none" strike="noStrike" dirty="0" smtClean="0">
                          <a:effectLst/>
                          <a:latin typeface="Arial" panose="020B0604020202020204" pitchFamily="34" charset="0"/>
                          <a:cs typeface="Arial" panose="020B0604020202020204" pitchFamily="34" charset="0"/>
                        </a:rPr>
                        <a:t>INDUSTRIA</a:t>
                      </a:r>
                      <a:r>
                        <a:rPr lang="es-MX" sz="900" b="0" i="0" u="none" strike="noStrike" baseline="0" dirty="0" smtClean="0">
                          <a:effectLst/>
                          <a:latin typeface="Arial" panose="020B0604020202020204" pitchFamily="34" charset="0"/>
                          <a:cs typeface="Arial" panose="020B0604020202020204" pitchFamily="34" charset="0"/>
                        </a:rPr>
                        <a:t> A</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2">
                          <a:lumMod val="50000"/>
                        </a:schemeClr>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indent="0" algn="ctr" rtl="0" eaLnBrk="1" latinLnBrk="0" hangingPunct="1">
                        <a:buFont typeface="Wingdings 2"/>
                        <a:buNone/>
                      </a:pPr>
                      <a:r>
                        <a:rPr lang="es-MX" sz="900" kern="1200" baseline="0" dirty="0" err="1" smtClean="0">
                          <a:solidFill>
                            <a:schemeClr val="tx1"/>
                          </a:solidFill>
                          <a:effectLst/>
                          <a:latin typeface="Arial" panose="020B0604020202020204" pitchFamily="34" charset="0"/>
                          <a:ea typeface="Arial Unicode MS" panose="020B0604020202020204" pitchFamily="34" charset="-128"/>
                          <a:cs typeface="Arial" panose="020B0604020202020204" pitchFamily="34" charset="0"/>
                        </a:rPr>
                        <a:t>INT</a:t>
                      </a:r>
                      <a:endParaRPr lang="es-MX" sz="900" kern="1200" baseline="0" dirty="0" smtClean="0">
                        <a:solidFill>
                          <a:schemeClr val="tx1"/>
                        </a:solidFill>
                        <a:effectLst/>
                        <a:latin typeface="Arial" panose="020B0604020202020204" pitchFamily="34" charset="0"/>
                        <a:ea typeface="Arial Unicode MS" panose="020B0604020202020204" pitchFamily="34" charset="-128"/>
                        <a:cs typeface="Arial" panose="020B0604020202020204" pitchFamily="34" charset="0"/>
                      </a:endParaRPr>
                    </a:p>
                    <a:p>
                      <a:pPr marL="0" indent="0" algn="ctr" rtl="0" eaLnBrk="1" latinLnBrk="0" hangingPunct="1">
                        <a:buFont typeface="Wingdings 2"/>
                        <a:buNone/>
                      </a:pPr>
                      <a:r>
                        <a:rPr lang="es-MX" sz="900" kern="1200" baseline="0" dirty="0" smtClean="0">
                          <a:solidFill>
                            <a:schemeClr val="tx1"/>
                          </a:solidFill>
                          <a:effectLst/>
                          <a:latin typeface="Arial" panose="020B0604020202020204" pitchFamily="34" charset="0"/>
                          <a:ea typeface="Arial Unicode MS" panose="020B0604020202020204" pitchFamily="34" charset="-128"/>
                          <a:cs typeface="Arial" panose="020B0604020202020204" pitchFamily="34" charset="0"/>
                        </a:rPr>
                        <a:t>EXT</a:t>
                      </a:r>
                    </a:p>
                  </a:txBody>
                  <a:tcPr marL="44450" marR="44450" marT="9525" marB="0" anchor="ctr">
                    <a:lnL w="9525"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indent="0" algn="ctr" rtl="0" eaLnBrk="1" latinLnBrk="0" hangingPunct="1">
                        <a:buFont typeface="Wingdings 2"/>
                        <a:buNone/>
                      </a:pPr>
                      <a:r>
                        <a:rPr lang="es-MX" sz="900" kern="1200" baseline="0" dirty="0" smtClean="0">
                          <a:solidFill>
                            <a:schemeClr val="tx1"/>
                          </a:solidFill>
                          <a:effectLst/>
                          <a:latin typeface="Arial" panose="020B0604020202020204" pitchFamily="34" charset="0"/>
                          <a:ea typeface="Arial Unicode MS" panose="020B0604020202020204" pitchFamily="34" charset="-128"/>
                          <a:cs typeface="Arial" panose="020B0604020202020204" pitchFamily="34" charset="0"/>
                        </a:rPr>
                        <a:t>INDUSTRIA B</a:t>
                      </a:r>
                    </a:p>
                  </a:txBody>
                  <a:tcPr marL="44450" marR="44450" marT="0" marB="0" anchor="ctr">
                    <a:lnL w="9525" cap="flat" cmpd="sng" algn="ctr">
                      <a:solidFill>
                        <a:schemeClr val="tx1"/>
                      </a:solidFill>
                      <a:prstDash val="solid"/>
                      <a:round/>
                      <a:headEnd type="none" w="med" len="med"/>
                      <a:tailEnd type="none" w="med" len="med"/>
                    </a:lnL>
                    <a:lnR w="9525" cap="flat" cmpd="sng" algn="ctr">
                      <a:solidFill>
                        <a:schemeClr val="tx2">
                          <a:lumMod val="50000"/>
                        </a:schemeClr>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pPr marL="0" indent="0" algn="ctr" rtl="0" eaLnBrk="1" latinLnBrk="0" hangingPunct="1">
                        <a:spcBef>
                          <a:spcPts val="0"/>
                        </a:spcBef>
                        <a:spcAft>
                          <a:spcPts val="0"/>
                        </a:spcAft>
                        <a:buFont typeface="Wingdings 2"/>
                        <a:buNone/>
                      </a:pPr>
                      <a:r>
                        <a:rPr lang="es-MX" sz="900" baseline="0" dirty="0" err="1" smtClean="0">
                          <a:effectLst/>
                          <a:latin typeface="Arial" panose="020B0604020202020204" pitchFamily="34" charset="0"/>
                          <a:ea typeface="Arial Unicode MS" panose="020B0604020202020204" pitchFamily="34" charset="-128"/>
                          <a:cs typeface="Arial" panose="020B0604020202020204" pitchFamily="34" charset="0"/>
                        </a:rPr>
                        <a:t>INT</a:t>
                      </a:r>
                      <a:endParaRPr lang="es-MX" sz="900" baseline="0" dirty="0" smtClean="0">
                        <a:effectLst/>
                        <a:latin typeface="Arial" panose="020B0604020202020204" pitchFamily="34" charset="0"/>
                        <a:ea typeface="Arial Unicode MS" panose="020B0604020202020204" pitchFamily="34" charset="-128"/>
                        <a:cs typeface="Arial" panose="020B0604020202020204" pitchFamily="34" charset="0"/>
                      </a:endParaRPr>
                    </a:p>
                    <a:p>
                      <a:pPr marL="0" indent="0" algn="ctr" rtl="0" eaLnBrk="1" latinLnBrk="0" hangingPunct="1">
                        <a:spcBef>
                          <a:spcPts val="0"/>
                        </a:spcBef>
                        <a:spcAft>
                          <a:spcPts val="0"/>
                        </a:spcAft>
                        <a:buFont typeface="Wingdings 2"/>
                        <a:buNone/>
                      </a:pPr>
                      <a:r>
                        <a:rPr lang="es-MX" sz="900" baseline="0" dirty="0" smtClean="0">
                          <a:effectLst/>
                          <a:latin typeface="Arial" panose="020B0604020202020204" pitchFamily="34" charset="0"/>
                          <a:ea typeface="Arial Unicode MS" panose="020B0604020202020204" pitchFamily="34" charset="-128"/>
                          <a:cs typeface="Arial" panose="020B0604020202020204" pitchFamily="34" charset="0"/>
                        </a:rPr>
                        <a:t>EXT</a:t>
                      </a:r>
                      <a:endParaRPr lang="es-MX" sz="900" baseline="0"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0" marB="0" anchor="ctr">
                    <a:lnL w="9525"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177800" marR="0" indent="-177800" algn="just" defTabSz="914400" rtl="0" eaLnBrk="1" fontAlgn="auto" latinLnBrk="0" hangingPunct="1">
                        <a:lnSpc>
                          <a:spcPct val="100000"/>
                        </a:lnSpc>
                        <a:spcBef>
                          <a:spcPts val="0"/>
                        </a:spcBef>
                        <a:spcAft>
                          <a:spcPts val="0"/>
                        </a:spcAft>
                        <a:buClrTx/>
                        <a:buSzTx/>
                        <a:buFontTx/>
                        <a:buNone/>
                        <a:tabLst/>
                        <a:defRPr/>
                      </a:pPr>
                      <a:r>
                        <a:rPr lang="es-MX" sz="900" baseline="0" dirty="0" smtClean="0">
                          <a:effectLst/>
                          <a:latin typeface="Arial" panose="020B0604020202020204" pitchFamily="34" charset="0"/>
                          <a:ea typeface="Arial Unicode MS" panose="020B0604020202020204" pitchFamily="34" charset="-128"/>
                          <a:cs typeface="Arial" panose="020B0604020202020204" pitchFamily="34" charset="0"/>
                        </a:rPr>
                        <a:t>Observaciones</a:t>
                      </a:r>
                      <a:endParaRPr lang="es-MX" sz="900" baseline="0"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MX" sz="900" b="0" i="0" u="none" strike="noStrike" dirty="0" smtClean="0">
                          <a:effectLst/>
                          <a:latin typeface="Arial" panose="020B0604020202020204" pitchFamily="34" charset="0"/>
                          <a:cs typeface="Arial" panose="020B0604020202020204" pitchFamily="34" charset="0"/>
                        </a:rPr>
                        <a:t>3.4</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dirty="0" smtClean="0">
                          <a:effectLst/>
                          <a:latin typeface="Arial"/>
                        </a:rPr>
                        <a:t>Nivel</a:t>
                      </a:r>
                      <a:r>
                        <a:rPr lang="es-MX" sz="900" b="0" i="0" u="none" strike="noStrike" baseline="0" dirty="0" smtClean="0">
                          <a:effectLst/>
                          <a:latin typeface="Arial"/>
                        </a:rPr>
                        <a:t> de remuneración </a:t>
                      </a: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dirty="0" smtClean="0">
                          <a:effectLst/>
                          <a:latin typeface="Arial" panose="020B0604020202020204" pitchFamily="34" charset="0"/>
                          <a:cs typeface="Arial" panose="020B0604020202020204" pitchFamily="34" charset="0"/>
                        </a:rPr>
                        <a:t>Nivel</a:t>
                      </a:r>
                      <a:r>
                        <a:rPr lang="es-MX" sz="900" b="0" i="0" u="none" strike="noStrike" baseline="0" dirty="0" smtClean="0">
                          <a:effectLst/>
                          <a:latin typeface="Arial" panose="020B0604020202020204" pitchFamily="34" charset="0"/>
                          <a:cs typeface="Arial" panose="020B0604020202020204" pitchFamily="34" charset="0"/>
                        </a:rPr>
                        <a:t> medio</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algn="ctr" rtl="0" eaLnBrk="1" fontAlgn="ctr" latinLnBrk="0" hangingPunct="1">
                        <a:spcBef>
                          <a:spcPts val="0"/>
                        </a:spcBef>
                        <a:spcAft>
                          <a:spcPts val="0"/>
                        </a:spcAft>
                      </a:pPr>
                      <a:r>
                        <a:rPr lang="es-MX" sz="900" b="0" i="0" u="none" strike="noStrike" dirty="0" smtClean="0">
                          <a:effectLst/>
                          <a:latin typeface="Arial" panose="020B0604020202020204" pitchFamily="34" charset="0"/>
                          <a:cs typeface="Arial" panose="020B0604020202020204" pitchFamily="34" charset="0"/>
                        </a:rPr>
                        <a:t>Arriba nivel medio</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pPr marL="0" marR="0" indent="0" algn="ctr" rtl="0" eaLnBrk="1" fontAlgn="auto"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MX" sz="900" b="0" i="0" u="none" strike="noStrike" kern="1200">
                          <a:solidFill>
                            <a:srgbClr val="000000"/>
                          </a:solidFill>
                          <a:effectLst/>
                          <a:latin typeface="Arial"/>
                          <a:cs typeface="Arial"/>
                        </a:rPr>
                        <a:t>3.5</a:t>
                      </a:r>
                      <a:endParaRPr lang="es-MX" sz="1800" b="0" i="0" u="none" strike="noStrike">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dirty="0" smtClean="0">
                          <a:effectLst/>
                          <a:latin typeface="Arial"/>
                        </a:rPr>
                        <a:t>Prestaciones</a:t>
                      </a: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dirty="0" smtClean="0">
                          <a:effectLst/>
                          <a:latin typeface="Arial" panose="020B0604020202020204" pitchFamily="34" charset="0"/>
                          <a:cs typeface="Arial" panose="020B0604020202020204" pitchFamily="34" charset="0"/>
                        </a:rPr>
                        <a:t>Superiores</a:t>
                      </a:r>
                      <a:r>
                        <a:rPr lang="es-MX" sz="900" b="0" i="0" u="none" strike="noStrike" baseline="0" dirty="0" smtClean="0">
                          <a:effectLst/>
                          <a:latin typeface="Arial" panose="020B0604020202020204" pitchFamily="34" charset="0"/>
                          <a:cs typeface="Arial" panose="020B0604020202020204" pitchFamily="34" charset="0"/>
                        </a:rPr>
                        <a:t> a la Ley</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algn="ctr" rtl="0" eaLnBrk="1" fontAlgn="ctr" latinLnBrk="0" hangingPunct="1">
                        <a:spcBef>
                          <a:spcPts val="0"/>
                        </a:spcBef>
                        <a:spcAft>
                          <a:spcPts val="0"/>
                        </a:spcAft>
                      </a:pPr>
                      <a:r>
                        <a:rPr lang="es-MX" sz="900" b="0" i="0" u="none" strike="noStrike" dirty="0" smtClean="0">
                          <a:effectLst/>
                          <a:latin typeface="Arial" panose="020B0604020202020204" pitchFamily="34" charset="0"/>
                          <a:cs typeface="Arial" panose="020B0604020202020204" pitchFamily="34" charset="0"/>
                        </a:rPr>
                        <a:t>Las de Ley</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pPr marL="0" marR="0" indent="0" algn="ctr" rtl="0" eaLnBrk="1" fontAlgn="auto"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MX" sz="900" b="0" i="0" u="none" strike="noStrike" kern="1200">
                          <a:solidFill>
                            <a:srgbClr val="000000"/>
                          </a:solidFill>
                          <a:effectLst/>
                          <a:latin typeface="Arial"/>
                          <a:cs typeface="Arial"/>
                        </a:rPr>
                        <a:t>3.6</a:t>
                      </a:r>
                      <a:endParaRPr lang="es-MX" sz="1800" b="0" i="0" u="none" strike="noStrike">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dirty="0" smtClean="0">
                          <a:effectLst/>
                          <a:latin typeface="Arial"/>
                        </a:rPr>
                        <a:t>Habituado a trabajar en equipo</a:t>
                      </a: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dirty="0" smtClean="0">
                          <a:effectLst/>
                          <a:latin typeface="Arial" panose="020B0604020202020204" pitchFamily="34" charset="0"/>
                          <a:cs typeface="Arial" panose="020B0604020202020204" pitchFamily="34" charset="0"/>
                        </a:rPr>
                        <a:t>La mayoría</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algn="ctr" rtl="0" eaLnBrk="1" fontAlgn="ctr" latinLnBrk="0" hangingPunct="1">
                        <a:spcBef>
                          <a:spcPts val="0"/>
                        </a:spcBef>
                        <a:spcAft>
                          <a:spcPts val="0"/>
                        </a:spcAft>
                      </a:pPr>
                      <a:r>
                        <a:rPr lang="es-MX" sz="900" b="0" i="0" u="none" strike="noStrike" dirty="0" smtClean="0">
                          <a:effectLst/>
                          <a:latin typeface="Arial" panose="020B0604020202020204" pitchFamily="34" charset="0"/>
                          <a:cs typeface="Arial" panose="020B0604020202020204" pitchFamily="34" charset="0"/>
                        </a:rPr>
                        <a:t>La</a:t>
                      </a:r>
                      <a:r>
                        <a:rPr lang="es-MX" sz="900" b="0" i="0" u="none" strike="noStrike" baseline="0" dirty="0" smtClean="0">
                          <a:effectLst/>
                          <a:latin typeface="Arial" panose="020B0604020202020204" pitchFamily="34" charset="0"/>
                          <a:cs typeface="Arial" panose="020B0604020202020204" pitchFamily="34" charset="0"/>
                        </a:rPr>
                        <a:t> mayoría</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pPr marL="0" marR="0" indent="0" algn="ctr" rtl="0" eaLnBrk="1" fontAlgn="auto"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ES" sz="900" b="0" i="0" u="none" strike="noStrike" kern="1200">
                          <a:solidFill>
                            <a:srgbClr val="000000"/>
                          </a:solidFill>
                          <a:effectLst/>
                          <a:latin typeface="Arial"/>
                          <a:ea typeface="Arial Unicode MS"/>
                          <a:cs typeface="Arial"/>
                        </a:rPr>
                        <a:t>3.7</a:t>
                      </a:r>
                      <a:endParaRPr lang="es-ES" sz="1800" b="0" i="0" u="none" strike="noStrike">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smtClean="0">
                          <a:solidFill>
                            <a:srgbClr val="000000"/>
                          </a:solidFill>
                          <a:effectLst/>
                          <a:latin typeface="Arial"/>
                          <a:cs typeface="Arial"/>
                        </a:rPr>
                        <a:t>Estilo de liderazgo predominante</a:t>
                      </a: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smtClean="0">
                          <a:effectLst/>
                          <a:latin typeface="Arial" panose="020B0604020202020204" pitchFamily="34" charset="0"/>
                          <a:cs typeface="Arial" panose="020B0604020202020204" pitchFamily="34" charset="0"/>
                        </a:rPr>
                        <a:t>Conservador</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algn="ctr" rtl="0" eaLnBrk="1" fontAlgn="ctr" latinLnBrk="0" hangingPunct="1">
                        <a:spcBef>
                          <a:spcPts val="0"/>
                        </a:spcBef>
                        <a:spcAft>
                          <a:spcPts val="0"/>
                        </a:spcAft>
                      </a:pPr>
                      <a:r>
                        <a:rPr lang="es-MX" sz="900" b="0" i="0" u="none" strike="noStrike" smtClean="0">
                          <a:effectLst/>
                          <a:latin typeface="Arial" panose="020B0604020202020204" pitchFamily="34" charset="0"/>
                          <a:cs typeface="Arial" panose="020B0604020202020204" pitchFamily="34" charset="0"/>
                        </a:rPr>
                        <a:t>Negiociador</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pPr marL="0" marR="0" indent="0" algn="ctr" rtl="0" eaLnBrk="1" fontAlgn="auto"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ES" sz="900" b="0" i="0" u="none" strike="noStrike" kern="1200">
                          <a:solidFill>
                            <a:srgbClr val="000000"/>
                          </a:solidFill>
                          <a:effectLst/>
                          <a:latin typeface="Arial"/>
                          <a:ea typeface="Arial Unicode MS"/>
                          <a:cs typeface="Arial"/>
                        </a:rPr>
                        <a:t>3.8</a:t>
                      </a:r>
                      <a:endParaRPr lang="es-ES" sz="1800" b="0" i="0" u="none" strike="noStrike">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smtClean="0">
                          <a:solidFill>
                            <a:srgbClr val="000000"/>
                          </a:solidFill>
                          <a:effectLst/>
                          <a:latin typeface="Arial"/>
                          <a:cs typeface="Arial"/>
                        </a:rPr>
                        <a:t>Innovador  con iniciativa</a:t>
                      </a: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smtClean="0">
                          <a:effectLst/>
                          <a:latin typeface="Arial" panose="020B0604020202020204" pitchFamily="34" charset="0"/>
                          <a:cs typeface="Arial" panose="020B0604020202020204" pitchFamily="34" charset="0"/>
                        </a:rPr>
                        <a:t>Una minoría</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endParaRPr lang="es-MX" sz="900" dirty="0">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r>
                        <a:rPr lang="es-MX" sz="900" smtClean="0">
                          <a:latin typeface="Arial" panose="020B0604020202020204" pitchFamily="34" charset="0"/>
                          <a:cs typeface="Arial" panose="020B0604020202020204" pitchFamily="34" charset="0"/>
                        </a:rPr>
                        <a:t>Una minoría</a:t>
                      </a:r>
                      <a:endParaRPr lang="es-MX" sz="900" dirty="0">
                        <a:latin typeface="Arial" panose="020B0604020202020204" pitchFamily="34" charset="0"/>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pPr marL="0" marR="0" indent="0" algn="ctr" rtl="0" eaLnBrk="1" fontAlgn="auto"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rowSpan="2">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ES" sz="900" b="0" i="0" u="none" strike="noStrike" kern="1200">
                          <a:solidFill>
                            <a:srgbClr val="000000"/>
                          </a:solidFill>
                          <a:effectLst/>
                          <a:latin typeface="Arial"/>
                          <a:ea typeface="Arial Unicode MS"/>
                          <a:cs typeface="Arial"/>
                        </a:rPr>
                        <a:t>3.9</a:t>
                      </a:r>
                      <a:endParaRPr lang="es-ES" sz="1800" b="0" i="0" u="none" strike="noStrike">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ES" sz="900" b="0" i="0" u="none" strike="noStrike" smtClean="0">
                          <a:effectLst/>
                          <a:latin typeface="Arial" panose="020B0604020202020204" pitchFamily="34" charset="0"/>
                          <a:ea typeface="Arial Unicode MS" panose="020B0604020202020204" pitchFamily="34" charset="-128"/>
                          <a:cs typeface="Arial" panose="020B0604020202020204" pitchFamily="34" charset="0"/>
                        </a:rPr>
                        <a:t>% de rotación anual</a:t>
                      </a:r>
                      <a:r>
                        <a:rPr lang="es-ES" sz="900" b="0" i="0" u="none" strike="noStrike" baseline="0" smtClean="0">
                          <a:effectLst/>
                          <a:latin typeface="Arial" panose="020B0604020202020204" pitchFamily="34" charset="0"/>
                          <a:ea typeface="Arial Unicode MS" panose="020B0604020202020204" pitchFamily="34" charset="-128"/>
                          <a:cs typeface="Arial" panose="020B0604020202020204" pitchFamily="34" charset="0"/>
                        </a:rPr>
                        <a:t> promedio</a:t>
                      </a:r>
                      <a:endParaRPr lang="es-ES"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smtClean="0">
                          <a:effectLst/>
                          <a:latin typeface="Arial" panose="020B0604020202020204" pitchFamily="34" charset="0"/>
                          <a:cs typeface="Arial" panose="020B0604020202020204" pitchFamily="34" charset="0"/>
                        </a:rPr>
                        <a:t>5.0%</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marR="0" indent="0" algn="ctr" rtl="0" eaLnBrk="1" fontAlgn="auto"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marR="0" indent="0" algn="ctr" rtl="0" eaLnBrk="1" fontAlgn="auto" latinLnBrk="0" hangingPunct="1">
                        <a:spcBef>
                          <a:spcPts val="0"/>
                        </a:spcBef>
                        <a:spcAft>
                          <a:spcPts val="0"/>
                        </a:spcAft>
                      </a:pPr>
                      <a:r>
                        <a:rPr lang="es-MX" sz="900" b="0" i="0" u="none" strike="noStrike" smtClean="0">
                          <a:effectLst/>
                          <a:latin typeface="Arial" panose="020B0604020202020204" pitchFamily="34" charset="0"/>
                          <a:ea typeface="Arial Unicode MS" panose="020B0604020202020204" pitchFamily="34" charset="-128"/>
                          <a:cs typeface="Arial" panose="020B0604020202020204" pitchFamily="34" charset="0"/>
                        </a:rPr>
                        <a:t>4.0%</a:t>
                      </a: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endParaRPr lang="es-MX" sz="900" dirty="0">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vMerge="1">
                  <a:txBody>
                    <a:bodyPr/>
                    <a:lstStyle/>
                    <a:p>
                      <a:pPr marL="0" algn="l" rtl="0" eaLnBrk="1" fontAlgn="t" latinLnBrk="0" hangingPunct="1">
                        <a:spcBef>
                          <a:spcPts val="0"/>
                        </a:spcBef>
                        <a:spcAft>
                          <a:spcPts val="0"/>
                        </a:spcAft>
                      </a:pPr>
                      <a:endParaRPr lang="es-MX" sz="1800" b="0" i="0" u="none" strike="noStrike" dirty="0">
                        <a:effectLst/>
                        <a:latin typeface="Arial"/>
                      </a:endParaRPr>
                    </a:p>
                  </a:txBody>
                  <a:tcPr marL="44450" marR="44450" marT="9525" marB="0">
                    <a:lnL w="12700" cap="flat" cmpd="sng" algn="ctr">
                      <a:solidFill>
                        <a:schemeClr val="tx2">
                          <a:lumMod val="50000"/>
                        </a:schemeClr>
                      </a:solidFill>
                      <a:prstDash val="sysDot"/>
                      <a:round/>
                      <a:headEnd type="none" w="med" len="med"/>
                      <a:tailEnd type="none" w="med" len="med"/>
                    </a:lnL>
                    <a:lnT w="12700" cap="flat" cmpd="sng" algn="ctr">
                      <a:solidFill>
                        <a:schemeClr val="tx2">
                          <a:lumMod val="50000"/>
                        </a:schemeClr>
                      </a:solidFill>
                      <a:prstDash val="sysDot"/>
                      <a:round/>
                      <a:headEnd type="none" w="med" len="med"/>
                      <a:tailEnd type="none" w="med" len="med"/>
                    </a:lnT>
                    <a:lnB w="9525" cap="flat" cmpd="sng" algn="ctr">
                      <a:solidFill>
                        <a:schemeClr val="tx1"/>
                      </a:solidFill>
                      <a:prstDash val="solid"/>
                      <a:round/>
                      <a:headEnd type="none" w="med" len="med"/>
                      <a:tailEnd type="none" w="med" len="med"/>
                    </a:lnB>
                  </a:tcPr>
                </a:tc>
              </a:tr>
              <a:tr h="216000">
                <a:tc>
                  <a:txBody>
                    <a:bodyPr/>
                    <a:lstStyle/>
                    <a:p>
                      <a:pPr marL="0" algn="r" rtl="0" eaLnBrk="1" fontAlgn="ctr" latinLnBrk="0" hangingPunct="1">
                        <a:spcBef>
                          <a:spcPts val="0"/>
                        </a:spcBef>
                        <a:spcAft>
                          <a:spcPts val="0"/>
                        </a:spcAft>
                      </a:pPr>
                      <a:r>
                        <a:rPr lang="es-MX" sz="900" b="0" i="0" u="none" strike="noStrike" kern="1200" dirty="0" smtClean="0">
                          <a:solidFill>
                            <a:srgbClr val="000000"/>
                          </a:solidFill>
                          <a:effectLst/>
                          <a:latin typeface="Arial"/>
                          <a:cs typeface="Arial"/>
                        </a:rPr>
                        <a:t>3.10</a:t>
                      </a:r>
                      <a:endParaRPr lang="es-MX" sz="1800" b="0" i="0" u="none" strike="noStrike" dirty="0">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ES" sz="900" b="0" i="0" u="none" strike="noStrike" smtClean="0">
                          <a:effectLst/>
                          <a:latin typeface="Arial" panose="020B0604020202020204" pitchFamily="34" charset="0"/>
                          <a:ea typeface="Arial Unicode MS" panose="020B0604020202020204" pitchFamily="34" charset="-128"/>
                          <a:cs typeface="Arial" panose="020B0604020202020204" pitchFamily="34" charset="0"/>
                        </a:rPr>
                        <a:t>Antigüedad</a:t>
                      </a:r>
                      <a:r>
                        <a:rPr lang="es-ES" sz="900" b="0" i="0" u="none" strike="noStrike" baseline="0" smtClean="0">
                          <a:effectLst/>
                          <a:latin typeface="Arial" panose="020B0604020202020204" pitchFamily="34" charset="0"/>
                          <a:ea typeface="Arial Unicode MS" panose="020B0604020202020204" pitchFamily="34" charset="-128"/>
                          <a:cs typeface="Arial" panose="020B0604020202020204" pitchFamily="34" charset="0"/>
                        </a:rPr>
                        <a:t> promedio de los operarios</a:t>
                      </a:r>
                      <a:endParaRPr lang="es-ES"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smtClean="0">
                          <a:effectLst/>
                          <a:latin typeface="Arial" panose="020B0604020202020204" pitchFamily="34" charset="0"/>
                          <a:cs typeface="Arial" panose="020B0604020202020204" pitchFamily="34" charset="0"/>
                        </a:rPr>
                        <a:t>8 años</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marR="0" indent="0" algn="ctr" rtl="0" eaLnBrk="1" fontAlgn="auto"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marR="0" indent="0" algn="ctr" rtl="0" eaLnBrk="1" fontAlgn="auto" latinLnBrk="0" hangingPunct="1">
                        <a:spcBef>
                          <a:spcPts val="0"/>
                        </a:spcBef>
                        <a:spcAft>
                          <a:spcPts val="0"/>
                        </a:spcAft>
                      </a:pPr>
                      <a:r>
                        <a:rPr lang="es-MX" sz="900" b="0" i="0" u="none" strike="noStrike" smtClean="0">
                          <a:effectLst/>
                          <a:latin typeface="Arial" panose="020B0604020202020204" pitchFamily="34" charset="0"/>
                          <a:ea typeface="Arial Unicode MS" panose="020B0604020202020204" pitchFamily="34" charset="-128"/>
                          <a:cs typeface="Arial" panose="020B0604020202020204" pitchFamily="34" charset="0"/>
                        </a:rPr>
                        <a:t>6 años</a:t>
                      </a: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endParaRPr lang="es-MX" sz="900" dirty="0">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ES" sz="900" b="0" i="0" u="none" strike="noStrike" dirty="0" smtClean="0">
                          <a:effectLst/>
                          <a:latin typeface="Arial" panose="020B0604020202020204" pitchFamily="34" charset="0"/>
                          <a:ea typeface="Arial Unicode MS" panose="020B0604020202020204" pitchFamily="34" charset="-128"/>
                          <a:cs typeface="Arial" panose="020B0604020202020204" pitchFamily="34" charset="0"/>
                        </a:rPr>
                        <a:t>3.11</a:t>
                      </a:r>
                      <a:endParaRPr lang="es-ES"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ES" sz="900" b="0" i="0" u="none" strike="noStrike" smtClean="0">
                          <a:effectLst/>
                          <a:latin typeface="Arial" panose="020B0604020202020204" pitchFamily="34" charset="0"/>
                          <a:ea typeface="Arial Unicode MS" panose="020B0604020202020204" pitchFamily="34" charset="-128"/>
                          <a:cs typeface="Arial" panose="020B0604020202020204" pitchFamily="34" charset="0"/>
                        </a:rPr>
                        <a:t>Antigüedad de los mandos medios</a:t>
                      </a:r>
                      <a:endParaRPr lang="es-ES"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smtClean="0">
                          <a:effectLst/>
                          <a:latin typeface="Arial" panose="020B0604020202020204" pitchFamily="34" charset="0"/>
                          <a:cs typeface="Arial" panose="020B0604020202020204" pitchFamily="34" charset="0"/>
                        </a:rPr>
                        <a:t>6 años</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marR="0" indent="0" algn="ctr" rtl="0" eaLnBrk="1" fontAlgn="auto"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marR="0" indent="0" algn="ctr" rtl="0" eaLnBrk="1" fontAlgn="auto" latinLnBrk="0" hangingPunct="1">
                        <a:spcBef>
                          <a:spcPts val="0"/>
                        </a:spcBef>
                        <a:spcAft>
                          <a:spcPts val="0"/>
                        </a:spcAft>
                      </a:pPr>
                      <a:r>
                        <a:rPr lang="es-MX" sz="900" b="0" i="0" u="none" strike="noStrike" smtClean="0">
                          <a:effectLst/>
                          <a:latin typeface="Arial" panose="020B0604020202020204" pitchFamily="34" charset="0"/>
                          <a:ea typeface="Arial Unicode MS" panose="020B0604020202020204" pitchFamily="34" charset="-128"/>
                          <a:cs typeface="Arial" panose="020B0604020202020204" pitchFamily="34" charset="0"/>
                        </a:rPr>
                        <a:t>3 años</a:t>
                      </a: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endParaRPr lang="es-MX" sz="900" dirty="0">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ES" sz="900" b="1" i="0" u="none" strike="noStrike" dirty="0" smtClean="0">
                          <a:effectLst/>
                          <a:latin typeface="Arial" panose="020B0604020202020204" pitchFamily="34" charset="0"/>
                          <a:ea typeface="Arial Unicode MS" panose="020B0604020202020204" pitchFamily="34" charset="-128"/>
                          <a:cs typeface="Arial" panose="020B0604020202020204" pitchFamily="34" charset="0"/>
                        </a:rPr>
                        <a:t>4.0</a:t>
                      </a:r>
                      <a:endParaRPr lang="es-ES" sz="900" b="1"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ES" sz="900" b="1" i="0" u="none" strike="noStrike" smtClean="0">
                          <a:effectLst/>
                          <a:latin typeface="Arial" panose="020B0604020202020204" pitchFamily="34" charset="0"/>
                          <a:ea typeface="Arial Unicode MS" panose="020B0604020202020204" pitchFamily="34" charset="-128"/>
                          <a:cs typeface="Arial" panose="020B0604020202020204" pitchFamily="34" charset="0"/>
                        </a:rPr>
                        <a:t>Procesos organizacionales</a:t>
                      </a:r>
                      <a:endParaRPr lang="es-ES" sz="900" b="1"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t" latinLnBrk="0" hangingPunct="1">
                        <a:spcBef>
                          <a:spcPts val="0"/>
                        </a:spcBef>
                        <a:spcAft>
                          <a:spcPts val="0"/>
                        </a:spcAft>
                      </a:pPr>
                      <a:endParaRPr lang="es-MX" sz="900" b="0" i="0" u="none" strike="noStrike" dirty="0">
                        <a:effectLst/>
                        <a:latin typeface="Arial" panose="020B0604020202020204" pitchFamily="34" charset="0"/>
                        <a:cs typeface="Arial" panose="020B0604020202020204" pitchFamily="34" charset="0"/>
                      </a:endParaRPr>
                    </a:p>
                  </a:txBody>
                  <a:tcPr marL="44450" marR="44450" marT="9525" marB="0">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marR="0" indent="0" algn="ctr" rtl="0" eaLnBrk="1" fontAlgn="auto"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marR="0" indent="0" algn="ctr" rtl="0" eaLnBrk="1" fontAlgn="auto"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endParaRPr lang="es-MX" sz="900" dirty="0">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ES" sz="900" b="0" i="0" u="none" strike="noStrike" smtClean="0">
                          <a:effectLst/>
                          <a:latin typeface="Arial" panose="020B0604020202020204" pitchFamily="34" charset="0"/>
                          <a:ea typeface="Arial Unicode MS" panose="020B0604020202020204" pitchFamily="34" charset="-128"/>
                          <a:cs typeface="Arial" panose="020B0604020202020204" pitchFamily="34" charset="0"/>
                        </a:rPr>
                        <a:t>4.1</a:t>
                      </a:r>
                      <a:endParaRPr lang="es-ES"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ES" sz="900" b="0" i="0" u="none" strike="noStrike" smtClean="0">
                          <a:effectLst/>
                          <a:latin typeface="Arial" panose="020B0604020202020204" pitchFamily="34" charset="0"/>
                          <a:ea typeface="Arial Unicode MS" panose="020B0604020202020204" pitchFamily="34" charset="-128"/>
                          <a:cs typeface="Arial" panose="020B0604020202020204" pitchFamily="34" charset="0"/>
                        </a:rPr>
                        <a:t>Líneas de autoridad</a:t>
                      </a:r>
                      <a:endParaRPr lang="es-ES"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smtClean="0">
                          <a:effectLst/>
                          <a:latin typeface="Arial" panose="020B0604020202020204" pitchFamily="34" charset="0"/>
                          <a:cs typeface="Arial" panose="020B0604020202020204" pitchFamily="34" charset="0"/>
                        </a:rPr>
                        <a:t>Claras y firmes</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marR="0" indent="0" algn="ctr" rtl="0" eaLnBrk="1" fontAlgn="auto"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marR="0" indent="0" algn="ctr" rtl="0" eaLnBrk="1" fontAlgn="auto" latinLnBrk="0" hangingPunct="1">
                        <a:spcBef>
                          <a:spcPts val="0"/>
                        </a:spcBef>
                        <a:spcAft>
                          <a:spcPts val="0"/>
                        </a:spcAft>
                      </a:pPr>
                      <a:r>
                        <a:rPr lang="es-MX" sz="900" b="0" i="0" u="none" strike="noStrike" smtClean="0">
                          <a:effectLst/>
                          <a:latin typeface="Arial" panose="020B0604020202020204" pitchFamily="34" charset="0"/>
                          <a:ea typeface="Arial Unicode MS" panose="020B0604020202020204" pitchFamily="34" charset="-128"/>
                          <a:cs typeface="Arial" panose="020B0604020202020204" pitchFamily="34" charset="0"/>
                        </a:rPr>
                        <a:t>Claras</a:t>
                      </a: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endParaRPr lang="es-MX" sz="900" dirty="0">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ES" sz="900" b="0" i="0" u="none" strike="noStrike" smtClean="0">
                          <a:effectLst/>
                          <a:latin typeface="Arial" panose="020B0604020202020204" pitchFamily="34" charset="0"/>
                          <a:ea typeface="Arial Unicode MS" panose="020B0604020202020204" pitchFamily="34" charset="-128"/>
                          <a:cs typeface="Arial" panose="020B0604020202020204" pitchFamily="34" charset="0"/>
                        </a:rPr>
                        <a:t>4.2</a:t>
                      </a:r>
                      <a:endParaRPr lang="es-ES"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ES" sz="900" b="0" i="0" u="none" strike="noStrike" smtClean="0">
                          <a:effectLst/>
                          <a:latin typeface="Arial" panose="020B0604020202020204" pitchFamily="34" charset="0"/>
                          <a:ea typeface="Arial Unicode MS" panose="020B0604020202020204" pitchFamily="34" charset="-128"/>
                          <a:cs typeface="Arial" panose="020B0604020202020204" pitchFamily="34" charset="0"/>
                        </a:rPr>
                        <a:t>Coordinación interna</a:t>
                      </a:r>
                      <a:endParaRPr lang="es-ES"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smtClean="0">
                          <a:effectLst/>
                          <a:latin typeface="Arial" panose="020B0604020202020204" pitchFamily="34" charset="0"/>
                          <a:cs typeface="Arial" panose="020B0604020202020204" pitchFamily="34" charset="0"/>
                        </a:rPr>
                        <a:t>Fluída</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marR="0" indent="0" algn="ctr" rtl="0" eaLnBrk="1" fontAlgn="auto"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marR="0" indent="0" algn="ctr" rtl="0" eaLnBrk="1" fontAlgn="auto" latinLnBrk="0" hangingPunct="1">
                        <a:spcBef>
                          <a:spcPts val="0"/>
                        </a:spcBef>
                        <a:spcAft>
                          <a:spcPts val="0"/>
                        </a:spcAft>
                      </a:pPr>
                      <a:r>
                        <a:rPr lang="es-MX" sz="900" b="0" i="0" u="none" strike="noStrike" smtClean="0">
                          <a:effectLst/>
                          <a:latin typeface="Arial" panose="020B0604020202020204" pitchFamily="34" charset="0"/>
                          <a:ea typeface="Arial Unicode MS" panose="020B0604020202020204" pitchFamily="34" charset="-128"/>
                          <a:cs typeface="Arial" panose="020B0604020202020204" pitchFamily="34" charset="0"/>
                        </a:rPr>
                        <a:t>Buena</a:t>
                      </a: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endParaRPr lang="es-MX" sz="900" dirty="0">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ES" sz="900" b="0" i="0" u="none" strike="noStrike" smtClean="0">
                          <a:effectLst/>
                          <a:latin typeface="Arial" panose="020B0604020202020204" pitchFamily="34" charset="0"/>
                          <a:ea typeface="Arial Unicode MS" panose="020B0604020202020204" pitchFamily="34" charset="-128"/>
                          <a:cs typeface="Arial" panose="020B0604020202020204" pitchFamily="34" charset="0"/>
                        </a:rPr>
                        <a:t>4.3</a:t>
                      </a:r>
                      <a:endParaRPr lang="es-ES"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ES" sz="900" b="0" i="0" u="none" strike="noStrike" smtClean="0">
                          <a:effectLst/>
                          <a:latin typeface="Arial" panose="020B0604020202020204" pitchFamily="34" charset="0"/>
                          <a:ea typeface="Arial Unicode MS" panose="020B0604020202020204" pitchFamily="34" charset="-128"/>
                          <a:cs typeface="Arial" panose="020B0604020202020204" pitchFamily="34" charset="0"/>
                        </a:rPr>
                        <a:t>Comunicación en la organización</a:t>
                      </a:r>
                      <a:endParaRPr lang="es-ES"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smtClean="0">
                          <a:effectLst/>
                          <a:latin typeface="Arial" panose="020B0604020202020204" pitchFamily="34" charset="0"/>
                          <a:cs typeface="Arial" panose="020B0604020202020204" pitchFamily="34" charset="0"/>
                        </a:rPr>
                        <a:t>Limitada</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marR="0" indent="0" algn="ctr" rtl="0" eaLnBrk="1" fontAlgn="auto"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marR="0" indent="0" algn="ctr" rtl="0" eaLnBrk="1" fontAlgn="auto" latinLnBrk="0" hangingPunct="1">
                        <a:spcBef>
                          <a:spcPts val="0"/>
                        </a:spcBef>
                        <a:spcAft>
                          <a:spcPts val="0"/>
                        </a:spcAft>
                      </a:pPr>
                      <a:r>
                        <a:rPr lang="es-MX" sz="900" b="0" i="0" u="none" strike="noStrike" smtClean="0">
                          <a:effectLst/>
                          <a:latin typeface="Arial" panose="020B0604020202020204" pitchFamily="34" charset="0"/>
                          <a:ea typeface="Arial Unicode MS" panose="020B0604020202020204" pitchFamily="34" charset="-128"/>
                          <a:cs typeface="Arial" panose="020B0604020202020204" pitchFamily="34" charset="0"/>
                        </a:rPr>
                        <a:t>Aceptable</a:t>
                      </a: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endParaRPr lang="es-MX" sz="900" dirty="0">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ES" sz="900" b="0" i="0" u="none" strike="noStrike" smtClean="0">
                          <a:effectLst/>
                          <a:latin typeface="Arial" panose="020B0604020202020204" pitchFamily="34" charset="0"/>
                          <a:ea typeface="Arial Unicode MS" panose="020B0604020202020204" pitchFamily="34" charset="-128"/>
                          <a:cs typeface="Arial" panose="020B0604020202020204" pitchFamily="34" charset="0"/>
                        </a:rPr>
                        <a:t>4.4</a:t>
                      </a:r>
                      <a:endParaRPr lang="es-ES"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ES" sz="900" b="0" i="0" u="none" strike="noStrike" smtClean="0">
                          <a:effectLst/>
                          <a:latin typeface="Arial" panose="020B0604020202020204" pitchFamily="34" charset="0"/>
                          <a:ea typeface="Arial Unicode MS" panose="020B0604020202020204" pitchFamily="34" charset="-128"/>
                          <a:cs typeface="Arial" panose="020B0604020202020204" pitchFamily="34" charset="0"/>
                        </a:rPr>
                        <a:t>Sistema informático</a:t>
                      </a:r>
                      <a:endParaRPr lang="es-ES"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smtClean="0">
                          <a:effectLst/>
                          <a:latin typeface="Arial" panose="020B0604020202020204" pitchFamily="34" charset="0"/>
                          <a:cs typeface="Arial" panose="020B0604020202020204" pitchFamily="34" charset="0"/>
                        </a:rPr>
                        <a:t>Funcional</a:t>
                      </a:r>
                      <a:endParaRPr lang="es-MX" sz="900" b="0" i="0" u="none" strike="noStrike" dirty="0">
                        <a:effectLst/>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marR="0" indent="0" algn="ctr" rtl="0" eaLnBrk="1" fontAlgn="auto"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marR="0" indent="0" algn="ctr" rtl="0" eaLnBrk="1" fontAlgn="auto" latinLnBrk="0" hangingPunct="1">
                        <a:spcBef>
                          <a:spcPts val="0"/>
                        </a:spcBef>
                        <a:spcAft>
                          <a:spcPts val="0"/>
                        </a:spcAft>
                      </a:pPr>
                      <a:r>
                        <a:rPr lang="es-MX" sz="900" b="0" i="0" u="none" strike="noStrike" smtClean="0">
                          <a:effectLst/>
                          <a:latin typeface="Arial" panose="020B0604020202020204" pitchFamily="34" charset="0"/>
                          <a:ea typeface="Arial Unicode MS" panose="020B0604020202020204" pitchFamily="34" charset="-128"/>
                          <a:cs typeface="Arial" panose="020B0604020202020204" pitchFamily="34" charset="0"/>
                        </a:rPr>
                        <a:t>Actualizado</a:t>
                      </a: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endParaRPr lang="es-MX" sz="900" dirty="0">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ES" sz="900" b="0" i="0" u="none" strike="noStrike" smtClean="0">
                          <a:effectLst/>
                          <a:latin typeface="Arial" panose="020B0604020202020204" pitchFamily="34" charset="0"/>
                          <a:ea typeface="Arial Unicode MS" panose="020B0604020202020204" pitchFamily="34" charset="-128"/>
                          <a:cs typeface="Arial" panose="020B0604020202020204" pitchFamily="34" charset="0"/>
                        </a:rPr>
                        <a:t>4.5</a:t>
                      </a:r>
                      <a:endParaRPr lang="es-ES"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smtClean="0">
                          <a:solidFill>
                            <a:srgbClr val="000000"/>
                          </a:solidFill>
                          <a:effectLst/>
                          <a:latin typeface="Arial"/>
                          <a:cs typeface="Arial"/>
                        </a:rPr>
                        <a:t>Manuales de organización</a:t>
                      </a:r>
                      <a:endParaRPr lang="es-MX" sz="18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kern="1200" smtClean="0">
                          <a:solidFill>
                            <a:srgbClr val="000000"/>
                          </a:solidFill>
                          <a:effectLst/>
                          <a:latin typeface="Arial"/>
                          <a:cs typeface="Arial"/>
                        </a:rPr>
                        <a:t>Actualizados</a:t>
                      </a:r>
                      <a:endParaRPr lang="es-MX" sz="18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marR="0" indent="0" algn="ctr" rtl="0" eaLnBrk="1" fontAlgn="auto"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algn="ctr" rtl="0" eaLnBrk="1" fontAlgn="t" latinLnBrk="0" hangingPunct="1">
                        <a:spcBef>
                          <a:spcPts val="0"/>
                        </a:spcBef>
                        <a:spcAft>
                          <a:spcPts val="0"/>
                        </a:spcAft>
                      </a:pPr>
                      <a:r>
                        <a:rPr lang="es-MX" sz="900" b="0" i="0" u="none" strike="noStrike" kern="1200" baseline="0" smtClean="0">
                          <a:solidFill>
                            <a:srgbClr val="000000"/>
                          </a:solidFill>
                          <a:effectLst/>
                          <a:latin typeface="Arial"/>
                          <a:cs typeface="Arial"/>
                        </a:rPr>
                        <a:t>Sin actualizar</a:t>
                      </a:r>
                      <a:endParaRPr lang="es-MX" sz="1800" b="0" i="0" u="none" strike="noStrike" dirty="0">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endParaRPr lang="es-MX" sz="900" dirty="0">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ES" sz="900" b="0" i="0" u="none" strike="noStrike" smtClean="0">
                          <a:effectLst/>
                          <a:latin typeface="Arial" panose="020B0604020202020204" pitchFamily="34" charset="0"/>
                          <a:ea typeface="Arial Unicode MS" panose="020B0604020202020204" pitchFamily="34" charset="-128"/>
                          <a:cs typeface="Arial" panose="020B0604020202020204" pitchFamily="34" charset="0"/>
                        </a:rPr>
                        <a:t>4.6</a:t>
                      </a:r>
                      <a:endParaRPr lang="es-ES"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smtClean="0">
                          <a:solidFill>
                            <a:srgbClr val="000000"/>
                          </a:solidFill>
                          <a:effectLst/>
                          <a:latin typeface="Arial"/>
                          <a:cs typeface="Arial"/>
                        </a:rPr>
                        <a:t>Manuales de procesos</a:t>
                      </a:r>
                      <a:endParaRPr lang="es-MX" sz="18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smtClean="0">
                          <a:solidFill>
                            <a:srgbClr val="000000"/>
                          </a:solidFill>
                          <a:effectLst/>
                          <a:latin typeface="Arial"/>
                          <a:cs typeface="Arial"/>
                        </a:rPr>
                        <a:t>Actualizados</a:t>
                      </a:r>
                      <a:endParaRPr lang="es-MX" sz="18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marR="0" indent="0" algn="ctr" rtl="0" eaLnBrk="1" fontAlgn="auto"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algn="ctr" rtl="0" eaLnBrk="1" fontAlgn="ctr" latinLnBrk="0" hangingPunct="1">
                        <a:spcBef>
                          <a:spcPts val="0"/>
                        </a:spcBef>
                        <a:spcAft>
                          <a:spcPts val="0"/>
                        </a:spcAft>
                      </a:pPr>
                      <a:r>
                        <a:rPr lang="es-MX" sz="900" b="0" i="0" u="none" strike="noStrike" kern="1200" smtClean="0">
                          <a:solidFill>
                            <a:srgbClr val="000000"/>
                          </a:solidFill>
                          <a:effectLst/>
                          <a:latin typeface="Arial"/>
                          <a:cs typeface="Arial"/>
                        </a:rPr>
                        <a:t>Actualizados</a:t>
                      </a:r>
                      <a:endParaRPr lang="es-MX" sz="1800" b="0" i="0" u="none" strike="noStrike" dirty="0">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endParaRPr lang="es-MX" sz="900" dirty="0">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ES" sz="900" b="0" i="0" u="none" strike="noStrike" smtClean="0">
                          <a:effectLst/>
                          <a:latin typeface="Arial" panose="020B0604020202020204" pitchFamily="34" charset="0"/>
                          <a:ea typeface="Arial Unicode MS" panose="020B0604020202020204" pitchFamily="34" charset="-128"/>
                          <a:cs typeface="Arial" panose="020B0604020202020204" pitchFamily="34" charset="0"/>
                        </a:rPr>
                        <a:t>4.7</a:t>
                      </a:r>
                      <a:endParaRPr lang="es-ES"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smtClean="0">
                          <a:solidFill>
                            <a:srgbClr val="000000"/>
                          </a:solidFill>
                          <a:effectLst/>
                          <a:latin typeface="Arial"/>
                          <a:cs typeface="Arial"/>
                        </a:rPr>
                        <a:t>Eficiencia administrativa</a:t>
                      </a:r>
                      <a:endParaRPr lang="es-MX" sz="18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kern="1200" baseline="0" smtClean="0">
                          <a:solidFill>
                            <a:srgbClr val="000000"/>
                          </a:solidFill>
                          <a:effectLst/>
                          <a:latin typeface="Arial"/>
                          <a:cs typeface="Arial"/>
                        </a:rPr>
                        <a:t>Buena</a:t>
                      </a:r>
                      <a:endParaRPr lang="es-MX" sz="18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marR="0" indent="0" algn="ctr" rtl="0" eaLnBrk="1" fontAlgn="auto"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algn="ctr" rtl="0" eaLnBrk="1" fontAlgn="t" latinLnBrk="0" hangingPunct="1">
                        <a:spcBef>
                          <a:spcPts val="0"/>
                        </a:spcBef>
                        <a:spcAft>
                          <a:spcPts val="0"/>
                        </a:spcAft>
                      </a:pPr>
                      <a:r>
                        <a:rPr lang="es-MX" sz="900" b="0" i="0" u="none" strike="noStrike" kern="1200" baseline="0" smtClean="0">
                          <a:solidFill>
                            <a:srgbClr val="000000"/>
                          </a:solidFill>
                          <a:effectLst/>
                          <a:latin typeface="Arial"/>
                          <a:cs typeface="Arial"/>
                        </a:rPr>
                        <a:t>Aceptable</a:t>
                      </a:r>
                      <a:endParaRPr lang="es-MX" sz="1800" b="0" i="0" u="none" strike="noStrike" dirty="0">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endParaRPr lang="es-MX" sz="900" dirty="0">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ES" sz="900" b="0" i="0" u="none" strike="noStrike" smtClean="0">
                          <a:effectLst/>
                          <a:latin typeface="Arial" panose="020B0604020202020204" pitchFamily="34" charset="0"/>
                          <a:ea typeface="Arial Unicode MS" panose="020B0604020202020204" pitchFamily="34" charset="-128"/>
                          <a:cs typeface="Arial" panose="020B0604020202020204" pitchFamily="34" charset="0"/>
                        </a:rPr>
                        <a:t>4.8</a:t>
                      </a:r>
                      <a:endParaRPr lang="es-ES"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smtClean="0">
                          <a:solidFill>
                            <a:srgbClr val="000000"/>
                          </a:solidFill>
                          <a:effectLst/>
                          <a:latin typeface="Arial"/>
                          <a:cs typeface="Arial"/>
                        </a:rPr>
                        <a:t>Evaluación y control de resultados</a:t>
                      </a:r>
                      <a:endParaRPr lang="es-MX" sz="18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kern="1200" smtClean="0">
                          <a:solidFill>
                            <a:srgbClr val="000000"/>
                          </a:solidFill>
                          <a:effectLst/>
                          <a:latin typeface="Arial"/>
                          <a:cs typeface="Arial"/>
                        </a:rPr>
                        <a:t>Muy bueno</a:t>
                      </a:r>
                      <a:endParaRPr lang="es-MX" sz="18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marR="0" indent="0" algn="ctr" rtl="0" eaLnBrk="1" fontAlgn="auto"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algn="ctr" rtl="0" eaLnBrk="1" fontAlgn="t" latinLnBrk="0" hangingPunct="1">
                        <a:spcBef>
                          <a:spcPts val="0"/>
                        </a:spcBef>
                        <a:spcAft>
                          <a:spcPts val="0"/>
                        </a:spcAft>
                      </a:pPr>
                      <a:r>
                        <a:rPr lang="es-MX" sz="900" b="0" i="0" u="none" strike="noStrike" kern="1200" smtClean="0">
                          <a:solidFill>
                            <a:srgbClr val="000000"/>
                          </a:solidFill>
                          <a:effectLst/>
                          <a:latin typeface="Arial"/>
                          <a:cs typeface="Arial"/>
                        </a:rPr>
                        <a:t>Bueno</a:t>
                      </a:r>
                      <a:endParaRPr lang="es-MX" sz="1800" b="0" i="0" u="none" strike="noStrike" dirty="0">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endParaRPr lang="es-MX" sz="900" dirty="0">
                        <a:latin typeface="Arial" panose="020B0604020202020204" pitchFamily="34" charset="0"/>
                        <a:cs typeface="Arial" panose="020B0604020202020204" pitchFamily="34" charset="0"/>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MX" sz="900" b="0" i="0" u="none" strike="noStrike" kern="1200" dirty="0">
                          <a:solidFill>
                            <a:srgbClr val="000000"/>
                          </a:solidFill>
                          <a:effectLst/>
                          <a:latin typeface="Arial"/>
                          <a:ea typeface="Arial Unicode MS"/>
                          <a:cs typeface="Arial"/>
                        </a:rPr>
                        <a:t>4.9</a:t>
                      </a:r>
                      <a:endParaRPr lang="es-MX" sz="900" b="0" i="0" u="none" strike="noStrike" dirty="0">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dirty="0" smtClean="0">
                          <a:solidFill>
                            <a:srgbClr val="000000"/>
                          </a:solidFill>
                          <a:effectLst/>
                          <a:latin typeface="Arial"/>
                          <a:cs typeface="Arial"/>
                        </a:rPr>
                        <a:t>Sistema intranet</a:t>
                      </a:r>
                      <a:r>
                        <a:rPr lang="es-MX" sz="900" b="0" i="0" u="none" strike="noStrike" kern="1200" baseline="0" dirty="0" smtClean="0">
                          <a:solidFill>
                            <a:srgbClr val="000000"/>
                          </a:solidFill>
                          <a:effectLst/>
                          <a:latin typeface="Arial"/>
                          <a:cs typeface="Arial"/>
                        </a:rPr>
                        <a:t> / red interna</a:t>
                      </a: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ctr" latinLnBrk="0" hangingPunct="1">
                        <a:spcBef>
                          <a:spcPts val="0"/>
                        </a:spcBef>
                        <a:spcAft>
                          <a:spcPts val="0"/>
                        </a:spcAft>
                      </a:pPr>
                      <a:r>
                        <a:rPr lang="es-MX" sz="900" b="0" i="0" u="none" strike="noStrike" dirty="0" smtClean="0">
                          <a:effectLst/>
                          <a:latin typeface="Arial"/>
                        </a:rPr>
                        <a:t>Limitada</a:t>
                      </a: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algn="ctr" rtl="0" eaLnBrk="1" fontAlgn="ctr" latinLnBrk="0" hangingPunct="1">
                        <a:spcBef>
                          <a:spcPts val="0"/>
                        </a:spcBef>
                        <a:spcAft>
                          <a:spcPts val="0"/>
                        </a:spcAft>
                      </a:pPr>
                      <a:r>
                        <a:rPr lang="es-MX" sz="900" b="0" i="0" u="none" strike="noStrike" dirty="0" smtClean="0">
                          <a:effectLst/>
                          <a:latin typeface="Arial"/>
                        </a:rPr>
                        <a:t>Funcional</a:t>
                      </a:r>
                      <a:endParaRPr lang="es-MX" sz="900" b="0" i="0" u="none" strike="noStrike" dirty="0">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pPr marL="0" marR="0" indent="0" algn="ctr" rtl="0" eaLnBrk="1" fontAlgn="auto"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MX" sz="900" b="0" i="0" u="none" strike="noStrike" kern="1200">
                          <a:solidFill>
                            <a:srgbClr val="000000"/>
                          </a:solidFill>
                          <a:effectLst/>
                          <a:latin typeface="Arial"/>
                          <a:ea typeface="Arial Unicode MS"/>
                          <a:cs typeface="Arial"/>
                        </a:rPr>
                        <a:t>4.10</a:t>
                      </a:r>
                      <a:endParaRPr lang="es-MX" sz="900" b="0" i="0" u="none" strike="noStrike">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cs typeface="Arial"/>
                        </a:rPr>
                        <a:t>Eficiencia administrativa</a:t>
                      </a:r>
                      <a:endParaRPr lang="es-MX" sz="9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ctr" latinLnBrk="0" hangingPunct="1">
                        <a:spcBef>
                          <a:spcPts val="0"/>
                        </a:spcBef>
                        <a:spcAft>
                          <a:spcPts val="0"/>
                        </a:spcAft>
                      </a:pPr>
                      <a:r>
                        <a:rPr lang="es-MX" sz="900" b="0" i="0" u="none" strike="noStrike" dirty="0" smtClean="0">
                          <a:effectLst/>
                          <a:latin typeface="Arial"/>
                        </a:rPr>
                        <a:t>Adecuada</a:t>
                      </a: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algn="ctr" rtl="0" eaLnBrk="1" fontAlgn="ctr" latinLnBrk="0" hangingPunct="1">
                        <a:spcBef>
                          <a:spcPts val="0"/>
                        </a:spcBef>
                        <a:spcAft>
                          <a:spcPts val="0"/>
                        </a:spcAft>
                      </a:pPr>
                      <a:r>
                        <a:rPr lang="es-MX" sz="900" b="0" i="0" u="none" strike="noStrike" dirty="0" smtClean="0">
                          <a:effectLst/>
                          <a:latin typeface="Arial"/>
                        </a:rPr>
                        <a:t>Adecuada</a:t>
                      </a:r>
                      <a:endParaRPr lang="es-MX" sz="900" b="0" i="0" u="none" strike="noStrike" dirty="0">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pPr marL="0" marR="0" indent="0" algn="ctr" rtl="0" eaLnBrk="1" fontAlgn="auto"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MX" sz="900" b="0" i="0" u="none" strike="noStrike" kern="1200">
                          <a:solidFill>
                            <a:srgbClr val="000000"/>
                          </a:solidFill>
                          <a:effectLst/>
                          <a:latin typeface="Arial"/>
                          <a:ea typeface="Arial Unicode MS"/>
                          <a:cs typeface="Arial"/>
                        </a:rPr>
                        <a:t>4.11</a:t>
                      </a:r>
                      <a:endParaRPr lang="es-MX" sz="900" b="0" i="0" u="none" strike="noStrike">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cs typeface="Arial"/>
                        </a:rPr>
                        <a:t>Evaluación y control de resultados</a:t>
                      </a:r>
                      <a:endParaRPr lang="es-MX" sz="9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dirty="0" smtClean="0">
                          <a:effectLst/>
                          <a:latin typeface="Arial"/>
                        </a:rPr>
                        <a:t>Aceptable</a:t>
                      </a: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algn="ctr" rtl="0" eaLnBrk="1" fontAlgn="ctr" latinLnBrk="0" hangingPunct="1">
                        <a:spcBef>
                          <a:spcPts val="0"/>
                        </a:spcBef>
                        <a:spcAft>
                          <a:spcPts val="0"/>
                        </a:spcAft>
                      </a:pPr>
                      <a:r>
                        <a:rPr lang="es-MX" sz="900" b="0" i="0" u="none" strike="noStrike" dirty="0" smtClean="0">
                          <a:effectLst/>
                          <a:latin typeface="Arial"/>
                        </a:rPr>
                        <a:t>Bueno</a:t>
                      </a:r>
                      <a:endParaRPr lang="es-MX" sz="900" b="0" i="0" u="none" strike="noStrike" dirty="0">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pPr marL="0" marR="0" indent="0" algn="ctr" rtl="0" eaLnBrk="1" fontAlgn="auto"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MX" sz="900" b="0" i="0" u="none" strike="noStrike" kern="1200">
                          <a:solidFill>
                            <a:srgbClr val="000000"/>
                          </a:solidFill>
                          <a:effectLst/>
                          <a:latin typeface="Arial"/>
                          <a:ea typeface="Arial Unicode MS"/>
                          <a:cs typeface="Arial"/>
                        </a:rPr>
                        <a:t>4.12</a:t>
                      </a:r>
                      <a:endParaRPr lang="es-MX" sz="900" b="0" i="0" u="none" strike="noStrike">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cs typeface="Arial"/>
                        </a:rPr>
                        <a:t>Flujo</a:t>
                      </a:r>
                      <a:r>
                        <a:rPr lang="es-MX" sz="900" b="0" i="0" u="none" strike="noStrike" kern="1200" baseline="0">
                          <a:solidFill>
                            <a:srgbClr val="000000"/>
                          </a:solidFill>
                          <a:effectLst/>
                          <a:latin typeface="Arial"/>
                          <a:cs typeface="Arial"/>
                        </a:rPr>
                        <a:t> de la información para decidir</a:t>
                      </a:r>
                      <a:endParaRPr lang="es-MX" sz="9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dirty="0" smtClean="0">
                          <a:effectLst/>
                          <a:latin typeface="Arial"/>
                        </a:rPr>
                        <a:t>Bueno</a:t>
                      </a: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algn="ctr" rtl="0" eaLnBrk="1" fontAlgn="ctr" latinLnBrk="0" hangingPunct="1">
                        <a:spcBef>
                          <a:spcPts val="0"/>
                        </a:spcBef>
                        <a:spcAft>
                          <a:spcPts val="0"/>
                        </a:spcAft>
                      </a:pPr>
                      <a:r>
                        <a:rPr lang="es-MX" sz="900" b="0" i="0" u="none" strike="noStrike" dirty="0" smtClean="0">
                          <a:effectLst/>
                          <a:latin typeface="Arial"/>
                        </a:rPr>
                        <a:t>Bueno</a:t>
                      </a:r>
                      <a:endParaRPr lang="es-MX" sz="900" b="0" i="0" u="none" strike="noStrike" dirty="0">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pPr marL="0" marR="0" indent="0" algn="ctr" rtl="0" eaLnBrk="1" fontAlgn="auto"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MX" sz="900" b="0" i="0" u="none" strike="noStrike" kern="1200">
                          <a:solidFill>
                            <a:srgbClr val="000000"/>
                          </a:solidFill>
                          <a:effectLst/>
                          <a:latin typeface="Arial"/>
                          <a:ea typeface="Arial Unicode MS"/>
                          <a:cs typeface="Arial"/>
                        </a:rPr>
                        <a:t>4.13</a:t>
                      </a:r>
                      <a:endParaRPr lang="es-MX" sz="900" b="0" i="0" u="none" strike="noStrike">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cs typeface="Arial"/>
                        </a:rPr>
                        <a:t>Software</a:t>
                      </a:r>
                      <a:endParaRPr lang="es-MX" sz="9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dirty="0" smtClean="0">
                          <a:effectLst/>
                          <a:latin typeface="Arial"/>
                        </a:rPr>
                        <a:t>Concesión</a:t>
                      </a: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algn="ctr" rtl="0" eaLnBrk="1" fontAlgn="ctr" latinLnBrk="0" hangingPunct="1">
                        <a:spcBef>
                          <a:spcPts val="0"/>
                        </a:spcBef>
                        <a:spcAft>
                          <a:spcPts val="0"/>
                        </a:spcAft>
                      </a:pPr>
                      <a:r>
                        <a:rPr lang="es-MX" sz="900" b="0" i="0" u="none" strike="noStrike" dirty="0" smtClean="0">
                          <a:effectLst/>
                          <a:latin typeface="Arial"/>
                        </a:rPr>
                        <a:t>Propio</a:t>
                      </a:r>
                      <a:endParaRPr lang="es-MX" sz="900" b="0" i="0" u="none" strike="noStrike" dirty="0">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pPr marL="0" marR="0" indent="0" algn="ctr" rtl="0" eaLnBrk="1" fontAlgn="auto"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MX" sz="900" b="0" i="0" u="none" strike="noStrike" dirty="0" smtClean="0">
                          <a:effectLst/>
                          <a:latin typeface="Arial"/>
                        </a:rPr>
                        <a:t>4.14</a:t>
                      </a:r>
                      <a:endParaRPr lang="es-MX" sz="900" b="0" i="0" u="none" strike="noStrike" dirty="0">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dirty="0" smtClean="0">
                          <a:effectLst/>
                          <a:latin typeface="Arial"/>
                        </a:rPr>
                        <a:t>Bonos sobre resultados</a:t>
                      </a: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dirty="0" smtClean="0">
                          <a:effectLst/>
                          <a:latin typeface="Arial"/>
                        </a:rPr>
                        <a:t>No</a:t>
                      </a: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algn="ctr" rtl="0" eaLnBrk="1" fontAlgn="ctr" latinLnBrk="0" hangingPunct="1">
                        <a:spcBef>
                          <a:spcPts val="0"/>
                        </a:spcBef>
                        <a:spcAft>
                          <a:spcPts val="0"/>
                        </a:spcAft>
                      </a:pPr>
                      <a:r>
                        <a:rPr lang="es-MX" sz="900" b="0" i="0" u="none" strike="noStrike" dirty="0" smtClean="0">
                          <a:effectLst/>
                          <a:latin typeface="Arial"/>
                        </a:rPr>
                        <a:t>Solo ejecutivos</a:t>
                      </a:r>
                      <a:endParaRPr lang="es-MX" sz="900" b="0" i="0" u="none" strike="noStrike" dirty="0">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pPr marL="0" marR="0" indent="0" algn="ctr" rtl="0" eaLnBrk="1" fontAlgn="auto"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MX" sz="900" b="1" i="0" u="none" strike="noStrike" kern="1200" dirty="0">
                          <a:solidFill>
                            <a:srgbClr val="000000"/>
                          </a:solidFill>
                          <a:effectLst/>
                          <a:latin typeface="Arial"/>
                          <a:ea typeface="Arial Unicode MS"/>
                          <a:cs typeface="Arial"/>
                        </a:rPr>
                        <a:t>5.0</a:t>
                      </a:r>
                      <a:endParaRPr lang="es-MX" sz="900" b="0" i="0" u="none" strike="noStrike" dirty="0">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MX" sz="900" b="1" i="0" u="none" strike="noStrike" kern="1200">
                          <a:solidFill>
                            <a:srgbClr val="000000"/>
                          </a:solidFill>
                          <a:effectLst/>
                          <a:latin typeface="Arial"/>
                          <a:ea typeface="Arial Unicode MS"/>
                          <a:cs typeface="Arial"/>
                        </a:rPr>
                        <a:t>Localización de la  Planta</a:t>
                      </a:r>
                      <a:endParaRPr lang="es-MX" sz="9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algn="ctr" rtl="0" eaLnBrk="1" fontAlgn="ctr" latinLnBrk="0" hangingPunct="1">
                        <a:spcBef>
                          <a:spcPts val="0"/>
                        </a:spcBef>
                        <a:spcAft>
                          <a:spcPts val="0"/>
                        </a:spcAft>
                      </a:pPr>
                      <a:endParaRPr lang="es-MX" sz="900" b="0" i="0" u="none" strike="noStrike">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pPr marL="0" marR="0" indent="0" algn="ctr" rtl="0" eaLnBrk="1" fontAlgn="auto"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MX" sz="900" b="0" i="0" u="none" strike="noStrike" kern="1200">
                          <a:solidFill>
                            <a:srgbClr val="000000"/>
                          </a:solidFill>
                          <a:effectLst/>
                          <a:latin typeface="Arial"/>
                          <a:cs typeface="Arial"/>
                        </a:rPr>
                        <a:t>5.1</a:t>
                      </a:r>
                      <a:endParaRPr lang="es-MX" sz="900" b="0" i="0" u="none" strike="noStrike">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cs typeface="Arial"/>
                        </a:rPr>
                        <a:t>Ubicada a</a:t>
                      </a:r>
                      <a:r>
                        <a:rPr lang="es-MX" sz="900" b="0" i="0" u="none" strike="noStrike" kern="1200" baseline="0">
                          <a:solidFill>
                            <a:srgbClr val="000000"/>
                          </a:solidFill>
                          <a:effectLst/>
                          <a:latin typeface="Arial"/>
                          <a:cs typeface="Arial"/>
                        </a:rPr>
                        <a:t> vías de terrestre</a:t>
                      </a:r>
                      <a:endParaRPr lang="es-MX" sz="9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dirty="0" smtClean="0">
                          <a:effectLst/>
                          <a:latin typeface="Arial"/>
                        </a:rPr>
                        <a:t>A 100 </a:t>
                      </a:r>
                      <a:r>
                        <a:rPr lang="es-MX" sz="900" b="0" i="0" u="none" strike="noStrike" dirty="0" err="1" smtClean="0">
                          <a:effectLst/>
                          <a:latin typeface="Arial"/>
                        </a:rPr>
                        <a:t>mts</a:t>
                      </a:r>
                      <a:r>
                        <a:rPr lang="es-MX" sz="900" b="0" i="0" u="none" strike="noStrike" dirty="0" smtClean="0">
                          <a:effectLst/>
                          <a:latin typeface="Arial"/>
                        </a:rPr>
                        <a:t>.</a:t>
                      </a: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algn="ctr" rtl="0" eaLnBrk="1" fontAlgn="ctr" latinLnBrk="0" hangingPunct="1">
                        <a:spcBef>
                          <a:spcPts val="0"/>
                        </a:spcBef>
                        <a:spcAft>
                          <a:spcPts val="0"/>
                        </a:spcAft>
                      </a:pPr>
                      <a:r>
                        <a:rPr lang="es-MX" sz="900" b="0" i="0" u="none" strike="noStrike" dirty="0" smtClean="0">
                          <a:effectLst/>
                          <a:latin typeface="Arial"/>
                        </a:rPr>
                        <a:t>A 1 kilometro</a:t>
                      </a:r>
                      <a:endParaRPr lang="es-MX" sz="900" b="0" i="0" u="none" strike="noStrike" dirty="0">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pPr marL="0" marR="0" indent="0" algn="ctr" rtl="0" eaLnBrk="1" fontAlgn="auto"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MX" sz="900" b="0" i="0" u="none" strike="noStrike" kern="1200">
                          <a:solidFill>
                            <a:srgbClr val="000000"/>
                          </a:solidFill>
                          <a:effectLst/>
                          <a:latin typeface="Arial"/>
                          <a:cs typeface="Arial"/>
                        </a:rPr>
                        <a:t>5.2</a:t>
                      </a:r>
                      <a:endParaRPr lang="es-MX" sz="900" b="0" i="0" u="none" strike="noStrike">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cs typeface="Arial"/>
                        </a:rPr>
                        <a:t>Ubicada cercana a un aeropuerto</a:t>
                      </a:r>
                      <a:endParaRPr lang="es-MX" sz="9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dirty="0" smtClean="0">
                          <a:effectLst/>
                          <a:latin typeface="Arial"/>
                        </a:rPr>
                        <a:t>15</a:t>
                      </a:r>
                      <a:r>
                        <a:rPr lang="es-MX" sz="900" b="0" i="0" u="none" strike="noStrike" baseline="0" dirty="0" smtClean="0">
                          <a:effectLst/>
                          <a:latin typeface="Arial"/>
                        </a:rPr>
                        <a:t> kilómetros</a:t>
                      </a: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algn="ctr" rtl="0" eaLnBrk="1" fontAlgn="ctr" latinLnBrk="0" hangingPunct="1">
                        <a:spcBef>
                          <a:spcPts val="0"/>
                        </a:spcBef>
                        <a:spcAft>
                          <a:spcPts val="0"/>
                        </a:spcAft>
                      </a:pPr>
                      <a:r>
                        <a:rPr lang="es-MX" sz="900" b="0" i="0" u="none" strike="noStrike" dirty="0" smtClean="0">
                          <a:effectLst/>
                          <a:latin typeface="Arial"/>
                        </a:rPr>
                        <a:t>50</a:t>
                      </a:r>
                      <a:r>
                        <a:rPr lang="es-MX" sz="900" b="0" i="0" u="none" strike="noStrike" baseline="0" dirty="0" smtClean="0">
                          <a:effectLst/>
                          <a:latin typeface="Arial"/>
                        </a:rPr>
                        <a:t> kilómetros</a:t>
                      </a:r>
                      <a:endParaRPr lang="es-MX" sz="900" b="0" i="0" u="none" strike="noStrike" dirty="0">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pPr marL="0" marR="0" indent="0" algn="ctr" rtl="0" eaLnBrk="1" fontAlgn="auto"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MX" sz="900" b="0" i="0" u="none" strike="noStrike" kern="1200">
                          <a:solidFill>
                            <a:srgbClr val="000000"/>
                          </a:solidFill>
                          <a:effectLst/>
                          <a:latin typeface="Arial"/>
                          <a:cs typeface="Arial"/>
                        </a:rPr>
                        <a:t>5.3</a:t>
                      </a:r>
                      <a:endParaRPr lang="es-MX" sz="900" b="0" i="0" u="none" strike="noStrike">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cs typeface="Arial"/>
                        </a:rPr>
                        <a:t>Poblaciones importantes cercanas</a:t>
                      </a:r>
                      <a:endParaRPr lang="es-MX" sz="9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dirty="0" smtClean="0">
                          <a:effectLst/>
                          <a:latin typeface="Arial"/>
                        </a:rPr>
                        <a:t>Monterrey</a:t>
                      </a: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ctr" latinLnBrk="0" hangingPunct="1">
                        <a:spcBef>
                          <a:spcPts val="0"/>
                        </a:spcBef>
                        <a:spcAft>
                          <a:spcPts val="0"/>
                        </a:spcAft>
                      </a:pP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algn="ctr" rtl="0" eaLnBrk="1" fontAlgn="ctr" latinLnBrk="0" hangingPunct="1">
                        <a:spcBef>
                          <a:spcPts val="0"/>
                        </a:spcBef>
                        <a:spcAft>
                          <a:spcPts val="0"/>
                        </a:spcAft>
                      </a:pPr>
                      <a:r>
                        <a:rPr lang="es-MX" sz="900" b="0" i="0" u="none" strike="noStrike" dirty="0" smtClean="0">
                          <a:effectLst/>
                          <a:latin typeface="Arial"/>
                        </a:rPr>
                        <a:t>Saltillo</a:t>
                      </a:r>
                      <a:endParaRPr lang="es-MX" sz="900" b="0" i="0" u="none" strike="noStrike" dirty="0">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pPr marL="0" marR="0" indent="0" algn="ctr" rtl="0" eaLnBrk="1" fontAlgn="auto" latinLnBrk="0" hangingPunct="1">
                        <a:spcBef>
                          <a:spcPts val="0"/>
                        </a:spcBef>
                        <a:spcAft>
                          <a:spcPts val="0"/>
                        </a:spcAft>
                      </a:pP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MX" sz="900" b="0" i="0" u="none" strike="noStrike" kern="1200">
                          <a:solidFill>
                            <a:srgbClr val="000000"/>
                          </a:solidFill>
                          <a:effectLst/>
                          <a:latin typeface="Arial"/>
                          <a:cs typeface="Arial"/>
                        </a:rPr>
                        <a:t>5.4</a:t>
                      </a:r>
                      <a:endParaRPr lang="es-MX" sz="900" b="0" i="0" u="none" strike="noStrike">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cs typeface="Arial"/>
                        </a:rPr>
                        <a:t>Transporte público para el personal</a:t>
                      </a:r>
                      <a:endParaRPr lang="es-MX" sz="9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dirty="0" smtClean="0">
                          <a:effectLst/>
                          <a:latin typeface="Arial"/>
                        </a:rPr>
                        <a:t>Bueno</a:t>
                      </a: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marR="0" indent="0" algn="ctr" rtl="0" eaLnBrk="1" fontAlgn="auto" latinLnBrk="0" hangingPunct="1">
                        <a:spcBef>
                          <a:spcPts val="0"/>
                        </a:spcBef>
                        <a:spcAft>
                          <a:spcPts val="0"/>
                        </a:spcAft>
                      </a:pP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marR="0" indent="0" algn="ctr" rtl="0" eaLnBrk="1" fontAlgn="auto" latinLnBrk="0" hangingPunct="1">
                        <a:spcBef>
                          <a:spcPts val="0"/>
                        </a:spcBef>
                        <a:spcAft>
                          <a:spcPts val="0"/>
                        </a:spcAft>
                      </a:pPr>
                      <a:r>
                        <a:rPr lang="es-MX" sz="900" b="0" i="0" u="none" strike="noStrike" dirty="0" smtClean="0">
                          <a:effectLst/>
                          <a:latin typeface="Arial"/>
                        </a:rPr>
                        <a:t>Bueno</a:t>
                      </a:r>
                      <a:endParaRPr lang="es-MX" sz="900" b="0" i="0" u="none" strike="noStrike" dirty="0">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pPr marL="0" algn="l" rtl="0" eaLnBrk="1" fontAlgn="ctr"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MX" sz="900" b="0" i="0" u="none" strike="noStrike" kern="1200">
                          <a:solidFill>
                            <a:srgbClr val="000000"/>
                          </a:solidFill>
                          <a:effectLst/>
                          <a:latin typeface="Arial"/>
                          <a:cs typeface="Arial"/>
                        </a:rPr>
                        <a:t>5.5 </a:t>
                      </a:r>
                      <a:endParaRPr lang="es-MX" sz="900" b="0" i="0" u="none" strike="noStrike">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cs typeface="Arial"/>
                        </a:rPr>
                        <a:t>Accesibilidad a telecomunicaciones</a:t>
                      </a:r>
                      <a:endParaRPr lang="es-MX" sz="9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dirty="0" smtClean="0">
                          <a:effectLst/>
                          <a:latin typeface="Arial"/>
                        </a:rPr>
                        <a:t>Muy buena</a:t>
                      </a: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marR="0" indent="0" algn="ctr" rtl="0" eaLnBrk="1" fontAlgn="auto" latinLnBrk="0" hangingPunct="1">
                        <a:spcBef>
                          <a:spcPts val="0"/>
                        </a:spcBef>
                        <a:spcAft>
                          <a:spcPts val="0"/>
                        </a:spcAft>
                      </a:pP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marR="0" indent="0" algn="ctr" rtl="0" eaLnBrk="1" fontAlgn="auto" latinLnBrk="0" hangingPunct="1">
                        <a:spcBef>
                          <a:spcPts val="0"/>
                        </a:spcBef>
                        <a:spcAft>
                          <a:spcPts val="0"/>
                        </a:spcAft>
                      </a:pPr>
                      <a:r>
                        <a:rPr lang="es-MX" sz="900" b="0" i="0" u="none" strike="noStrike" dirty="0" smtClean="0">
                          <a:effectLst/>
                          <a:latin typeface="Arial"/>
                        </a:rPr>
                        <a:t>Buena</a:t>
                      </a:r>
                      <a:endParaRPr lang="es-MX" sz="900" b="0" i="0" u="none" strike="noStrike" dirty="0">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pPr marL="0" algn="l" rtl="0" eaLnBrk="1" fontAlgn="ctr"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MX" sz="900" b="0" i="0" u="none" strike="noStrike" kern="1200">
                          <a:solidFill>
                            <a:srgbClr val="000000"/>
                          </a:solidFill>
                          <a:effectLst/>
                          <a:latin typeface="Arial"/>
                          <a:cs typeface="Arial"/>
                        </a:rPr>
                        <a:t>5.6</a:t>
                      </a:r>
                      <a:endParaRPr lang="es-MX" sz="900" b="0" i="0" u="none" strike="noStrike">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cs typeface="Arial"/>
                        </a:rPr>
                        <a:t>Seguridad en la zona</a:t>
                      </a:r>
                      <a:endParaRPr lang="es-MX" sz="9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dirty="0" smtClean="0">
                          <a:effectLst/>
                          <a:latin typeface="Arial"/>
                        </a:rPr>
                        <a:t>Buena</a:t>
                      </a: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marR="0" indent="0" algn="ctr" rtl="0" eaLnBrk="1" fontAlgn="auto" latinLnBrk="0" hangingPunct="1">
                        <a:spcBef>
                          <a:spcPts val="0"/>
                        </a:spcBef>
                        <a:spcAft>
                          <a:spcPts val="0"/>
                        </a:spcAft>
                      </a:pP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marR="0" indent="0" algn="ctr" rtl="0" eaLnBrk="1" fontAlgn="auto" latinLnBrk="0" hangingPunct="1">
                        <a:spcBef>
                          <a:spcPts val="0"/>
                        </a:spcBef>
                        <a:spcAft>
                          <a:spcPts val="0"/>
                        </a:spcAft>
                      </a:pPr>
                      <a:r>
                        <a:rPr lang="es-MX" sz="900" b="0" i="0" u="none" strike="noStrike" dirty="0" smtClean="0">
                          <a:effectLst/>
                          <a:latin typeface="Arial"/>
                        </a:rPr>
                        <a:t>Buena</a:t>
                      </a:r>
                      <a:endParaRPr lang="es-MX" sz="900" b="0" i="0" u="none" strike="noStrike" dirty="0">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pPr marL="0" algn="l" rtl="0" eaLnBrk="1" fontAlgn="ctr" latinLnBrk="0" hangingPunct="1">
                        <a:spcBef>
                          <a:spcPts val="0"/>
                        </a:spcBef>
                        <a:spcAft>
                          <a:spcPts val="0"/>
                        </a:spcAft>
                      </a:pP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MX" sz="900" b="0" i="0" u="none" strike="noStrike" kern="1200">
                          <a:solidFill>
                            <a:srgbClr val="000000"/>
                          </a:solidFill>
                          <a:effectLst/>
                          <a:latin typeface="Arial"/>
                          <a:cs typeface="Arial"/>
                        </a:rPr>
                        <a:t>5.7 </a:t>
                      </a:r>
                      <a:endParaRPr lang="es-MX" sz="900" b="0" i="0" u="none" strike="noStrike">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cs typeface="Arial"/>
                        </a:rPr>
                        <a:t>Ubicación en un parque industrial</a:t>
                      </a:r>
                      <a:endParaRPr lang="es-MX" sz="9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dirty="0" smtClean="0">
                          <a:effectLst/>
                          <a:latin typeface="Arial"/>
                        </a:rPr>
                        <a:t>Si</a:t>
                      </a:r>
                      <a:endParaRPr lang="es-MX" sz="900" b="0" i="0" u="none" strike="noStrike" dirty="0">
                        <a:effectLst/>
                        <a:latin typeface="Arial"/>
                      </a:endParaRPr>
                    </a:p>
                  </a:txBody>
                  <a:tcPr marL="44450" marR="44450" marT="9525" marB="0">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marR="0" indent="0" algn="ctr" rtl="0" eaLnBrk="1" fontAlgn="auto" latinLnBrk="0" hangingPunct="1">
                        <a:spcBef>
                          <a:spcPts val="0"/>
                        </a:spcBef>
                        <a:spcAft>
                          <a:spcPts val="0"/>
                        </a:spcAft>
                      </a:pP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marR="0" indent="0" algn="ctr" rtl="0" eaLnBrk="1" fontAlgn="auto" latinLnBrk="0" hangingPunct="1">
                        <a:spcBef>
                          <a:spcPts val="0"/>
                        </a:spcBef>
                        <a:spcAft>
                          <a:spcPts val="0"/>
                        </a:spcAft>
                      </a:pPr>
                      <a:r>
                        <a:rPr lang="es-MX" sz="900" b="0" i="0" u="none" strike="noStrike" dirty="0" smtClean="0">
                          <a:effectLst/>
                          <a:latin typeface="Arial"/>
                        </a:rPr>
                        <a:t>No</a:t>
                      </a:r>
                      <a:endParaRPr lang="es-MX" sz="900" b="0" i="0" u="none" strike="noStrike" dirty="0">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pPr marL="0" algn="l" rtl="0" eaLnBrk="1" fontAlgn="ctr" latinLnBrk="0" hangingPunct="1">
                        <a:spcBef>
                          <a:spcPts val="0"/>
                        </a:spcBef>
                        <a:spcAft>
                          <a:spcPts val="0"/>
                        </a:spcAft>
                      </a:pP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MX" sz="900" b="0" i="0" u="none" strike="noStrike" kern="1200">
                          <a:solidFill>
                            <a:srgbClr val="000000"/>
                          </a:solidFill>
                          <a:effectLst/>
                          <a:latin typeface="Arial"/>
                          <a:cs typeface="Arial"/>
                        </a:rPr>
                        <a:t>5.8</a:t>
                      </a:r>
                      <a:endParaRPr lang="es-MX" sz="900" b="0" i="0" u="none" strike="noStrike">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cs typeface="Arial"/>
                        </a:rPr>
                        <a:t>Cercanía con proveedores</a:t>
                      </a:r>
                      <a:endParaRPr lang="es-MX" sz="9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dirty="0" smtClean="0">
                          <a:effectLst/>
                          <a:latin typeface="Arial"/>
                        </a:rPr>
                        <a:t>No</a:t>
                      </a:r>
                      <a:endParaRPr lang="es-MX" sz="900" b="0" i="0" u="none" strike="noStrike" dirty="0">
                        <a:effectLst/>
                        <a:latin typeface="Arial"/>
                      </a:endParaRPr>
                    </a:p>
                  </a:txBody>
                  <a:tcPr marL="44450" marR="44450" marT="9525" marB="0">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marR="0" indent="0" algn="ctr" rtl="0" eaLnBrk="1" fontAlgn="auto" latinLnBrk="0" hangingPunct="1">
                        <a:spcBef>
                          <a:spcPts val="0"/>
                        </a:spcBef>
                        <a:spcAft>
                          <a:spcPts val="0"/>
                        </a:spcAft>
                      </a:pP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marR="0" indent="0" algn="ctr" rtl="0" eaLnBrk="1" fontAlgn="auto" latinLnBrk="0" hangingPunct="1">
                        <a:spcBef>
                          <a:spcPts val="0"/>
                        </a:spcBef>
                        <a:spcAft>
                          <a:spcPts val="0"/>
                        </a:spcAft>
                      </a:pPr>
                      <a:r>
                        <a:rPr lang="es-MX" sz="900" b="0" i="0" u="none" strike="noStrike" dirty="0" smtClean="0">
                          <a:effectLst/>
                          <a:latin typeface="Arial"/>
                        </a:rPr>
                        <a:t>No</a:t>
                      </a:r>
                      <a:endParaRPr lang="es-MX" sz="900" b="0" i="0" u="none" strike="noStrike" dirty="0">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pPr marL="0" algn="l" rtl="0" eaLnBrk="1" fontAlgn="ctr"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MX" sz="900" b="0" i="0" u="none" strike="noStrike" kern="1200">
                          <a:solidFill>
                            <a:srgbClr val="000000"/>
                          </a:solidFill>
                          <a:effectLst/>
                          <a:latin typeface="Arial"/>
                          <a:cs typeface="Arial"/>
                        </a:rPr>
                        <a:t>5.9</a:t>
                      </a:r>
                      <a:endParaRPr lang="es-MX" sz="900" b="0" i="0" u="none" strike="noStrike">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cs typeface="Arial"/>
                        </a:rPr>
                        <a:t>Accesibilidad de mano de obra calificada</a:t>
                      </a:r>
                      <a:endParaRPr lang="es-MX" sz="9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dirty="0" smtClean="0">
                          <a:effectLst/>
                          <a:latin typeface="Arial"/>
                        </a:rPr>
                        <a:t>Alta</a:t>
                      </a:r>
                      <a:endParaRPr lang="es-MX" sz="900" b="0" i="0" u="none" strike="noStrike" dirty="0">
                        <a:effectLst/>
                        <a:latin typeface="Arial"/>
                      </a:endParaRPr>
                    </a:p>
                  </a:txBody>
                  <a:tcPr marL="44450" marR="44450" marT="9525" marB="0">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marR="0" indent="0" algn="ctr" rtl="0" eaLnBrk="1" fontAlgn="auto" latinLnBrk="0" hangingPunct="1">
                        <a:spcBef>
                          <a:spcPts val="0"/>
                        </a:spcBef>
                        <a:spcAft>
                          <a:spcPts val="0"/>
                        </a:spcAft>
                      </a:pP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gridSpan="2">
                  <a:txBody>
                    <a:bodyPr/>
                    <a:lstStyle/>
                    <a:p>
                      <a:pPr marL="0" marR="0" indent="0" algn="ctr" rtl="0" eaLnBrk="1" fontAlgn="auto" latinLnBrk="0" hangingPunct="1">
                        <a:spcBef>
                          <a:spcPts val="0"/>
                        </a:spcBef>
                        <a:spcAft>
                          <a:spcPts val="0"/>
                        </a:spcAft>
                      </a:pPr>
                      <a:r>
                        <a:rPr lang="es-MX" sz="900" b="0" i="0" u="none" strike="noStrike" dirty="0" smtClean="0">
                          <a:effectLst/>
                          <a:latin typeface="Arial"/>
                        </a:rPr>
                        <a:t>Buena</a:t>
                      </a:r>
                      <a:endParaRPr lang="es-MX" sz="900" b="0" i="0" u="none" strike="noStrike" dirty="0">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a:txBody>
                    <a:bodyPr/>
                    <a:lstStyle/>
                    <a:p>
                      <a:pPr marL="0" algn="l" rtl="0" eaLnBrk="1" fontAlgn="ctr" latinLnBrk="0" hangingPunct="1">
                        <a:spcBef>
                          <a:spcPts val="0"/>
                        </a:spcBef>
                        <a:spcAft>
                          <a:spcPts val="0"/>
                        </a:spcAft>
                      </a:pPr>
                      <a:endParaRPr lang="es-MX" sz="9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c>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12700" cap="flat" cmpd="sng" algn="ctr">
                      <a:solidFill>
                        <a:schemeClr val="tx2">
                          <a:lumMod val="50000"/>
                        </a:schemeClr>
                      </a:solidFill>
                      <a:prstDash val="sysDot"/>
                      <a:round/>
                      <a:headEnd type="none" w="med" len="med"/>
                      <a:tailEnd type="none" w="med" len="med"/>
                    </a:lnB>
                  </a:tcPr>
                </a:tc>
              </a:tr>
              <a:tr h="216000">
                <a:tc>
                  <a:txBody>
                    <a:bodyPr/>
                    <a:lstStyle/>
                    <a:p>
                      <a:pPr marL="0" algn="r" rtl="0" eaLnBrk="1" fontAlgn="ctr" latinLnBrk="0" hangingPunct="1">
                        <a:spcBef>
                          <a:spcPts val="0"/>
                        </a:spcBef>
                        <a:spcAft>
                          <a:spcPts val="0"/>
                        </a:spcAft>
                      </a:pPr>
                      <a:r>
                        <a:rPr lang="es-MX" sz="900" b="0" i="0" u="none" strike="noStrike" kern="1200">
                          <a:solidFill>
                            <a:srgbClr val="000000"/>
                          </a:solidFill>
                          <a:effectLst/>
                          <a:latin typeface="Arial"/>
                          <a:cs typeface="Arial"/>
                        </a:rPr>
                        <a:t>5.10</a:t>
                      </a:r>
                      <a:endParaRPr lang="es-MX" sz="900" b="0" i="0" u="none" strike="noStrike">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900" b="0" i="0" u="none" strike="noStrike" kern="1200">
                          <a:solidFill>
                            <a:srgbClr val="000000"/>
                          </a:solidFill>
                          <a:effectLst/>
                          <a:latin typeface="Arial"/>
                          <a:cs typeface="Arial"/>
                        </a:rPr>
                        <a:t>Costo</a:t>
                      </a:r>
                      <a:r>
                        <a:rPr lang="es-MX" sz="900" b="0" i="0" u="none" strike="noStrike" kern="1200" baseline="0">
                          <a:solidFill>
                            <a:srgbClr val="000000"/>
                          </a:solidFill>
                          <a:effectLst/>
                          <a:latin typeface="Arial"/>
                          <a:cs typeface="Arial"/>
                        </a:rPr>
                        <a:t> del nivel vida en la zona</a:t>
                      </a:r>
                      <a:endParaRPr lang="es-MX" sz="900" b="0" i="0" u="none" strike="noStrike">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olid"/>
                      <a:round/>
                      <a:headEnd type="none" w="med" len="med"/>
                      <a:tailEnd type="none" w="med" len="med"/>
                    </a:lnB>
                  </a:tcPr>
                </a:tc>
                <a:tc>
                  <a:txBody>
                    <a:bodyPr/>
                    <a:lstStyle/>
                    <a:p>
                      <a:pPr marL="0" algn="ctr" rtl="0" eaLnBrk="1" fontAlgn="t" latinLnBrk="0" hangingPunct="1">
                        <a:spcBef>
                          <a:spcPts val="0"/>
                        </a:spcBef>
                        <a:spcAft>
                          <a:spcPts val="0"/>
                        </a:spcAft>
                      </a:pPr>
                      <a:r>
                        <a:rPr lang="es-MX" sz="900" b="0" i="0" u="none" strike="noStrike" dirty="0" smtClean="0">
                          <a:effectLst/>
                          <a:latin typeface="Arial"/>
                        </a:rPr>
                        <a:t>Caro</a:t>
                      </a:r>
                      <a:endParaRPr lang="es-MX" sz="900" b="0" i="0" u="none" strike="noStrike" dirty="0">
                        <a:effectLst/>
                        <a:latin typeface="Arial"/>
                      </a:endParaRPr>
                    </a:p>
                  </a:txBody>
                  <a:tcPr marL="44450" marR="44450" marT="9525" marB="0">
                    <a:lnL w="12700" cap="flat" cmpd="sng" algn="ctr">
                      <a:solidFill>
                        <a:schemeClr val="tx2">
                          <a:lumMod val="50000"/>
                        </a:schemeClr>
                      </a:solidFill>
                      <a:prstDash val="sysDot"/>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olid"/>
                      <a:round/>
                      <a:headEnd type="none" w="med" len="med"/>
                      <a:tailEnd type="none" w="med" len="med"/>
                    </a:lnB>
                  </a:tcPr>
                </a:tc>
                <a:tc>
                  <a:txBody>
                    <a:bodyPr/>
                    <a:lstStyle/>
                    <a:p>
                      <a:pPr marL="0" marR="0" indent="0" algn="ctr" rtl="0" eaLnBrk="1" fontAlgn="auto" latinLnBrk="0" hangingPunct="1">
                        <a:spcBef>
                          <a:spcPts val="0"/>
                        </a:spcBef>
                        <a:spcAft>
                          <a:spcPts val="0"/>
                        </a:spcAft>
                      </a:pP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olid"/>
                      <a:round/>
                      <a:headEnd type="none" w="med" len="med"/>
                      <a:tailEnd type="none" w="med" len="med"/>
                    </a:lnB>
                  </a:tcPr>
                </a:tc>
                <a:tc gridSpan="2">
                  <a:txBody>
                    <a:bodyPr/>
                    <a:lstStyle/>
                    <a:p>
                      <a:pPr marL="0" marR="0" indent="0" algn="ctr" rtl="0" eaLnBrk="1" fontAlgn="auto" latinLnBrk="0" hangingPunct="1">
                        <a:spcBef>
                          <a:spcPts val="0"/>
                        </a:spcBef>
                        <a:spcAft>
                          <a:spcPts val="0"/>
                        </a:spcAft>
                      </a:pPr>
                      <a:r>
                        <a:rPr lang="es-MX" sz="900" b="0" i="0" u="none" strike="noStrike" dirty="0" smtClean="0">
                          <a:effectLst/>
                          <a:latin typeface="Arial"/>
                        </a:rPr>
                        <a:t>Nivel medio</a:t>
                      </a:r>
                      <a:endParaRPr lang="es-MX" sz="900" b="0" i="0" u="none" strike="noStrike" dirty="0">
                        <a:effectLst/>
                        <a:latin typeface="Arial"/>
                      </a:endParaRPr>
                    </a:p>
                  </a:txBody>
                  <a:tcPr marL="44450" marR="44450" marT="9525" marB="0" anchor="ctr">
                    <a:lnL w="9525" cap="flat" cmpd="sng" algn="ctr">
                      <a:solidFill>
                        <a:schemeClr val="tx1"/>
                      </a:solidFill>
                      <a:prstDash val="solid"/>
                      <a:round/>
                      <a:headEnd type="none" w="med" len="med"/>
                      <a:tailEnd type="none" w="med" len="med"/>
                    </a:lnL>
                    <a:lnR w="12700" cap="flat" cmpd="sng" algn="ctr">
                      <a:solidFill>
                        <a:schemeClr val="tx2">
                          <a:lumMod val="50000"/>
                        </a:schemeClr>
                      </a:solidFill>
                      <a:prstDash val="sysDot"/>
                      <a:round/>
                      <a:headEnd type="none" w="med" len="med"/>
                      <a:tailEnd type="none" w="med" len="med"/>
                    </a:lnR>
                    <a:lnT w="12700"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olid"/>
                      <a:round/>
                      <a:headEnd type="none" w="med" len="med"/>
                      <a:tailEnd type="none" w="med" len="med"/>
                    </a:lnB>
                  </a:tcPr>
                </a:tc>
                <a:tc hMerge="1">
                  <a:txBody>
                    <a:bodyPr/>
                    <a:lstStyle/>
                    <a:p>
                      <a:endParaRPr lang="es-MX"/>
                    </a:p>
                  </a:txBody>
                  <a:tcPr/>
                </a:tc>
                <a:tc>
                  <a:txBody>
                    <a:bodyPr/>
                    <a:lstStyle/>
                    <a:p>
                      <a:pPr marL="0" algn="l" rtl="0" eaLnBrk="1" fontAlgn="ctr" latinLnBrk="0" hangingPunct="1">
                        <a:spcBef>
                          <a:spcPts val="0"/>
                        </a:spcBef>
                        <a:spcAft>
                          <a:spcPts val="0"/>
                        </a:spcAft>
                      </a:pPr>
                      <a:endParaRPr lang="es-MX" sz="900" b="0" i="0" u="none" strike="noStrike" dirty="0">
                        <a:effectLst/>
                        <a:latin typeface="Arial"/>
                      </a:endParaRPr>
                    </a:p>
                  </a:txBody>
                  <a:tcPr marL="44450" marR="44450" marT="9525" marB="0" anchor="ctr">
                    <a:lnL w="12700" cap="flat" cmpd="sng" algn="ctr">
                      <a:solidFill>
                        <a:schemeClr val="tx2">
                          <a:lumMod val="50000"/>
                        </a:schemeClr>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endParaRPr lang="es-MX" sz="900" b="0" i="0" u="none" strike="noStrike" dirty="0">
                        <a:effectLst/>
                        <a:latin typeface="Arial" panose="020B0604020202020204" pitchFamily="34" charset="0"/>
                        <a:ea typeface="Arial Unicode MS" panose="020B0604020202020204" pitchFamily="34" charset="-128"/>
                        <a:cs typeface="Arial" panose="020B0604020202020204" pitchFamily="34" charset="0"/>
                      </a:endParaRPr>
                    </a:p>
                  </a:txBody>
                  <a:tcPr marL="44450" marR="44450" marT="9525"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olid"/>
                      <a:round/>
                      <a:headEnd type="none" w="med" len="med"/>
                      <a:tailEnd type="none" w="med" len="med"/>
                    </a:lnB>
                  </a:tcPr>
                </a:tc>
              </a:tr>
            </a:tbl>
          </a:graphicData>
        </a:graphic>
      </p:graphicFrame>
      <p:sp>
        <p:nvSpPr>
          <p:cNvPr id="9" name="8 Rectángulo"/>
          <p:cNvSpPr/>
          <p:nvPr/>
        </p:nvSpPr>
        <p:spPr>
          <a:xfrm>
            <a:off x="332656" y="8471935"/>
            <a:ext cx="6192688" cy="144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b="1" i="1" dirty="0" smtClean="0">
                <a:solidFill>
                  <a:srgbClr val="FF0000"/>
                </a:solidFill>
              </a:rPr>
              <a:t>** </a:t>
            </a:r>
            <a:r>
              <a:rPr lang="es-MX" sz="1000" b="1" i="1" dirty="0" smtClean="0">
                <a:solidFill>
                  <a:srgbClr val="FF0000"/>
                </a:solidFill>
              </a:rPr>
              <a:t>Los datos y nombres del presente caso son ficticios y solo sirven de información para la resolución del caso</a:t>
            </a:r>
            <a:r>
              <a:rPr lang="es-MX" sz="1050" dirty="0" smtClean="0">
                <a:solidFill>
                  <a:srgbClr val="FF0000"/>
                </a:solidFill>
              </a:rPr>
              <a:t>.</a:t>
            </a:r>
            <a:endParaRPr lang="es-MX" sz="1050" dirty="0">
              <a:solidFill>
                <a:srgbClr val="FF0000"/>
              </a:solidFill>
            </a:endParaRPr>
          </a:p>
        </p:txBody>
      </p:sp>
    </p:spTree>
    <p:extLst>
      <p:ext uri="{BB962C8B-B14F-4D97-AF65-F5344CB8AC3E}">
        <p14:creationId xmlns:p14="http://schemas.microsoft.com/office/powerpoint/2010/main" val="661252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0" descr="Resultado de imagen para itescam calkini"/>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4437112" y="8532440"/>
            <a:ext cx="180020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5 Rectángulo"/>
          <p:cNvSpPr/>
          <p:nvPr/>
        </p:nvSpPr>
        <p:spPr>
          <a:xfrm>
            <a:off x="188640" y="8483899"/>
            <a:ext cx="6516000" cy="168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b="1" i="1" dirty="0" smtClean="0">
                <a:solidFill>
                  <a:srgbClr val="FF0000"/>
                </a:solidFill>
              </a:rPr>
              <a:t>*SI REQUIERE MÁS ESPACIO PUEDE UTILIZAR EL REVERSO DE ESTAS HOJAS O BIEN AGREGAR LAS QUE REQUIERA</a:t>
            </a:r>
            <a:endParaRPr lang="es-MX" sz="1400" b="1" i="1" dirty="0">
              <a:solidFill>
                <a:srgbClr val="FF0000"/>
              </a:solidFill>
            </a:endParaRPr>
          </a:p>
        </p:txBody>
      </p:sp>
      <p:pic>
        <p:nvPicPr>
          <p:cNvPr id="7" name="Picture 2" descr="\\Servidor\servidor 2011\General\CARPETA MAESTRA 2014\logoVA nueva imagen.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2389" y="8700472"/>
            <a:ext cx="1512475" cy="336024"/>
          </a:xfrm>
          <a:prstGeom prst="rect">
            <a:avLst/>
          </a:prstGeom>
          <a:noFill/>
          <a:ln>
            <a:noFill/>
          </a:ln>
          <a:extLst>
            <a:ext uri="{909E8E84-426E-40DD-AFC4-6F175D3DCCD1}">
              <a14:hiddenFill xmlns:a14="http://schemas.microsoft.com/office/drawing/2010/main">
                <a:solidFill>
                  <a:srgbClr val="FFFFFF"/>
                </a:solidFill>
              </a14:hiddenFill>
            </a:ext>
          </a:extLst>
        </p:spPr>
      </p:pic>
      <p:graphicFrame>
        <p:nvGraphicFramePr>
          <p:cNvPr id="2" name="1 Tabla"/>
          <p:cNvGraphicFramePr>
            <a:graphicFrameLocks noGrp="1"/>
          </p:cNvGraphicFramePr>
          <p:nvPr>
            <p:extLst>
              <p:ext uri="{D42A27DB-BD31-4B8C-83A1-F6EECF244321}">
                <p14:modId xmlns:p14="http://schemas.microsoft.com/office/powerpoint/2010/main" val="910380928"/>
              </p:ext>
            </p:extLst>
          </p:nvPr>
        </p:nvGraphicFramePr>
        <p:xfrm>
          <a:off x="452950" y="265084"/>
          <a:ext cx="5976000" cy="1570612"/>
        </p:xfrm>
        <a:graphic>
          <a:graphicData uri="http://schemas.openxmlformats.org/drawingml/2006/table">
            <a:tbl>
              <a:tblPr/>
              <a:tblGrid>
                <a:gridCol w="612556"/>
                <a:gridCol w="333356"/>
                <a:gridCol w="385234"/>
                <a:gridCol w="535955"/>
                <a:gridCol w="364866"/>
                <a:gridCol w="252238"/>
                <a:gridCol w="757982"/>
                <a:gridCol w="264671"/>
                <a:gridCol w="481839"/>
                <a:gridCol w="351300"/>
                <a:gridCol w="351300"/>
                <a:gridCol w="734415"/>
                <a:gridCol w="550288"/>
              </a:tblGrid>
              <a:tr h="468000">
                <a:tc gridSpan="12">
                  <a:txBody>
                    <a:bodyPr/>
                    <a:lstStyle/>
                    <a:p>
                      <a:pPr algn="ctr" rtl="0" eaLnBrk="1" latinLnBrk="0" hangingPunct="1"/>
                      <a:r>
                        <a:rPr lang="es-MX" sz="800" b="1" u="sng" kern="1200" baseline="0" dirty="0" smtClean="0">
                          <a:solidFill>
                            <a:srgbClr val="FF0000"/>
                          </a:solidFill>
                          <a:effectLst/>
                          <a:latin typeface="+mn-lt"/>
                          <a:ea typeface="+mn-ea"/>
                          <a:cs typeface="+mn-cs"/>
                        </a:rPr>
                        <a:t>FORMATO DE REPORTE  </a:t>
                      </a:r>
                      <a:endParaRPr lang="es-MX" sz="800" dirty="0" smtClean="0">
                        <a:solidFill>
                          <a:srgbClr val="FF0000"/>
                        </a:solidFill>
                        <a:effectLst/>
                      </a:endParaRPr>
                    </a:p>
                    <a:p>
                      <a:pPr algn="ctr" rtl="0" eaLnBrk="1" latinLnBrk="0" hangingPunct="1"/>
                      <a:r>
                        <a:rPr lang="es-MX" sz="800" b="1" kern="1200" baseline="0" dirty="0" smtClean="0">
                          <a:solidFill>
                            <a:srgbClr val="FF0000"/>
                          </a:solidFill>
                          <a:effectLst/>
                          <a:latin typeface="+mn-lt"/>
                          <a:ea typeface="+mn-ea"/>
                          <a:cs typeface="+mn-cs"/>
                        </a:rPr>
                        <a:t>ESTE FORMATO LO DEBE ENTREGAR ANTES DEL INICIO DE LAS SESIÓN DE TRABAJO DEL MÓDULO I I PARA  REGISTRASE EN LA LISTA DE ASISTENCIA Y TENER DERECHO A PRESENTAR  EL  EXAMEN FINAL DEL MÓDULO.</a:t>
                      </a:r>
                      <a:endParaRPr lang="es-MX" sz="800" dirty="0" smtClean="0">
                        <a:solidFill>
                          <a:srgbClr val="FF0000"/>
                        </a:solidFill>
                        <a:effectLst/>
                      </a:endParaRPr>
                    </a:p>
                  </a:txBody>
                  <a:tcPr marL="66929" marR="66929" marT="59563" marB="59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5EC"/>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algn="l" rtl="0" eaLnBrk="1" fontAlgn="ctr" latinLnBrk="0" hangingPunct="1">
                        <a:spcBef>
                          <a:spcPts val="0"/>
                        </a:spcBef>
                        <a:spcAft>
                          <a:spcPts val="0"/>
                        </a:spcAft>
                      </a:pPr>
                      <a:endParaRPr lang="es-MX" sz="800" b="0" i="0" u="none" strike="noStrike" dirty="0">
                        <a:effectLst/>
                        <a:latin typeface="+mn-lt"/>
                      </a:endParaRPr>
                    </a:p>
                  </a:txBody>
                  <a:tcPr marL="66929" marR="66929" marT="59563" marB="59563" anchor="ctr">
                    <a:lnL w="12700" cap="flat" cmpd="sng" algn="ctr">
                      <a:solidFill>
                        <a:srgbClr val="000000"/>
                      </a:solidFill>
                      <a:prstDash val="solid"/>
                      <a:round/>
                      <a:headEnd type="none" w="med" len="med"/>
                      <a:tailEnd type="none" w="med" len="med"/>
                    </a:ln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gn="ctr"/>
                      <a:r>
                        <a:rPr lang="es-MX" sz="900" b="1" dirty="0" smtClean="0"/>
                        <a:t>1 DE</a:t>
                      </a:r>
                      <a:r>
                        <a:rPr lang="es-MX" sz="900" b="1" baseline="0" dirty="0" smtClean="0"/>
                        <a:t> 3</a:t>
                      </a:r>
                      <a:endParaRPr lang="es-MX" sz="900" b="1" dirty="0"/>
                    </a:p>
                  </a:txBody>
                  <a:tcPr marL="66929" marR="66929" marT="59563" marB="59563"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5132">
                <a:tc gridSpan="8">
                  <a:txBody>
                    <a:bodyPr/>
                    <a:lstStyle/>
                    <a:p>
                      <a:pPr marL="0" marR="0" indent="0" algn="ctr" rtl="0" eaLnBrk="1" fontAlgn="base" latinLnBrk="0" hangingPunct="1">
                        <a:spcBef>
                          <a:spcPts val="0"/>
                        </a:spcBef>
                        <a:spcAft>
                          <a:spcPts val="0"/>
                        </a:spcAft>
                      </a:pPr>
                      <a:r>
                        <a:rPr lang="es-MX" sz="800" b="1" i="0" u="none" strike="noStrike" kern="1200" baseline="0" dirty="0">
                          <a:ln>
                            <a:noFill/>
                          </a:ln>
                          <a:solidFill>
                            <a:srgbClr val="000000"/>
                          </a:solidFill>
                          <a:effectLst/>
                          <a:latin typeface="+mn-lt"/>
                          <a:cs typeface="Arial"/>
                        </a:rPr>
                        <a:t>TGE 2019.  MODULO </a:t>
                      </a:r>
                      <a:r>
                        <a:rPr lang="es-MX" sz="800" b="1" i="0" u="none" strike="noStrike" kern="1200" baseline="0" dirty="0" smtClean="0">
                          <a:ln>
                            <a:noFill/>
                          </a:ln>
                          <a:solidFill>
                            <a:srgbClr val="000000"/>
                          </a:solidFill>
                          <a:effectLst/>
                          <a:latin typeface="+mn-lt"/>
                          <a:cs typeface="Arial"/>
                        </a:rPr>
                        <a:t>II </a:t>
                      </a:r>
                      <a:r>
                        <a:rPr lang="es-MX" sz="800" b="1" i="0" u="none" strike="noStrike" kern="1200" baseline="0" dirty="0">
                          <a:ln>
                            <a:noFill/>
                          </a:ln>
                          <a:solidFill>
                            <a:srgbClr val="000000"/>
                          </a:solidFill>
                          <a:effectLst/>
                          <a:latin typeface="+mn-lt"/>
                          <a:cs typeface="Arial"/>
                        </a:rPr>
                        <a:t>. TÉCNICAS DE </a:t>
                      </a:r>
                      <a:r>
                        <a:rPr lang="es-MX" sz="800" b="1" i="0" u="none" strike="noStrike" kern="1200" baseline="0" dirty="0" smtClean="0">
                          <a:ln>
                            <a:noFill/>
                          </a:ln>
                          <a:solidFill>
                            <a:srgbClr val="000000"/>
                          </a:solidFill>
                          <a:effectLst/>
                          <a:latin typeface="+mn-lt"/>
                          <a:cs typeface="Arial"/>
                        </a:rPr>
                        <a:t>DISEÑO ESTRATÉGICO</a:t>
                      </a:r>
                    </a:p>
                    <a:p>
                      <a:pPr marL="0" marR="0" indent="0" algn="ctr" rtl="0" eaLnBrk="1" fontAlgn="base" latinLnBrk="0" hangingPunct="1">
                        <a:spcBef>
                          <a:spcPts val="0"/>
                        </a:spcBef>
                        <a:spcAft>
                          <a:spcPts val="0"/>
                        </a:spcAft>
                      </a:pPr>
                      <a:r>
                        <a:rPr lang="es-MX" sz="800" b="1" i="0" u="none" strike="noStrike" kern="1200" baseline="0" dirty="0" smtClean="0">
                          <a:ln>
                            <a:noFill/>
                          </a:ln>
                          <a:solidFill>
                            <a:srgbClr val="000000"/>
                          </a:solidFill>
                          <a:effectLst/>
                          <a:latin typeface="+mn-lt"/>
                          <a:cs typeface="Arial"/>
                        </a:rPr>
                        <a:t>INGENIEROS</a:t>
                      </a:r>
                      <a:endParaRPr lang="es-MX" sz="800" b="0" i="0" u="none" strike="noStrike" dirty="0">
                        <a:effectLst/>
                        <a:latin typeface="+mn-lt"/>
                      </a:endParaRPr>
                    </a:p>
                  </a:txBody>
                  <a:tcPr marL="66929" marR="66929" marT="59563" marB="595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5EC"/>
                    </a:solidFill>
                  </a:tcPr>
                </a:tc>
                <a:tc hMerge="1">
                  <a:txBody>
                    <a:bodyPr/>
                    <a:lstStyle/>
                    <a:p>
                      <a:endParaRPr lang="es-MX"/>
                    </a:p>
                  </a:txBody>
                  <a:tcPr/>
                </a:tc>
                <a:tc hMerge="1">
                  <a:txBody>
                    <a:bodyPr/>
                    <a:lstStyle/>
                    <a:p>
                      <a:endParaRPr lang="es-MX"/>
                    </a:p>
                  </a:txBody>
                  <a:tcPr/>
                </a:tc>
                <a:tc hMerge="1">
                  <a:txBody>
                    <a:bodyPr/>
                    <a:lstStyle/>
                    <a:p>
                      <a:pPr marL="0" algn="l" rtl="0" eaLnBrk="1" fontAlgn="ctr" latinLnBrk="0" hangingPunct="1">
                        <a:spcBef>
                          <a:spcPts val="0"/>
                        </a:spcBef>
                        <a:spcAft>
                          <a:spcPts val="0"/>
                        </a:spcAft>
                      </a:pPr>
                      <a:endParaRPr lang="es-MX" sz="1000" b="0" i="0" u="none" strike="noStrike" dirty="0">
                        <a:effectLst/>
                        <a:latin typeface="+mn-lt"/>
                      </a:endParaRPr>
                    </a:p>
                  </a:txBody>
                  <a:tcPr marL="66929" marR="66929" marT="59563" marB="59563"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5">
                  <a:txBody>
                    <a:bodyPr/>
                    <a:lstStyle/>
                    <a:p>
                      <a:pPr marL="0" algn="ctr" rtl="0" eaLnBrk="1" fontAlgn="ctr" latinLnBrk="0" hangingPunct="1">
                        <a:spcBef>
                          <a:spcPts val="0"/>
                        </a:spcBef>
                        <a:spcAft>
                          <a:spcPts val="0"/>
                        </a:spcAft>
                      </a:pPr>
                      <a:r>
                        <a:rPr lang="es-MX" sz="800" b="1" i="0" u="none" strike="noStrike" kern="1200" dirty="0" smtClean="0">
                          <a:solidFill>
                            <a:srgbClr val="000000"/>
                          </a:solidFill>
                          <a:effectLst/>
                          <a:latin typeface="+mn-lt"/>
                        </a:rPr>
                        <a:t>CASO</a:t>
                      </a:r>
                      <a:r>
                        <a:rPr lang="es-MX" sz="800" b="1" i="0" u="none" strike="noStrike" kern="1200" baseline="0" dirty="0" smtClean="0">
                          <a:solidFill>
                            <a:srgbClr val="000000"/>
                          </a:solidFill>
                          <a:effectLst/>
                          <a:latin typeface="+mn-lt"/>
                        </a:rPr>
                        <a:t> </a:t>
                      </a:r>
                      <a:r>
                        <a:rPr lang="es-MX" sz="800" b="1" i="0" u="none" strike="noStrike" kern="1200" baseline="0" dirty="0">
                          <a:solidFill>
                            <a:srgbClr val="000000"/>
                          </a:solidFill>
                          <a:effectLst/>
                          <a:latin typeface="+mn-lt"/>
                        </a:rPr>
                        <a:t>PRÁCTICO </a:t>
                      </a:r>
                      <a:r>
                        <a:rPr lang="es-MX" sz="800" b="1" i="0" u="none" strike="noStrike" kern="1200" baseline="0" dirty="0" smtClean="0">
                          <a:solidFill>
                            <a:srgbClr val="000000"/>
                          </a:solidFill>
                          <a:effectLst/>
                          <a:latin typeface="+mn-lt"/>
                        </a:rPr>
                        <a:t>MODULAR – </a:t>
                      </a:r>
                      <a:r>
                        <a:rPr lang="es-MX" sz="800" b="1" i="0" u="none" strike="noStrike" kern="1200" baseline="0" dirty="0">
                          <a:solidFill>
                            <a:srgbClr val="000000"/>
                          </a:solidFill>
                          <a:effectLst/>
                          <a:latin typeface="+mn-lt"/>
                        </a:rPr>
                        <a:t>MÓDULO </a:t>
                      </a:r>
                      <a:r>
                        <a:rPr lang="es-MX" sz="800" b="1" i="0" u="none" strike="noStrike" kern="1200" baseline="0" dirty="0" smtClean="0">
                          <a:solidFill>
                            <a:srgbClr val="000000"/>
                          </a:solidFill>
                          <a:effectLst/>
                          <a:latin typeface="+mn-lt"/>
                        </a:rPr>
                        <a:t>II</a:t>
                      </a:r>
                    </a:p>
                    <a:p>
                      <a:pPr marL="0" marR="0" indent="0" algn="ctr" defTabSz="914400" rtl="0" eaLnBrk="1" fontAlgn="ctr" latinLnBrk="0" hangingPunct="1">
                        <a:lnSpc>
                          <a:spcPct val="100000"/>
                        </a:lnSpc>
                        <a:spcBef>
                          <a:spcPts val="0"/>
                        </a:spcBef>
                        <a:spcAft>
                          <a:spcPts val="0"/>
                        </a:spcAft>
                        <a:buClrTx/>
                        <a:buSzTx/>
                        <a:buFontTx/>
                        <a:buNone/>
                        <a:tabLst/>
                        <a:defRPr/>
                      </a:pPr>
                      <a:r>
                        <a:rPr lang="es-MX" sz="800" b="1" kern="1200" dirty="0" smtClean="0">
                          <a:solidFill>
                            <a:schemeClr val="tx1"/>
                          </a:solidFill>
                          <a:effectLst/>
                          <a:latin typeface="+mn-lt"/>
                          <a:ea typeface="+mn-ea"/>
                          <a:cs typeface="+mn-cs"/>
                        </a:rPr>
                        <a:t>GRUPO MAQUILADOR</a:t>
                      </a:r>
                      <a:r>
                        <a:rPr lang="es-MX" sz="800" b="1" kern="1200" baseline="0" dirty="0" smtClean="0">
                          <a:solidFill>
                            <a:schemeClr val="tx1"/>
                          </a:solidFill>
                          <a:effectLst/>
                          <a:latin typeface="+mn-lt"/>
                          <a:ea typeface="+mn-ea"/>
                          <a:cs typeface="+mn-cs"/>
                        </a:rPr>
                        <a:t> NUEVA MODA</a:t>
                      </a:r>
                      <a:endParaRPr lang="es-MX" sz="800" b="0" i="0" u="none" strike="noStrike" dirty="0">
                        <a:effectLst/>
                        <a:latin typeface="+mn-lt"/>
                      </a:endParaRPr>
                    </a:p>
                  </a:txBody>
                  <a:tcPr marL="66929" marR="66929" marT="59563" marB="59563" anchor="ctr">
                    <a:lnL w="12700" cap="flat" cmpd="sng" algn="ctr">
                      <a:solidFill>
                        <a:srgbClr val="000000"/>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s-MX"/>
                    </a:p>
                  </a:txBody>
                  <a:tcPr/>
                </a:tc>
                <a:tc hMerge="1">
                  <a:txBody>
                    <a:bodyPr/>
                    <a:lstStyle/>
                    <a:p>
                      <a:pPr marL="0" algn="l" rtl="0" eaLnBrk="1" fontAlgn="ctr" latinLnBrk="0" hangingPunct="1">
                        <a:spcBef>
                          <a:spcPts val="0"/>
                        </a:spcBef>
                        <a:spcAft>
                          <a:spcPts val="0"/>
                        </a:spcAft>
                      </a:pPr>
                      <a:endParaRPr lang="es-MX" sz="1800" b="0" i="0" u="none" strike="noStrike" dirty="0">
                        <a:effectLst/>
                        <a:latin typeface="Arial"/>
                      </a:endParaRPr>
                    </a:p>
                  </a:txBody>
                  <a:tcPr marL="66929" marR="66929" marT="59563" marB="59563" anchor="ctr"/>
                </a:tc>
                <a:tc hMerge="1">
                  <a:txBody>
                    <a:bodyPr/>
                    <a:lstStyle/>
                    <a:p>
                      <a:endParaRPr lang="es-MX"/>
                    </a:p>
                  </a:txBody>
                  <a:tcPr/>
                </a:tc>
                <a:tc hMerge="1">
                  <a:txBody>
                    <a:bodyPr/>
                    <a:lstStyle/>
                    <a:p>
                      <a:endParaRPr lang="es-MX"/>
                    </a:p>
                  </a:txBody>
                  <a:tcPr/>
                </a:tc>
              </a:tr>
              <a:tr h="235720">
                <a:tc>
                  <a:txBody>
                    <a:bodyPr/>
                    <a:lstStyle/>
                    <a:p>
                      <a:pPr marL="0" marR="0" indent="0" algn="ctr" rtl="0" eaLnBrk="1" fontAlgn="base" latinLnBrk="0" hangingPunct="1">
                        <a:spcBef>
                          <a:spcPts val="0"/>
                        </a:spcBef>
                        <a:spcAft>
                          <a:spcPts val="0"/>
                        </a:spcAft>
                      </a:pPr>
                      <a:r>
                        <a:rPr lang="es-MX" sz="800" b="1" i="0" u="none" strike="noStrike" kern="1200" baseline="0" dirty="0">
                          <a:ln>
                            <a:noFill/>
                          </a:ln>
                          <a:solidFill>
                            <a:srgbClr val="000000"/>
                          </a:solidFill>
                          <a:effectLst/>
                          <a:latin typeface="+mn-lt"/>
                          <a:cs typeface="Arial" panose="020B0604020202020204" pitchFamily="34" charset="0"/>
                        </a:rPr>
                        <a:t>NOMBRE:</a:t>
                      </a:r>
                      <a:endParaRPr lang="es-MX" sz="800" b="1" i="0" u="none" strike="noStrike" dirty="0">
                        <a:effectLst/>
                        <a:latin typeface="+mn-lt"/>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5EC"/>
                    </a:solidFill>
                  </a:tcPr>
                </a:tc>
                <a:tc gridSpan="6">
                  <a:txBody>
                    <a:bodyPr/>
                    <a:lstStyle/>
                    <a:p>
                      <a:pPr marL="0" marR="0" indent="0" algn="ctr" rtl="0" eaLnBrk="1" fontAlgn="base" latinLnBrk="0" hangingPunct="1">
                        <a:spcBef>
                          <a:spcPts val="0"/>
                        </a:spcBef>
                        <a:spcAft>
                          <a:spcPts val="0"/>
                        </a:spcAft>
                      </a:pPr>
                      <a:endParaRPr lang="es-MX" sz="800" b="1" i="0" u="none" strike="noStrike" dirty="0">
                        <a:effectLst/>
                        <a:latin typeface="+mn-lt"/>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ctr" rtl="0" eaLnBrk="1" fontAlgn="base" latinLnBrk="0" hangingPunct="1">
                        <a:spcBef>
                          <a:spcPts val="0"/>
                        </a:spcBef>
                        <a:spcAft>
                          <a:spcPts val="0"/>
                        </a:spcAft>
                      </a:pPr>
                      <a:endParaRPr lang="es-MX" sz="1000" b="0" i="0" u="none" strike="noStrike" dirty="0">
                        <a:effectLst/>
                        <a:latin typeface="Arial Narrow" panose="020B0606020202030204" pitchFamily="34" charset="0"/>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800" b="1" i="0" u="none" strike="noStrike" dirty="0" smtClean="0">
                          <a:effectLst/>
                          <a:latin typeface="+mn-lt"/>
                          <a:cs typeface="Arial" panose="020B0604020202020204" pitchFamily="34" charset="0"/>
                        </a:rPr>
                        <a:t>CARRERA</a:t>
                      </a:r>
                      <a:endParaRPr lang="es-MX" sz="800" b="1" i="0" u="none" strike="noStrike" dirty="0">
                        <a:effectLst/>
                        <a:latin typeface="+mn-lt"/>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5EC"/>
                    </a:solidFill>
                  </a:tcPr>
                </a:tc>
                <a:tc hMerge="1">
                  <a:txBody>
                    <a:bodyPr/>
                    <a:lstStyle/>
                    <a:p>
                      <a:endParaRPr lang="es-MX"/>
                    </a:p>
                  </a:txBody>
                  <a:tcPr/>
                </a:tc>
                <a:tc gridSpan="2">
                  <a:txBody>
                    <a:bodyPr/>
                    <a:lstStyle/>
                    <a:p>
                      <a:endParaRPr lang="es-MX" sz="800" b="1" dirty="0">
                        <a:latin typeface="+mn-lt"/>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r>
                        <a:rPr lang="es-MX" sz="800" b="1" dirty="0" smtClean="0">
                          <a:latin typeface="+mn-lt"/>
                        </a:rPr>
                        <a:t>MATRÍCULA</a:t>
                      </a:r>
                      <a:endParaRPr lang="es-MX" sz="800" b="1" dirty="0">
                        <a:latin typeface="+mn-lt"/>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5EC"/>
                    </a:solidFill>
                  </a:tcPr>
                </a:tc>
                <a:tc>
                  <a:txBody>
                    <a:bodyPr/>
                    <a:lstStyle/>
                    <a:p>
                      <a:endParaRPr lang="es-MX" sz="800" b="1" dirty="0">
                        <a:latin typeface="+mn-lt"/>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720">
                <a:tc>
                  <a:txBody>
                    <a:bodyPr/>
                    <a:lstStyle/>
                    <a:p>
                      <a:pPr marL="0" marR="0" indent="0" algn="ctr" rtl="0" eaLnBrk="1" fontAlgn="base" latinLnBrk="0" hangingPunct="1">
                        <a:spcBef>
                          <a:spcPts val="0"/>
                        </a:spcBef>
                        <a:spcAft>
                          <a:spcPts val="0"/>
                        </a:spcAft>
                      </a:pPr>
                      <a:r>
                        <a:rPr lang="es-MX" sz="800" b="1" i="0" u="none" strike="noStrike" dirty="0" smtClean="0">
                          <a:effectLst/>
                          <a:latin typeface="+mn-lt"/>
                          <a:cs typeface="Arial" panose="020B0604020202020204" pitchFamily="34" charset="0"/>
                        </a:rPr>
                        <a:t>EDAD</a:t>
                      </a:r>
                      <a:endParaRPr lang="es-MX" sz="800" b="1" i="0" u="none" strike="noStrike" dirty="0">
                        <a:effectLst/>
                        <a:latin typeface="+mn-lt"/>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5EC"/>
                    </a:solidFill>
                  </a:tcPr>
                </a:tc>
                <a:tc>
                  <a:txBody>
                    <a:bodyPr/>
                    <a:lstStyle/>
                    <a:p>
                      <a:pPr marL="0" marR="0" indent="0" algn="ctr" rtl="0" eaLnBrk="1" fontAlgn="base" latinLnBrk="0" hangingPunct="1">
                        <a:spcBef>
                          <a:spcPts val="0"/>
                        </a:spcBef>
                        <a:spcAft>
                          <a:spcPts val="0"/>
                        </a:spcAft>
                      </a:pPr>
                      <a:endParaRPr lang="es-MX" sz="800" b="1" i="0" u="none" strike="noStrike" dirty="0">
                        <a:effectLst/>
                        <a:latin typeface="+mn-lt"/>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pPr>
                      <a:r>
                        <a:rPr lang="es-MX" sz="800" b="1" dirty="0" smtClean="0">
                          <a:latin typeface="+mn-lt"/>
                        </a:rPr>
                        <a:t>AÑOS</a:t>
                      </a:r>
                      <a:endParaRPr lang="es-MX" sz="800" b="1" dirty="0">
                        <a:latin typeface="+mn-lt"/>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5EC"/>
                    </a:solidFill>
                  </a:tcPr>
                </a:tc>
                <a:tc>
                  <a:txBody>
                    <a:bodyPr/>
                    <a:lstStyle/>
                    <a:p>
                      <a:pPr algn="ctr">
                        <a:spcBef>
                          <a:spcPts val="0"/>
                        </a:spcBef>
                      </a:pPr>
                      <a:r>
                        <a:rPr lang="es-MX" sz="800" b="1" dirty="0" smtClean="0">
                          <a:latin typeface="+mn-lt"/>
                        </a:rPr>
                        <a:t>GÉNERO</a:t>
                      </a:r>
                      <a:endParaRPr lang="es-MX" sz="800" b="1" dirty="0">
                        <a:latin typeface="+mn-lt"/>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5EC"/>
                    </a:solidFill>
                  </a:tcPr>
                </a:tc>
                <a:tc>
                  <a:txBody>
                    <a:bodyPr/>
                    <a:lstStyle/>
                    <a:p>
                      <a:pPr algn="ctr">
                        <a:spcBef>
                          <a:spcPts val="0"/>
                        </a:spcBef>
                      </a:pPr>
                      <a:r>
                        <a:rPr lang="es-MX" sz="800" b="1" dirty="0" smtClean="0">
                          <a:latin typeface="+mn-lt"/>
                        </a:rPr>
                        <a:t>M</a:t>
                      </a:r>
                      <a:endParaRPr lang="es-MX" sz="800" b="1" dirty="0">
                        <a:latin typeface="+mn-lt"/>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Bef>
                          <a:spcPts val="0"/>
                        </a:spcBef>
                      </a:pPr>
                      <a:r>
                        <a:rPr lang="es-MX" sz="800" b="1" dirty="0" smtClean="0">
                          <a:latin typeface="+mn-lt"/>
                        </a:rPr>
                        <a:t>F</a:t>
                      </a:r>
                      <a:endParaRPr lang="es-MX" sz="800" b="1" dirty="0">
                        <a:latin typeface="+mn-lt"/>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Bef>
                          <a:spcPts val="0"/>
                        </a:spcBef>
                      </a:pPr>
                      <a:r>
                        <a:rPr lang="es-MX" sz="800" b="1" dirty="0" smtClean="0">
                          <a:latin typeface="+mn-lt"/>
                        </a:rPr>
                        <a:t>ESTADO CIVIL</a:t>
                      </a:r>
                      <a:endParaRPr lang="es-MX" sz="800" b="1" dirty="0">
                        <a:latin typeface="+mn-lt"/>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5EC"/>
                    </a:solidFill>
                  </a:tcPr>
                </a:tc>
                <a:tc gridSpan="2">
                  <a:txBody>
                    <a:bodyPr/>
                    <a:lstStyle/>
                    <a:p>
                      <a:pPr marL="0" algn="ctr" rtl="0" eaLnBrk="1" fontAlgn="ctr" latinLnBrk="0" hangingPunct="1">
                        <a:spcBef>
                          <a:spcPts val="0"/>
                        </a:spcBef>
                        <a:spcAft>
                          <a:spcPts val="0"/>
                        </a:spcAft>
                      </a:pPr>
                      <a:r>
                        <a:rPr lang="es-MX" sz="800" b="1" i="0" u="none" strike="noStrike" dirty="0" smtClean="0">
                          <a:effectLst/>
                          <a:latin typeface="+mn-lt"/>
                          <a:cs typeface="Arial" panose="020B0604020202020204" pitchFamily="34" charset="0"/>
                        </a:rPr>
                        <a:t>SOLTERO</a:t>
                      </a:r>
                      <a:endParaRPr lang="es-MX" sz="800" b="1" i="0" u="none" strike="noStrike" dirty="0">
                        <a:effectLst/>
                        <a:latin typeface="+mn-lt"/>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800" b="1" i="0" u="none" strike="noStrike" dirty="0" smtClean="0">
                          <a:effectLst/>
                          <a:latin typeface="+mn-lt"/>
                          <a:cs typeface="Arial" panose="020B0604020202020204" pitchFamily="34" charset="0"/>
                        </a:rPr>
                        <a:t>CASADO</a:t>
                      </a:r>
                      <a:endParaRPr lang="es-MX" sz="800" b="1" i="0" u="none" strike="noStrike" dirty="0">
                        <a:effectLst/>
                        <a:latin typeface="+mn-lt"/>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800" b="1" i="0" u="none" strike="noStrike" dirty="0" smtClean="0">
                          <a:effectLst/>
                          <a:latin typeface="+mn-lt"/>
                          <a:cs typeface="Arial" panose="020B0604020202020204" pitchFamily="34" charset="0"/>
                        </a:rPr>
                        <a:t>U.</a:t>
                      </a:r>
                      <a:r>
                        <a:rPr lang="es-MX" sz="800" b="1" i="0" u="none" strike="noStrike" baseline="0" dirty="0" smtClean="0">
                          <a:effectLst/>
                          <a:latin typeface="+mn-lt"/>
                          <a:cs typeface="Arial" panose="020B0604020202020204" pitchFamily="34" charset="0"/>
                        </a:rPr>
                        <a:t> LIBRE</a:t>
                      </a:r>
                      <a:endParaRPr lang="es-MX" sz="800" b="1" i="0" u="none" strike="noStrike" dirty="0">
                        <a:effectLst/>
                        <a:latin typeface="+mn-lt"/>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800" b="1" i="0" u="none" strike="noStrike" dirty="0" smtClean="0">
                          <a:effectLst/>
                          <a:latin typeface="+mn-lt"/>
                          <a:cs typeface="Arial" panose="020B0604020202020204" pitchFamily="34" charset="0"/>
                        </a:rPr>
                        <a:t>OTRO</a:t>
                      </a:r>
                      <a:endParaRPr lang="es-MX" sz="800" b="1" i="0" u="none" strike="noStrike" dirty="0">
                        <a:effectLst/>
                        <a:latin typeface="+mn-lt"/>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720">
                <a:tc gridSpan="3">
                  <a:txBody>
                    <a:bodyPr/>
                    <a:lstStyle/>
                    <a:p>
                      <a:pPr marL="0" marR="0" indent="0" algn="ctr" rtl="0" eaLnBrk="1" fontAlgn="base" latinLnBrk="0" hangingPunct="1">
                        <a:spcBef>
                          <a:spcPts val="0"/>
                        </a:spcBef>
                        <a:spcAft>
                          <a:spcPts val="0"/>
                        </a:spcAft>
                      </a:pPr>
                      <a:r>
                        <a:rPr lang="es-MX" sz="800" b="1" i="0" u="none" strike="noStrike" dirty="0" smtClean="0">
                          <a:effectLst/>
                          <a:latin typeface="+mn-lt"/>
                          <a:cs typeface="Arial" panose="020B0604020202020204" pitchFamily="34" charset="0"/>
                        </a:rPr>
                        <a:t>LUGAR DONDE NACIÓ</a:t>
                      </a:r>
                      <a:endParaRPr lang="es-MX" sz="800" b="1" i="0" u="none" strike="noStrike" dirty="0">
                        <a:effectLst/>
                        <a:latin typeface="+mn-lt"/>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5EC"/>
                    </a:solidFill>
                  </a:tcP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Bef>
                          <a:spcPts val="0"/>
                        </a:spcBef>
                      </a:pPr>
                      <a:endParaRPr lang="es-MX" sz="900" b="1" dirty="0">
                        <a:latin typeface="Arial Narrow" panose="020B060602020203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4">
                  <a:txBody>
                    <a:bodyPr/>
                    <a:lstStyle/>
                    <a:p>
                      <a:pPr algn="ctr">
                        <a:spcBef>
                          <a:spcPts val="0"/>
                        </a:spcBef>
                      </a:pPr>
                      <a:endParaRPr lang="es-MX" sz="800" b="1" dirty="0">
                        <a:latin typeface="+mn-lt"/>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algn="ctr">
                        <a:spcBef>
                          <a:spcPts val="0"/>
                        </a:spcBef>
                      </a:pPr>
                      <a:endParaRPr lang="es-MX" sz="900" b="1" dirty="0">
                        <a:latin typeface="Arial Narrow" panose="020B060602020203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algn="ctr">
                        <a:spcBef>
                          <a:spcPts val="0"/>
                        </a:spcBef>
                      </a:pPr>
                      <a:endParaRPr lang="es-MX" sz="900" b="1" dirty="0">
                        <a:latin typeface="Arial Narrow" panose="020B060602020203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algn="ctr">
                        <a:spcBef>
                          <a:spcPts val="0"/>
                        </a:spcBef>
                      </a:pPr>
                      <a:endParaRPr lang="es-MX" sz="900" b="1" dirty="0">
                        <a:latin typeface="Arial Narrow" panose="020B060602020203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3">
                  <a:txBody>
                    <a:bodyPr/>
                    <a:lstStyle/>
                    <a:p>
                      <a:pPr marL="0" algn="ctr" rtl="0" eaLnBrk="1" fontAlgn="ctr" latinLnBrk="0" hangingPunct="1">
                        <a:spcBef>
                          <a:spcPts val="0"/>
                        </a:spcBef>
                        <a:spcAft>
                          <a:spcPts val="0"/>
                        </a:spcAft>
                      </a:pPr>
                      <a:r>
                        <a:rPr lang="es-MX" sz="800" b="1" i="0" u="none" strike="noStrike" dirty="0" smtClean="0">
                          <a:effectLst/>
                          <a:latin typeface="+mn-lt"/>
                          <a:cs typeface="Arial" panose="020B0604020202020204" pitchFamily="34" charset="0"/>
                        </a:rPr>
                        <a:t>LUGAR</a:t>
                      </a:r>
                      <a:r>
                        <a:rPr lang="es-MX" sz="800" b="1" i="0" u="none" strike="noStrike" baseline="0" dirty="0" smtClean="0">
                          <a:effectLst/>
                          <a:latin typeface="+mn-lt"/>
                          <a:cs typeface="Arial" panose="020B0604020202020204" pitchFamily="34" charset="0"/>
                        </a:rPr>
                        <a:t> DONDE VIVE</a:t>
                      </a:r>
                      <a:endParaRPr lang="es-MX" sz="800" b="1" i="0" u="none" strike="noStrike" dirty="0">
                        <a:effectLst/>
                        <a:latin typeface="+mn-lt"/>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5EC"/>
                    </a:solidFill>
                  </a:tcPr>
                </a:tc>
                <a:tc hMerge="1">
                  <a:txBody>
                    <a:bodyPr/>
                    <a:lstStyle/>
                    <a:p>
                      <a:endParaRPr lang="es-MX"/>
                    </a:p>
                  </a:txBody>
                  <a:tcPr/>
                </a:tc>
                <a:tc hMerge="1">
                  <a:txBody>
                    <a:bodyPr/>
                    <a:lstStyle/>
                    <a:p>
                      <a:pPr marL="0" algn="ctr" rtl="0" eaLnBrk="1" fontAlgn="ctr" latinLnBrk="0" hangingPunct="1">
                        <a:spcBef>
                          <a:spcPts val="0"/>
                        </a:spcBef>
                        <a:spcAft>
                          <a:spcPts val="0"/>
                        </a:spcAft>
                      </a:pPr>
                      <a:endParaRPr lang="es-MX" sz="900" b="1" i="0" u="none" strike="noStrike" dirty="0">
                        <a:effectLst/>
                        <a:latin typeface="Arial Narrow" panose="020B0606020202030204" pitchFamily="34" charset="0"/>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3">
                  <a:txBody>
                    <a:bodyPr/>
                    <a:lstStyle/>
                    <a:p>
                      <a:pPr marL="0" algn="ctr" rtl="0" eaLnBrk="1" fontAlgn="ctr" latinLnBrk="0" hangingPunct="1">
                        <a:spcBef>
                          <a:spcPts val="0"/>
                        </a:spcBef>
                        <a:spcAft>
                          <a:spcPts val="0"/>
                        </a:spcAft>
                      </a:pPr>
                      <a:endParaRPr lang="es-MX" sz="800" b="1" i="0" u="none" strike="noStrike" dirty="0">
                        <a:effectLst/>
                        <a:latin typeface="+mn-lt"/>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marL="0" algn="ctr" rtl="0" eaLnBrk="1" fontAlgn="ctr" latinLnBrk="0" hangingPunct="1">
                        <a:spcBef>
                          <a:spcPts val="0"/>
                        </a:spcBef>
                        <a:spcAft>
                          <a:spcPts val="0"/>
                        </a:spcAft>
                      </a:pPr>
                      <a:endParaRPr lang="es-MX" sz="900" b="1" i="0" u="none" strike="noStrike" dirty="0">
                        <a:effectLst/>
                        <a:latin typeface="Arial Narrow" panose="020B0606020202030204" pitchFamily="34" charset="0"/>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algn="ctr" rtl="0" eaLnBrk="1" fontAlgn="ctr" latinLnBrk="0" hangingPunct="1">
                        <a:spcBef>
                          <a:spcPts val="0"/>
                        </a:spcBef>
                        <a:spcAft>
                          <a:spcPts val="0"/>
                        </a:spcAft>
                      </a:pPr>
                      <a:endParaRPr lang="es-MX" sz="900" b="1" i="0" u="none" strike="noStrike" dirty="0">
                        <a:effectLst/>
                        <a:latin typeface="Arial Narrow" panose="020B0606020202030204" pitchFamily="34" charset="0"/>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873749539"/>
              </p:ext>
            </p:extLst>
          </p:nvPr>
        </p:nvGraphicFramePr>
        <p:xfrm>
          <a:off x="429050" y="2026447"/>
          <a:ext cx="5976000" cy="5923680"/>
        </p:xfrm>
        <a:graphic>
          <a:graphicData uri="http://schemas.openxmlformats.org/drawingml/2006/table">
            <a:tbl>
              <a:tblPr firstRow="1" bandRow="1"/>
              <a:tblGrid>
                <a:gridCol w="506552"/>
                <a:gridCol w="2662437"/>
                <a:gridCol w="768121"/>
                <a:gridCol w="1271400"/>
                <a:gridCol w="767490"/>
              </a:tblGrid>
              <a:tr h="216000">
                <a:tc>
                  <a:txBody>
                    <a:bodyPr/>
                    <a:lstStyle/>
                    <a:p>
                      <a:pPr marL="0" algn="ctr" rtl="0" eaLnBrk="1" fontAlgn="t" latinLnBrk="0" hangingPunct="1">
                        <a:spcBef>
                          <a:spcPts val="0"/>
                        </a:spcBef>
                        <a:spcAft>
                          <a:spcPts val="0"/>
                        </a:spcAft>
                      </a:pPr>
                      <a:r>
                        <a:rPr lang="es-MX" sz="800" b="1" i="0" u="none" strike="noStrike" dirty="0" smtClean="0">
                          <a:effectLst/>
                          <a:latin typeface="Arial Narrow" panose="020B0606020202030204" pitchFamily="34" charset="0"/>
                          <a:ea typeface="Arial Unicode MS" panose="020B0604020202020204" pitchFamily="34" charset="-128"/>
                          <a:cs typeface="Arial Unicode MS" panose="020B0604020202020204" pitchFamily="34" charset="-128"/>
                        </a:rPr>
                        <a:t>2.0</a:t>
                      </a:r>
                      <a:endParaRPr lang="es-MX" sz="800" b="1"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rgbClr val="FEF5EC"/>
                    </a:solidFill>
                  </a:tcPr>
                </a:tc>
                <a:tc gridSpan="2">
                  <a:txBody>
                    <a:bodyPr/>
                    <a:lstStyle/>
                    <a:p>
                      <a:pPr algn="ctr"/>
                      <a:r>
                        <a:rPr lang="es-MX" sz="800" b="1" dirty="0" smtClean="0">
                          <a:latin typeface="Arial Narrow" panose="020B0606020202030204" pitchFamily="34" charset="0"/>
                          <a:ea typeface="Arial Unicode MS" panose="020B0604020202020204" pitchFamily="34" charset="-128"/>
                          <a:cs typeface="Arial Unicode MS" panose="020B0604020202020204" pitchFamily="34" charset="-128"/>
                        </a:rPr>
                        <a:t>MATRIZ</a:t>
                      </a:r>
                      <a:r>
                        <a:rPr lang="es-MX" sz="800" b="1" baseline="0" dirty="0" smtClean="0">
                          <a:latin typeface="Arial Narrow" panose="020B0606020202030204" pitchFamily="34" charset="0"/>
                          <a:ea typeface="Arial Unicode MS" panose="020B0604020202020204" pitchFamily="34" charset="-128"/>
                          <a:cs typeface="Arial Unicode MS" panose="020B0604020202020204" pitchFamily="34" charset="-128"/>
                        </a:rPr>
                        <a:t>  FODA  </a:t>
                      </a:r>
                      <a:endParaRPr lang="es-MX" sz="800" b="1" dirty="0">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rgbClr val="FEF5EC"/>
                    </a:solidFill>
                  </a:tcPr>
                </a:tc>
                <a:tc hMerge="1">
                  <a:txBody>
                    <a:bodyPr/>
                    <a:lstStyle/>
                    <a:p>
                      <a:pPr algn="ctr"/>
                      <a:endParaRPr lang="es-MX" sz="900" b="1"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rgbClr val="FEF5EC"/>
                    </a:solidFill>
                  </a:tcPr>
                </a:tc>
                <a:tc>
                  <a:txBody>
                    <a:bodyPr/>
                    <a:lstStyle/>
                    <a:p>
                      <a:pPr algn="ctr"/>
                      <a:r>
                        <a:rPr lang="es-MX" sz="900" b="1" baseline="0" dirty="0" smtClean="0">
                          <a:latin typeface="Arial Narrow" panose="020B0606020202030204" pitchFamily="34" charset="0"/>
                          <a:ea typeface="Arial Unicode MS" panose="020B0604020202020204" pitchFamily="34" charset="-128"/>
                          <a:cs typeface="Arial Unicode MS" panose="020B0604020202020204" pitchFamily="34" charset="-128"/>
                        </a:rPr>
                        <a:t>INDUSTRIA</a:t>
                      </a:r>
                      <a:endParaRPr lang="es-MX" sz="900" b="1" dirty="0">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rgbClr val="FEF5EC"/>
                    </a:solidFill>
                  </a:tcPr>
                </a:tc>
                <a:tc>
                  <a:txBody>
                    <a:bodyPr/>
                    <a:lstStyle/>
                    <a:p>
                      <a:pPr algn="ctr"/>
                      <a:r>
                        <a:rPr lang="es-MX" sz="900" b="0" i="1" dirty="0" smtClean="0">
                          <a:latin typeface="Arial Narrow" panose="020B0606020202030204" pitchFamily="34" charset="0"/>
                          <a:ea typeface="Arial Unicode MS" panose="020B0604020202020204" pitchFamily="34" charset="-128"/>
                          <a:cs typeface="Arial Unicode MS" panose="020B0604020202020204" pitchFamily="34" charset="-128"/>
                        </a:rPr>
                        <a:t>”</a:t>
                      </a:r>
                      <a:r>
                        <a:rPr lang="es-MX" sz="900" b="0" i="1" baseline="0" dirty="0" smtClean="0">
                          <a:latin typeface="Arial Narrow" panose="020B0606020202030204" pitchFamily="34" charset="0"/>
                          <a:ea typeface="Arial Unicode MS" panose="020B0604020202020204" pitchFamily="34" charset="-128"/>
                          <a:cs typeface="Arial Unicode MS" panose="020B0604020202020204" pitchFamily="34" charset="-128"/>
                        </a:rPr>
                        <a:t>A”</a:t>
                      </a:r>
                      <a:endParaRPr lang="es-MX" sz="900" b="0" i="1" dirty="0">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bg1"/>
                    </a:solidFill>
                  </a:tcPr>
                </a:tc>
              </a:tr>
              <a:tr h="216000">
                <a:tc rowSpan="7">
                  <a:txBody>
                    <a:bodyPr/>
                    <a:lstStyle/>
                    <a:p>
                      <a:pPr marL="0" algn="ctr" rtl="0" eaLnBrk="1" fontAlgn="t" latinLnBrk="0" hangingPunct="1">
                        <a:spcBef>
                          <a:spcPts val="0"/>
                        </a:spcBef>
                        <a:spcAft>
                          <a:spcPts val="0"/>
                        </a:spcAft>
                      </a:pPr>
                      <a:r>
                        <a:rPr lang="es-MX" sz="800" b="0" i="0" u="none" strike="noStrike" dirty="0" smtClean="0">
                          <a:effectLst/>
                          <a:latin typeface="Arial Narrow" panose="020B0606020202030204" pitchFamily="34" charset="0"/>
                          <a:ea typeface="Arial Unicode MS" panose="020B0604020202020204" pitchFamily="34" charset="-128"/>
                          <a:cs typeface="Arial Unicode MS" panose="020B0604020202020204" pitchFamily="34" charset="-128"/>
                        </a:rPr>
                        <a:t>INTE</a:t>
                      </a:r>
                      <a:r>
                        <a:rPr lang="es-MX" sz="800" b="0" i="0" u="sng" strike="noStrike" dirty="0" smtClean="0">
                          <a:effectLst/>
                          <a:latin typeface="Arial Narrow" panose="020B0606020202030204" pitchFamily="34" charset="0"/>
                          <a:ea typeface="Arial Unicode MS" panose="020B0604020202020204" pitchFamily="34" charset="-128"/>
                          <a:cs typeface="Arial Unicode MS" panose="020B0604020202020204" pitchFamily="34" charset="-128"/>
                        </a:rPr>
                        <a:t>R</a:t>
                      </a:r>
                      <a:r>
                        <a:rPr lang="es-MX" sz="800" b="0" i="0" u="none" strike="noStrike" dirty="0" smtClean="0">
                          <a:effectLst/>
                          <a:latin typeface="Arial Narrow" panose="020B0606020202030204" pitchFamily="34" charset="0"/>
                          <a:ea typeface="Arial Unicode MS" panose="020B0604020202020204" pitchFamily="34" charset="-128"/>
                          <a:cs typeface="Arial Unicode MS" panose="020B0604020202020204" pitchFamily="34" charset="-128"/>
                        </a:rPr>
                        <a:t>NAS</a:t>
                      </a:r>
                      <a:endParaRPr lang="es-MX" sz="800" b="0"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rgbClr val="FEF5EC"/>
                    </a:solidFill>
                  </a:tcPr>
                </a:tc>
                <a:tc>
                  <a:txBody>
                    <a:bodyPr/>
                    <a:lstStyle/>
                    <a:p>
                      <a:pPr algn="ctr"/>
                      <a:r>
                        <a:rPr lang="es-MX" sz="800" b="0" dirty="0" smtClean="0">
                          <a:latin typeface="Arial Narrow" panose="020B0606020202030204" pitchFamily="34" charset="0"/>
                          <a:ea typeface="Arial Unicode MS" panose="020B0604020202020204" pitchFamily="34" charset="-128"/>
                          <a:cs typeface="Arial Unicode MS" panose="020B0604020202020204" pitchFamily="34" charset="-128"/>
                        </a:rPr>
                        <a:t>FUERZAS</a:t>
                      </a:r>
                      <a:endParaRPr lang="es-MX" sz="800" b="0" dirty="0">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rgbClr val="FEF5EC"/>
                    </a:solidFill>
                  </a:tcPr>
                </a:tc>
                <a:tc gridSpan="3">
                  <a:txBody>
                    <a:bodyPr/>
                    <a:lstStyle/>
                    <a:p>
                      <a:pPr algn="ctr"/>
                      <a:r>
                        <a:rPr lang="es-MX" sz="800" b="0" dirty="0" smtClean="0">
                          <a:latin typeface="Arial Narrow" panose="020B0606020202030204" pitchFamily="34" charset="0"/>
                          <a:ea typeface="Arial Unicode MS" panose="020B0604020202020204" pitchFamily="34" charset="-128"/>
                          <a:cs typeface="Arial Unicode MS" panose="020B0604020202020204" pitchFamily="34" charset="-128"/>
                        </a:rPr>
                        <a:t>DEBILIDADES</a:t>
                      </a:r>
                      <a:endParaRPr lang="es-MX" sz="800" b="0" dirty="0">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rgbClr val="FEF5EC"/>
                    </a:solidFill>
                  </a:tcPr>
                </a:tc>
                <a:tc hMerge="1">
                  <a:txBody>
                    <a:bodyPr/>
                    <a:lstStyle/>
                    <a:p>
                      <a:endParaRPr lang="es-MX"/>
                    </a:p>
                  </a:txBody>
                  <a:tcPr/>
                </a:tc>
                <a:tc hMerge="1">
                  <a:txBody>
                    <a:bodyPr/>
                    <a:lstStyle/>
                    <a:p>
                      <a:endParaRPr lang="es-MX"/>
                    </a:p>
                  </a:txBody>
                  <a:tcPr/>
                </a:tc>
              </a:tr>
              <a:tr h="180000">
                <a:tc vMerge="1">
                  <a:txBody>
                    <a:bodyPr/>
                    <a:lstStyle/>
                    <a:p>
                      <a:pPr marL="0" algn="ctr" rtl="0" eaLnBrk="1" fontAlgn="t" latinLnBrk="0" hangingPunct="1">
                        <a:spcBef>
                          <a:spcPts val="0"/>
                        </a:spcBef>
                        <a:spcAft>
                          <a:spcPts val="0"/>
                        </a:spcAft>
                      </a:pPr>
                      <a:endParaRPr lang="es-MX" sz="9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bg1">
                        <a:lumMod val="95000"/>
                      </a:schemeClr>
                    </a:solidFill>
                  </a:tcPr>
                </a:tc>
                <a:tc>
                  <a:txBody>
                    <a:bodyPr/>
                    <a:lstStyle/>
                    <a:p>
                      <a:endParaRPr lang="es-MX" sz="600" b="0" dirty="0">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ysDot"/>
                      <a:round/>
                      <a:headEnd type="none" w="med" len="med"/>
                      <a:tailEnd type="none" w="med" len="med"/>
                    </a:lnB>
                  </a:tcPr>
                </a:tc>
                <a:tc gridSpan="3">
                  <a:txBody>
                    <a:bodyPr/>
                    <a:lstStyle/>
                    <a:p>
                      <a:endParaRPr lang="es-MX" sz="600" b="0" dirty="0">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hMerge="1">
                  <a:txBody>
                    <a:bodyPr/>
                    <a:lstStyle/>
                    <a:p>
                      <a:endParaRPr lang="es-MX"/>
                    </a:p>
                  </a:txBody>
                  <a:tcPr/>
                </a:tc>
              </a:tr>
              <a:tr h="180000">
                <a:tc vMerge="1">
                  <a:txBody>
                    <a:bodyPr/>
                    <a:lstStyle/>
                    <a:p>
                      <a:pPr marL="0" algn="ctr" rtl="0" eaLnBrk="1" fontAlgn="t" latinLnBrk="0" hangingPunct="1">
                        <a:spcBef>
                          <a:spcPts val="0"/>
                        </a:spcBef>
                        <a:spcAft>
                          <a:spcPts val="0"/>
                        </a:spcAft>
                      </a:pPr>
                      <a:endParaRPr lang="es-MX" sz="9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bg1">
                        <a:lumMod val="95000"/>
                      </a:schemeClr>
                    </a:solidFill>
                  </a:tcPr>
                </a:tc>
                <a:tc>
                  <a:txBody>
                    <a:bodyPr/>
                    <a:lstStyle/>
                    <a:p>
                      <a:endParaRPr lang="es-MX" sz="600" b="0" dirty="0">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ysDot"/>
                      <a:round/>
                      <a:headEnd type="none" w="med" len="med"/>
                      <a:tailEnd type="none" w="med" len="med"/>
                    </a:lnB>
                  </a:tcPr>
                </a:tc>
                <a:tc gridSpan="3">
                  <a:txBody>
                    <a:bodyPr/>
                    <a:lstStyle/>
                    <a:p>
                      <a:endParaRPr lang="es-MX" sz="600" b="0" dirty="0">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hMerge="1">
                  <a:txBody>
                    <a:bodyPr/>
                    <a:lstStyle/>
                    <a:p>
                      <a:endParaRPr lang="es-MX"/>
                    </a:p>
                  </a:txBody>
                  <a:tcPr/>
                </a:tc>
              </a:tr>
              <a:tr h="180000">
                <a:tc vMerge="1">
                  <a:txBody>
                    <a:bodyPr/>
                    <a:lstStyle/>
                    <a:p>
                      <a:endParaRPr lang="es-MX"/>
                    </a:p>
                  </a:txBody>
                  <a:tcPr/>
                </a:tc>
                <a:tc>
                  <a:txBody>
                    <a:bodyPr/>
                    <a:lstStyle/>
                    <a:p>
                      <a:endParaRPr lang="es-MX" sz="600" b="0" dirty="0">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ysDot"/>
                      <a:round/>
                      <a:headEnd type="none" w="med" len="med"/>
                      <a:tailEnd type="none" w="med" len="med"/>
                    </a:lnB>
                  </a:tcPr>
                </a:tc>
                <a:tc gridSpan="3">
                  <a:txBody>
                    <a:bodyPr/>
                    <a:lstStyle/>
                    <a:p>
                      <a:endParaRPr lang="es-MX" sz="600" b="0" dirty="0">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hMerge="1">
                  <a:txBody>
                    <a:bodyPr/>
                    <a:lstStyle/>
                    <a:p>
                      <a:endParaRPr lang="es-MX"/>
                    </a:p>
                  </a:txBody>
                  <a:tcPr/>
                </a:tc>
              </a:tr>
              <a:tr h="180000">
                <a:tc vMerge="1">
                  <a:txBody>
                    <a:bodyPr/>
                    <a:lstStyle/>
                    <a:p>
                      <a:endParaRPr lang="es-MX"/>
                    </a:p>
                  </a:txBody>
                  <a:tcPr/>
                </a:tc>
                <a:tc>
                  <a:txBody>
                    <a:bodyPr/>
                    <a:lstStyle/>
                    <a:p>
                      <a:endParaRPr lang="es-MX" sz="600" b="0" dirty="0">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ysDot"/>
                      <a:round/>
                      <a:headEnd type="none" w="med" len="med"/>
                      <a:tailEnd type="none" w="med" len="med"/>
                    </a:lnB>
                  </a:tcPr>
                </a:tc>
                <a:tc gridSpan="3">
                  <a:txBody>
                    <a:bodyPr/>
                    <a:lstStyle/>
                    <a:p>
                      <a:endParaRPr lang="es-MX" sz="600" b="0" dirty="0">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hMerge="1">
                  <a:txBody>
                    <a:bodyPr/>
                    <a:lstStyle/>
                    <a:p>
                      <a:endParaRPr lang="es-MX"/>
                    </a:p>
                  </a:txBody>
                  <a:tcPr/>
                </a:tc>
              </a:tr>
              <a:tr h="180000">
                <a:tc vMerge="1">
                  <a:txBody>
                    <a:bodyPr/>
                    <a:lstStyle/>
                    <a:p>
                      <a:endParaRPr lang="es-MX"/>
                    </a:p>
                  </a:txBody>
                  <a:tcPr/>
                </a:tc>
                <a:tc>
                  <a:txBody>
                    <a:bodyPr/>
                    <a:lstStyle/>
                    <a:p>
                      <a:endParaRPr lang="es-MX" sz="600" b="0" dirty="0">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ysDot"/>
                      <a:round/>
                      <a:headEnd type="none" w="med" len="med"/>
                      <a:tailEnd type="none" w="med" len="med"/>
                    </a:lnB>
                  </a:tcPr>
                </a:tc>
                <a:tc gridSpan="3">
                  <a:txBody>
                    <a:bodyPr/>
                    <a:lstStyle/>
                    <a:p>
                      <a:endParaRPr lang="es-MX" sz="600" b="0" dirty="0">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hMerge="1">
                  <a:txBody>
                    <a:bodyPr/>
                    <a:lstStyle/>
                    <a:p>
                      <a:endParaRPr lang="es-MX"/>
                    </a:p>
                  </a:txBody>
                  <a:tcPr/>
                </a:tc>
              </a:tr>
              <a:tr h="180000">
                <a:tc vMerge="1">
                  <a:txBody>
                    <a:bodyPr/>
                    <a:lstStyle/>
                    <a:p>
                      <a:pPr marL="0" algn="ctr" rtl="0" eaLnBrk="1" fontAlgn="t" latinLnBrk="0" hangingPunct="1">
                        <a:spcBef>
                          <a:spcPts val="0"/>
                        </a:spcBef>
                        <a:spcAft>
                          <a:spcPts val="0"/>
                        </a:spcAft>
                      </a:pPr>
                      <a:endParaRPr lang="es-MX" sz="9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bg1">
                        <a:lumMod val="95000"/>
                      </a:schemeClr>
                    </a:solidFill>
                  </a:tcPr>
                </a:tc>
                <a:tc>
                  <a:txBody>
                    <a:bodyPr/>
                    <a:lstStyle/>
                    <a:p>
                      <a:endParaRPr lang="es-MX" sz="600" b="0" dirty="0">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olid"/>
                      <a:round/>
                      <a:headEnd type="none" w="med" len="med"/>
                      <a:tailEnd type="none" w="med" len="med"/>
                    </a:lnB>
                  </a:tcPr>
                </a:tc>
                <a:tc gridSpan="3">
                  <a:txBody>
                    <a:bodyPr/>
                    <a:lstStyle/>
                    <a:p>
                      <a:endParaRPr lang="es-MX" sz="600" b="0" dirty="0">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216000">
                <a:tc rowSpan="7">
                  <a:txBody>
                    <a:bodyPr/>
                    <a:lstStyle/>
                    <a:p>
                      <a:pPr marL="0" algn="ctr" rtl="0" eaLnBrk="1" fontAlgn="t" latinLnBrk="0" hangingPunct="1">
                        <a:spcBef>
                          <a:spcPts val="0"/>
                        </a:spcBef>
                        <a:spcAft>
                          <a:spcPts val="0"/>
                        </a:spcAft>
                      </a:pPr>
                      <a:r>
                        <a:rPr lang="es-MX" sz="800" b="0" i="0" u="none" strike="noStrike" dirty="0" smtClean="0">
                          <a:effectLst/>
                          <a:latin typeface="Arial Narrow" panose="020B0606020202030204" pitchFamily="34" charset="0"/>
                          <a:ea typeface="Arial Unicode MS" panose="020B0604020202020204" pitchFamily="34" charset="-128"/>
                          <a:cs typeface="Arial Unicode MS" panose="020B0604020202020204" pitchFamily="34" charset="-128"/>
                        </a:rPr>
                        <a:t>EXTE</a:t>
                      </a:r>
                      <a:r>
                        <a:rPr lang="es-MX" sz="800" b="0" i="0" u="sng" strike="noStrike" dirty="0" smtClean="0">
                          <a:effectLst/>
                          <a:latin typeface="Arial Narrow" panose="020B0606020202030204" pitchFamily="34" charset="0"/>
                          <a:ea typeface="Arial Unicode MS" panose="020B0604020202020204" pitchFamily="34" charset="-128"/>
                          <a:cs typeface="Arial Unicode MS" panose="020B0604020202020204" pitchFamily="34" charset="-128"/>
                        </a:rPr>
                        <a:t>R</a:t>
                      </a:r>
                      <a:r>
                        <a:rPr lang="es-MX" sz="800" b="0" i="0" u="none" strike="noStrike" dirty="0" smtClean="0">
                          <a:effectLst/>
                          <a:latin typeface="Arial Narrow" panose="020B0606020202030204" pitchFamily="34" charset="0"/>
                          <a:ea typeface="Arial Unicode MS" panose="020B0604020202020204" pitchFamily="34" charset="-128"/>
                          <a:cs typeface="Arial Unicode MS" panose="020B0604020202020204" pitchFamily="34" charset="-128"/>
                        </a:rPr>
                        <a:t> NAS</a:t>
                      </a:r>
                      <a:endParaRPr lang="es-MX" sz="800" b="0"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rgbClr val="FEF5EC"/>
                    </a:solidFill>
                  </a:tcPr>
                </a:tc>
                <a:tc>
                  <a:txBody>
                    <a:bodyPr/>
                    <a:lstStyle/>
                    <a:p>
                      <a:pPr algn="ctr"/>
                      <a:r>
                        <a:rPr lang="es-MX" sz="800" b="0" dirty="0" smtClean="0">
                          <a:latin typeface="Arial Narrow" panose="020B0606020202030204" pitchFamily="34" charset="0"/>
                          <a:ea typeface="Arial Unicode MS" panose="020B0604020202020204" pitchFamily="34" charset="-128"/>
                          <a:cs typeface="Arial Unicode MS" panose="020B0604020202020204" pitchFamily="34" charset="-128"/>
                        </a:rPr>
                        <a:t>OPORTUNIDADES</a:t>
                      </a:r>
                      <a:endParaRPr lang="es-MX" sz="800" b="0" dirty="0">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rgbClr val="FEF5EC"/>
                    </a:solidFill>
                  </a:tcPr>
                </a:tc>
                <a:tc gridSpan="3">
                  <a:txBody>
                    <a:bodyPr/>
                    <a:lstStyle/>
                    <a:p>
                      <a:pPr algn="ctr"/>
                      <a:r>
                        <a:rPr lang="es-MX" sz="800" b="0" dirty="0" smtClean="0">
                          <a:latin typeface="Arial Narrow" panose="020B0606020202030204" pitchFamily="34" charset="0"/>
                          <a:ea typeface="Arial Unicode MS" panose="020B0604020202020204" pitchFamily="34" charset="-128"/>
                          <a:cs typeface="Arial Unicode MS" panose="020B0604020202020204" pitchFamily="34" charset="-128"/>
                        </a:rPr>
                        <a:t>AMENAZAS</a:t>
                      </a:r>
                      <a:endParaRPr lang="es-MX" sz="800" b="0" dirty="0">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rgbClr val="FEF5EC"/>
                    </a:solidFill>
                  </a:tcPr>
                </a:tc>
                <a:tc hMerge="1">
                  <a:txBody>
                    <a:bodyPr/>
                    <a:lstStyle/>
                    <a:p>
                      <a:endParaRPr lang="es-MX"/>
                    </a:p>
                  </a:txBody>
                  <a:tcPr/>
                </a:tc>
                <a:tc hMerge="1">
                  <a:txBody>
                    <a:bodyPr/>
                    <a:lstStyle/>
                    <a:p>
                      <a:endParaRPr lang="es-MX"/>
                    </a:p>
                  </a:txBody>
                  <a:tcPr/>
                </a:tc>
              </a:tr>
              <a:tr h="180000">
                <a:tc vMerge="1">
                  <a:txBody>
                    <a:bodyPr/>
                    <a:lstStyle/>
                    <a:p>
                      <a:pPr marL="0" algn="ctr" rtl="0" eaLnBrk="1" fontAlgn="t" latinLnBrk="0" hangingPunct="1">
                        <a:spcBef>
                          <a:spcPts val="0"/>
                        </a:spcBef>
                        <a:spcAft>
                          <a:spcPts val="0"/>
                        </a:spcAft>
                      </a:pPr>
                      <a:endParaRPr lang="es-MX" sz="9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bg1">
                        <a:lumMod val="95000"/>
                      </a:schemeClr>
                    </a:solidFill>
                  </a:tcPr>
                </a:tc>
                <a:tc>
                  <a:txBody>
                    <a:bodyPr/>
                    <a:lstStyle/>
                    <a:p>
                      <a:endParaRPr lang="es-MX" sz="600" b="0" dirty="0">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ysDot"/>
                      <a:round/>
                      <a:headEnd type="none" w="med" len="med"/>
                      <a:tailEnd type="none" w="med" len="med"/>
                    </a:lnB>
                  </a:tcPr>
                </a:tc>
                <a:tc gridSpan="3">
                  <a:txBody>
                    <a:bodyPr/>
                    <a:lstStyle/>
                    <a:p>
                      <a:endParaRPr lang="es-MX" sz="600" b="0" dirty="0">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hMerge="1">
                  <a:txBody>
                    <a:bodyPr/>
                    <a:lstStyle/>
                    <a:p>
                      <a:endParaRPr lang="es-MX"/>
                    </a:p>
                  </a:txBody>
                  <a:tcPr/>
                </a:tc>
              </a:tr>
              <a:tr h="180000">
                <a:tc vMerge="1">
                  <a:txBody>
                    <a:bodyPr/>
                    <a:lstStyle/>
                    <a:p>
                      <a:pPr marL="0" algn="ctr" rtl="0" eaLnBrk="1" fontAlgn="t" latinLnBrk="0" hangingPunct="1">
                        <a:spcBef>
                          <a:spcPts val="0"/>
                        </a:spcBef>
                        <a:spcAft>
                          <a:spcPts val="0"/>
                        </a:spcAft>
                      </a:pPr>
                      <a:endParaRPr lang="es-MX" sz="9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chemeClr val="bg1">
                        <a:lumMod val="95000"/>
                      </a:schemeClr>
                    </a:solidFill>
                  </a:tcPr>
                </a:tc>
                <a:tc>
                  <a:txBody>
                    <a:bodyPr/>
                    <a:lstStyle/>
                    <a:p>
                      <a:endParaRPr lang="es-MX" sz="600" b="0" dirty="0">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ysDot"/>
                      <a:round/>
                      <a:headEnd type="none" w="med" len="med"/>
                      <a:tailEnd type="none" w="med" len="med"/>
                    </a:lnB>
                  </a:tcPr>
                </a:tc>
                <a:tc gridSpan="3">
                  <a:txBody>
                    <a:bodyPr/>
                    <a:lstStyle/>
                    <a:p>
                      <a:endParaRPr lang="es-MX" sz="600" b="0" dirty="0">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hMerge="1">
                  <a:txBody>
                    <a:bodyPr/>
                    <a:lstStyle/>
                    <a:p>
                      <a:endParaRPr lang="es-MX"/>
                    </a:p>
                  </a:txBody>
                  <a:tcPr/>
                </a:tc>
              </a:tr>
              <a:tr h="180000">
                <a:tc vMerge="1">
                  <a:txBody>
                    <a:bodyPr/>
                    <a:lstStyle/>
                    <a:p>
                      <a:endParaRPr lang="es-MX"/>
                    </a:p>
                  </a:txBody>
                  <a:tcPr/>
                </a:tc>
                <a:tc>
                  <a:txBody>
                    <a:bodyPr/>
                    <a:lstStyle/>
                    <a:p>
                      <a:endParaRPr lang="es-MX" sz="600" b="0" dirty="0">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ysDot"/>
                      <a:round/>
                      <a:headEnd type="none" w="med" len="med"/>
                      <a:tailEnd type="none" w="med" len="med"/>
                    </a:lnB>
                  </a:tcPr>
                </a:tc>
                <a:tc gridSpan="3">
                  <a:txBody>
                    <a:bodyPr/>
                    <a:lstStyle/>
                    <a:p>
                      <a:endParaRPr lang="es-MX" sz="600" b="0" dirty="0">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hMerge="1">
                  <a:txBody>
                    <a:bodyPr/>
                    <a:lstStyle/>
                    <a:p>
                      <a:endParaRPr lang="es-MX"/>
                    </a:p>
                  </a:txBody>
                  <a:tcPr/>
                </a:tc>
              </a:tr>
              <a:tr h="180000">
                <a:tc vMerge="1">
                  <a:txBody>
                    <a:bodyPr/>
                    <a:lstStyle/>
                    <a:p>
                      <a:endParaRPr lang="es-MX"/>
                    </a:p>
                  </a:txBody>
                  <a:tcPr/>
                </a:tc>
                <a:tc>
                  <a:txBody>
                    <a:bodyPr/>
                    <a:lstStyle/>
                    <a:p>
                      <a:endParaRPr lang="es-MX" sz="600" b="0" dirty="0">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ysDot"/>
                      <a:round/>
                      <a:headEnd type="none" w="med" len="med"/>
                      <a:tailEnd type="none" w="med" len="med"/>
                    </a:lnB>
                  </a:tcPr>
                </a:tc>
                <a:tc gridSpan="3">
                  <a:txBody>
                    <a:bodyPr/>
                    <a:lstStyle/>
                    <a:p>
                      <a:endParaRPr lang="es-MX" sz="600" b="0" dirty="0">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hMerge="1">
                  <a:txBody>
                    <a:bodyPr/>
                    <a:lstStyle/>
                    <a:p>
                      <a:endParaRPr lang="es-MX"/>
                    </a:p>
                  </a:txBody>
                  <a:tcPr/>
                </a:tc>
              </a:tr>
              <a:tr h="180000">
                <a:tc vMerge="1">
                  <a:txBody>
                    <a:bodyPr/>
                    <a:lstStyle/>
                    <a:p>
                      <a:endParaRPr lang="es-MX"/>
                    </a:p>
                  </a:txBody>
                  <a:tcPr/>
                </a:tc>
                <a:tc>
                  <a:txBody>
                    <a:bodyPr/>
                    <a:lstStyle/>
                    <a:p>
                      <a:endParaRPr lang="es-MX" sz="600" b="0" dirty="0">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ysDot"/>
                      <a:round/>
                      <a:headEnd type="none" w="med" len="med"/>
                      <a:tailEnd type="none" w="med" len="med"/>
                    </a:lnB>
                  </a:tcPr>
                </a:tc>
                <a:tc gridSpan="3">
                  <a:txBody>
                    <a:bodyPr/>
                    <a:lstStyle/>
                    <a:p>
                      <a:endParaRPr lang="es-MX" sz="600" b="0" dirty="0">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hMerge="1">
                  <a:txBody>
                    <a:bodyPr/>
                    <a:lstStyle/>
                    <a:p>
                      <a:endParaRPr lang="es-MX"/>
                    </a:p>
                  </a:txBody>
                  <a:tcPr/>
                </a:tc>
              </a:tr>
              <a:tr h="180000">
                <a:tc vMerge="1">
                  <a:txBody>
                    <a:bodyPr/>
                    <a:lstStyle/>
                    <a:p>
                      <a:pPr marL="0" algn="ctr" rtl="0" eaLnBrk="1" fontAlgn="t" latinLnBrk="0" hangingPunct="1">
                        <a:spcBef>
                          <a:spcPts val="0"/>
                        </a:spcBef>
                        <a:spcAft>
                          <a:spcPts val="0"/>
                        </a:spcAft>
                      </a:pPr>
                      <a:endParaRPr lang="es-MX" sz="9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endParaRPr lang="es-MX" sz="600" b="0" dirty="0">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ysDot"/>
                      <a:round/>
                      <a:headEnd type="none" w="med" len="med"/>
                      <a:tailEnd type="none" w="med" len="med"/>
                    </a:lnT>
                    <a:lnB w="6350" cap="flat" cmpd="sng" algn="ctr">
                      <a:solidFill>
                        <a:schemeClr val="tx2">
                          <a:lumMod val="50000"/>
                        </a:schemeClr>
                      </a:solidFill>
                      <a:prstDash val="solid"/>
                      <a:round/>
                      <a:headEnd type="none" w="med" len="med"/>
                      <a:tailEnd type="none" w="med" len="med"/>
                    </a:lnB>
                  </a:tcPr>
                </a:tc>
                <a:tc gridSpan="3">
                  <a:txBody>
                    <a:bodyPr/>
                    <a:lstStyle/>
                    <a:p>
                      <a:endParaRPr lang="es-MX" sz="600" b="0" dirty="0">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ysDot"/>
                      <a:round/>
                      <a:headEnd type="none" w="med" len="med"/>
                      <a:tailEnd type="none" w="med" len="med"/>
                    </a:lnT>
                    <a:lnB w="6350" cap="flat" cmpd="sng" algn="ctr">
                      <a:solidFill>
                        <a:schemeClr val="tx2">
                          <a:lumMod val="50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0">
                <a:tc gridSpan="5">
                  <a:txBody>
                    <a:bodyPr/>
                    <a:lstStyle/>
                    <a:p>
                      <a:pPr marL="0" algn="ctr" rtl="0" eaLnBrk="1" fontAlgn="t" latinLnBrk="0" hangingPunct="1">
                        <a:spcBef>
                          <a:spcPts val="0"/>
                        </a:spcBef>
                        <a:spcAft>
                          <a:spcPts val="0"/>
                        </a:spcAft>
                      </a:pPr>
                      <a:endParaRPr lang="es-MX" sz="200" b="0" i="0" u="none" strike="noStrike" dirty="0" smtClean="0">
                        <a:effectLst/>
                        <a:latin typeface="Arial Narrow" panose="020B0606020202030204" pitchFamily="34" charset="0"/>
                        <a:ea typeface="Arial Unicode MS" panose="020B0604020202020204" pitchFamily="34" charset="-128"/>
                        <a:cs typeface="Arial Unicode MS" panose="020B0604020202020204" pitchFamily="34" charset="-128"/>
                      </a:endParaRPr>
                    </a:p>
                    <a:p>
                      <a:pPr marL="0" algn="ctr" rtl="0" eaLnBrk="1" fontAlgn="t" latinLnBrk="0" hangingPunct="1">
                        <a:spcBef>
                          <a:spcPts val="0"/>
                        </a:spcBef>
                        <a:spcAft>
                          <a:spcPts val="0"/>
                        </a:spcAft>
                      </a:pPr>
                      <a:endParaRPr lang="es-MX" sz="200" b="0" i="0" u="none" strike="noStrike" dirty="0" smtClean="0">
                        <a:effectLst/>
                        <a:latin typeface="Arial Narrow" panose="020B0606020202030204" pitchFamily="34" charset="0"/>
                        <a:ea typeface="Arial Unicode MS" panose="020B0604020202020204" pitchFamily="34" charset="-128"/>
                        <a:cs typeface="Arial Unicode MS" panose="020B0604020202020204" pitchFamily="34" charset="-128"/>
                      </a:endParaRPr>
                    </a:p>
                    <a:p>
                      <a:pPr marL="0" algn="ctr" rtl="0" eaLnBrk="1" fontAlgn="t" latinLnBrk="0" hangingPunct="1">
                        <a:spcBef>
                          <a:spcPts val="0"/>
                        </a:spcBef>
                        <a:spcAft>
                          <a:spcPts val="0"/>
                        </a:spcAft>
                      </a:pPr>
                      <a:endParaRPr lang="es-MX" sz="200" b="0" i="0" u="none" strike="noStrike" dirty="0" smtClean="0">
                        <a:effectLst/>
                        <a:latin typeface="Arial Narrow" panose="020B0606020202030204" pitchFamily="34" charset="0"/>
                        <a:ea typeface="Arial Unicode MS" panose="020B0604020202020204" pitchFamily="34" charset="-128"/>
                        <a:cs typeface="Arial Unicode MS" panose="020B0604020202020204" pitchFamily="34" charset="-128"/>
                      </a:endParaRPr>
                    </a:p>
                    <a:p>
                      <a:pPr marL="0" algn="ctr" rtl="0" eaLnBrk="1" fontAlgn="t" latinLnBrk="0" hangingPunct="1">
                        <a:spcBef>
                          <a:spcPts val="0"/>
                        </a:spcBef>
                        <a:spcAft>
                          <a:spcPts val="0"/>
                        </a:spcAft>
                      </a:pPr>
                      <a:endParaRPr lang="es-MX" sz="200" b="0"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9525" cap="flat" cmpd="sng" algn="ctr">
                      <a:noFill/>
                      <a:prstDash val="sysDot"/>
                      <a:round/>
                      <a:headEnd type="none" w="med" len="med"/>
                      <a:tailEnd type="none" w="med" len="med"/>
                    </a:lnL>
                    <a:lnR w="9525" cap="flat" cmpd="sng" algn="ctr">
                      <a:noFill/>
                      <a:prstDash val="sysDot"/>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s-MX" sz="900" dirty="0">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2">
                          <a:lumMod val="50000"/>
                        </a:schemeClr>
                      </a:solidFill>
                      <a:prstDash val="sysDot"/>
                      <a:round/>
                      <a:headEnd type="none" w="med" len="med"/>
                      <a:tailEnd type="none" w="med" len="med"/>
                    </a:lnT>
                    <a:lnB w="6350" cap="flat" cmpd="sng" algn="ctr">
                      <a:solidFill>
                        <a:schemeClr val="tx2">
                          <a:lumMod val="50000"/>
                        </a:schemeClr>
                      </a:solidFill>
                      <a:prstDash val="sysDot"/>
                      <a:round/>
                      <a:headEnd type="none" w="med" len="med"/>
                      <a:tailEnd type="none" w="med" len="med"/>
                    </a:lnB>
                  </a:tcPr>
                </a:tc>
                <a:tc hMerge="1">
                  <a:txBody>
                    <a:bodyPr/>
                    <a:lstStyle/>
                    <a:p>
                      <a:endParaRPr lang="es-MX" sz="900" dirty="0">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2">
                          <a:lumMod val="50000"/>
                        </a:schemeClr>
                      </a:solidFill>
                      <a:prstDash val="sysDot"/>
                      <a:round/>
                      <a:headEnd type="none" w="med" len="med"/>
                      <a:tailEnd type="none" w="med" len="med"/>
                    </a:lnT>
                    <a:lnB w="635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hMerge="1">
                  <a:txBody>
                    <a:bodyPr/>
                    <a:lstStyle/>
                    <a:p>
                      <a:endParaRPr lang="es-MX"/>
                    </a:p>
                  </a:txBody>
                  <a:tcPr/>
                </a:tc>
              </a:tr>
              <a:tr h="216000">
                <a:tc>
                  <a:txBody>
                    <a:bodyPr/>
                    <a:lstStyle/>
                    <a:p>
                      <a:pPr marL="0" algn="ctr" rtl="0" eaLnBrk="1" fontAlgn="t" latinLnBrk="0" hangingPunct="1">
                        <a:spcBef>
                          <a:spcPts val="0"/>
                        </a:spcBef>
                        <a:spcAft>
                          <a:spcPts val="0"/>
                        </a:spcAft>
                      </a:pPr>
                      <a:r>
                        <a:rPr lang="es-MX" sz="800" b="1" i="0" u="none" strike="noStrike" dirty="0" smtClean="0">
                          <a:effectLst/>
                          <a:latin typeface="Arial Narrow" panose="020B0606020202030204" pitchFamily="34" charset="0"/>
                          <a:ea typeface="Arial Unicode MS" panose="020B0604020202020204" pitchFamily="34" charset="-128"/>
                          <a:cs typeface="Arial Unicode MS" panose="020B0604020202020204" pitchFamily="34" charset="-128"/>
                        </a:rPr>
                        <a:t>2.1</a:t>
                      </a:r>
                      <a:endParaRPr lang="es-MX" sz="800" b="1"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rgbClr val="FEF5EC"/>
                    </a:solidFill>
                  </a:tcPr>
                </a:tc>
                <a:tc gridSpan="2">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Arial Narrow" panose="020B0606020202030204" pitchFamily="34" charset="0"/>
                          <a:ea typeface="Arial Unicode MS"/>
                          <a:cs typeface="Arial Unicode MS"/>
                        </a:rPr>
                        <a:t>MATRIZ</a:t>
                      </a:r>
                      <a:r>
                        <a:rPr lang="es-MX" sz="800" b="1" i="0" u="none" strike="noStrike" kern="1200" baseline="0" dirty="0">
                          <a:solidFill>
                            <a:srgbClr val="000000"/>
                          </a:solidFill>
                          <a:effectLst/>
                          <a:latin typeface="Arial Narrow" panose="020B0606020202030204" pitchFamily="34" charset="0"/>
                          <a:ea typeface="Arial Unicode MS"/>
                          <a:cs typeface="Arial Unicode MS"/>
                        </a:rPr>
                        <a:t>  FODA  </a:t>
                      </a:r>
                      <a:endParaRPr lang="es-MX" sz="1800" b="1"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rgbClr val="FEF5EC"/>
                    </a:solidFill>
                  </a:tcPr>
                </a:tc>
                <a:tc hMerge="1">
                  <a:txBody>
                    <a:bodyPr/>
                    <a:lstStyle/>
                    <a:p>
                      <a:endParaRPr lang="es-MX"/>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rgbClr val="FEF5EC"/>
                    </a:solidFill>
                  </a:tcPr>
                </a:tc>
                <a:tc>
                  <a:txBody>
                    <a:bodyPr/>
                    <a:lstStyle/>
                    <a:p>
                      <a:pPr marL="0" algn="ctr" rtl="0" eaLnBrk="1" fontAlgn="ctr" latinLnBrk="0" hangingPunct="1">
                        <a:spcBef>
                          <a:spcPts val="0"/>
                        </a:spcBef>
                        <a:spcAft>
                          <a:spcPts val="0"/>
                        </a:spcAft>
                      </a:pPr>
                      <a:r>
                        <a:rPr lang="es-MX" sz="900" b="1" i="0" u="none" strike="noStrike" kern="1200" baseline="0" dirty="0" smtClean="0">
                          <a:solidFill>
                            <a:srgbClr val="000000"/>
                          </a:solidFill>
                          <a:effectLst/>
                          <a:latin typeface="Arial Narrow" panose="020B0606020202030204" pitchFamily="34" charset="0"/>
                          <a:ea typeface="Arial Unicode MS"/>
                          <a:cs typeface="Arial Unicode MS"/>
                        </a:rPr>
                        <a:t>INDUSTRIA</a:t>
                      </a:r>
                      <a:endParaRPr lang="es-MX" sz="1800" b="1"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solidFill>
                      <a:srgbClr val="FEF5EC"/>
                    </a:solidFill>
                  </a:tcPr>
                </a:tc>
                <a:tc>
                  <a:txBody>
                    <a:bodyPr/>
                    <a:lstStyle/>
                    <a:p>
                      <a:pPr marL="0" algn="ctr" rtl="0" eaLnBrk="1" fontAlgn="ctr" latinLnBrk="0" hangingPunct="1">
                        <a:spcBef>
                          <a:spcPts val="0"/>
                        </a:spcBef>
                        <a:spcAft>
                          <a:spcPts val="0"/>
                        </a:spcAft>
                      </a:pPr>
                      <a:r>
                        <a:rPr lang="es-MX" sz="800" b="1" i="1" u="none" strike="noStrike" baseline="0" dirty="0" smtClean="0">
                          <a:effectLst/>
                          <a:latin typeface="Arial Narrow" panose="020B0606020202030204" pitchFamily="34" charset="0"/>
                          <a:ea typeface="Arial Unicode MS" panose="020B0604020202020204" pitchFamily="34" charset="-128"/>
                          <a:cs typeface="Arial Unicode MS" panose="020B0604020202020204" pitchFamily="34" charset="-128"/>
                        </a:rPr>
                        <a:t>“B”</a:t>
                      </a:r>
                      <a:endParaRPr lang="es-MX" sz="800" b="1" i="1" u="none" strike="noStrike" baseline="0"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R w="12700" cap="flat" cmpd="sng" algn="ctr">
                      <a:solidFill>
                        <a:srgbClr val="000000"/>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chemeClr val="bg1"/>
                    </a:solidFill>
                  </a:tcPr>
                </a:tc>
              </a:tr>
              <a:tr h="216000">
                <a:tc rowSpan="7">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800" b="0" i="0" kern="1200" dirty="0" smtClean="0">
                          <a:solidFill>
                            <a:schemeClr val="tx1"/>
                          </a:solidFill>
                          <a:effectLst/>
                          <a:latin typeface="Arial Narrow" panose="020B0606020202030204" pitchFamily="34" charset="0"/>
                          <a:ea typeface="Arial Unicode MS" panose="020B0604020202020204" pitchFamily="34" charset="-128"/>
                          <a:cs typeface="Arial Unicode MS" panose="020B0604020202020204" pitchFamily="34" charset="-128"/>
                        </a:rPr>
                        <a:t>INTE</a:t>
                      </a:r>
                      <a:r>
                        <a:rPr lang="es-MX" sz="800" b="0" i="0" u="sng" kern="1200" dirty="0" smtClean="0">
                          <a:solidFill>
                            <a:schemeClr val="tx1"/>
                          </a:solidFill>
                          <a:effectLst/>
                          <a:latin typeface="Arial Narrow" panose="020B0606020202030204" pitchFamily="34" charset="0"/>
                          <a:ea typeface="Arial Unicode MS" panose="020B0604020202020204" pitchFamily="34" charset="-128"/>
                          <a:cs typeface="Arial Unicode MS" panose="020B0604020202020204" pitchFamily="34" charset="-128"/>
                        </a:rPr>
                        <a:t>R</a:t>
                      </a:r>
                      <a:r>
                        <a:rPr lang="es-MX" sz="800" b="0" i="0" kern="1200" dirty="0" smtClean="0">
                          <a:solidFill>
                            <a:schemeClr val="tx1"/>
                          </a:solidFill>
                          <a:effectLst/>
                          <a:latin typeface="Arial Narrow" panose="020B0606020202030204" pitchFamily="34" charset="0"/>
                          <a:ea typeface="Arial Unicode MS" panose="020B0604020202020204" pitchFamily="34" charset="-128"/>
                          <a:cs typeface="Arial Unicode MS" panose="020B0604020202020204" pitchFamily="34" charset="-128"/>
                        </a:rPr>
                        <a:t>NAS</a:t>
                      </a:r>
                      <a:endParaRPr lang="es-MX" sz="800" b="0" dirty="0" smtClean="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rgbClr val="FEF5EC"/>
                    </a:solidFill>
                  </a:tcPr>
                </a:tc>
                <a:tc>
                  <a:txBody>
                    <a:bodyPr/>
                    <a:lstStyle/>
                    <a:p>
                      <a:pPr marL="0" algn="ctr" rtl="0" eaLnBrk="1" fontAlgn="ctr" latinLnBrk="0" hangingPunct="1">
                        <a:spcBef>
                          <a:spcPts val="0"/>
                        </a:spcBef>
                        <a:spcAft>
                          <a:spcPts val="0"/>
                        </a:spcAft>
                      </a:pPr>
                      <a:r>
                        <a:rPr lang="es-MX" sz="800" b="0" i="0" u="none" strike="noStrike" kern="1200" dirty="0">
                          <a:solidFill>
                            <a:srgbClr val="000000"/>
                          </a:solidFill>
                          <a:effectLst/>
                          <a:latin typeface="Arial Narrow" panose="020B0606020202030204" pitchFamily="34" charset="0"/>
                          <a:ea typeface="Arial Unicode MS" panose="020B0604020202020204" pitchFamily="34" charset="-128"/>
                          <a:cs typeface="Arial Unicode MS" panose="020B0604020202020204" pitchFamily="34" charset="-128"/>
                        </a:rPr>
                        <a:t>FUERZAS</a:t>
                      </a:r>
                      <a:endParaRPr lang="es-MX" sz="800" b="0"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rgbClr val="FEF5EC"/>
                    </a:solidFill>
                  </a:tcPr>
                </a:tc>
                <a:tc gridSpan="3">
                  <a:txBody>
                    <a:bodyPr/>
                    <a:lstStyle/>
                    <a:p>
                      <a:pPr marL="0" algn="ctr" rtl="0" eaLnBrk="1" fontAlgn="ctr" latinLnBrk="0" hangingPunct="1">
                        <a:spcBef>
                          <a:spcPts val="0"/>
                        </a:spcBef>
                        <a:spcAft>
                          <a:spcPts val="0"/>
                        </a:spcAft>
                      </a:pPr>
                      <a:r>
                        <a:rPr lang="es-MX" sz="800" b="0" i="0" u="none" strike="noStrike" kern="1200" dirty="0">
                          <a:solidFill>
                            <a:srgbClr val="000000"/>
                          </a:solidFill>
                          <a:effectLst/>
                          <a:latin typeface="Arial Narrow" panose="020B0606020202030204" pitchFamily="34" charset="0"/>
                          <a:ea typeface="Arial Unicode MS" panose="020B0604020202020204" pitchFamily="34" charset="-128"/>
                          <a:cs typeface="Arial Unicode MS" panose="020B0604020202020204" pitchFamily="34" charset="-128"/>
                        </a:rPr>
                        <a:t>DEBILIDADES</a:t>
                      </a:r>
                      <a:endParaRPr lang="es-MX" sz="800" b="0"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rgbClr val="FEF5EC"/>
                    </a:solidFill>
                  </a:tcPr>
                </a:tc>
                <a:tc hMerge="1">
                  <a:txBody>
                    <a:bodyPr/>
                    <a:lstStyle/>
                    <a:p>
                      <a:endParaRPr lang="es-MX"/>
                    </a:p>
                  </a:txBody>
                  <a:tcPr/>
                </a:tc>
                <a:tc hMerge="1">
                  <a:txBody>
                    <a:bodyPr/>
                    <a:lstStyle/>
                    <a:p>
                      <a:endParaRPr lang="es-MX"/>
                    </a:p>
                  </a:txBody>
                  <a:tcPr/>
                </a:tc>
              </a:tr>
              <a:tr h="18000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MX" sz="800" dirty="0" smtClean="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rgbClr val="FEF5EC"/>
                    </a:solidFill>
                  </a:tcPr>
                </a:tc>
                <a:tc>
                  <a:txBody>
                    <a:bodyPr/>
                    <a:lstStyle/>
                    <a:p>
                      <a:pPr marL="0" algn="l" rtl="0" eaLnBrk="1" fontAlgn="ctr" latinLnBrk="0" hangingPunct="1">
                        <a:spcBef>
                          <a:spcPts val="0"/>
                        </a:spcBef>
                        <a:spcAft>
                          <a:spcPts val="0"/>
                        </a:spcAft>
                      </a:pPr>
                      <a:endParaRPr lang="es-MX" sz="600" b="0"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ysDot"/>
                      <a:round/>
                      <a:headEnd type="none" w="med" len="med"/>
                      <a:tailEnd type="none" w="med" len="med"/>
                    </a:lnB>
                  </a:tcPr>
                </a:tc>
                <a:tc gridSpan="3">
                  <a:txBody>
                    <a:bodyPr/>
                    <a:lstStyle/>
                    <a:p>
                      <a:pPr marL="0" algn="l" rtl="0" eaLnBrk="1" fontAlgn="ctr" latinLnBrk="0" hangingPunct="1">
                        <a:spcBef>
                          <a:spcPts val="0"/>
                        </a:spcBef>
                        <a:spcAft>
                          <a:spcPts val="0"/>
                        </a:spcAft>
                      </a:pPr>
                      <a:endParaRPr lang="es-MX" sz="600" b="0"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hMerge="1">
                  <a:txBody>
                    <a:bodyPr/>
                    <a:lstStyle/>
                    <a:p>
                      <a:endParaRPr lang="es-MX"/>
                    </a:p>
                  </a:txBody>
                  <a:tcPr/>
                </a:tc>
              </a:tr>
              <a:tr h="180000">
                <a:tc vMerge="1">
                  <a:txBody>
                    <a:bodyPr/>
                    <a:lstStyle/>
                    <a:p>
                      <a:endParaRPr lang="es-MX"/>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rgbClr val="FEF5EC"/>
                    </a:solidFill>
                  </a:tcPr>
                </a:tc>
                <a:tc>
                  <a:txBody>
                    <a:bodyPr/>
                    <a:lstStyle/>
                    <a:p>
                      <a:pPr marL="0" algn="l" rtl="0" eaLnBrk="1" fontAlgn="ctr" latinLnBrk="0" hangingPunct="1">
                        <a:spcBef>
                          <a:spcPts val="0"/>
                        </a:spcBef>
                        <a:spcAft>
                          <a:spcPts val="0"/>
                        </a:spcAft>
                      </a:pPr>
                      <a:endParaRPr lang="es-MX" sz="600" b="0"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ysDot"/>
                      <a:round/>
                      <a:headEnd type="none" w="med" len="med"/>
                      <a:tailEnd type="none" w="med" len="med"/>
                    </a:lnB>
                  </a:tcPr>
                </a:tc>
                <a:tc gridSpan="3">
                  <a:txBody>
                    <a:bodyPr/>
                    <a:lstStyle/>
                    <a:p>
                      <a:pPr marL="0" algn="l" rtl="0" eaLnBrk="1" fontAlgn="ctr" latinLnBrk="0" hangingPunct="1">
                        <a:spcBef>
                          <a:spcPts val="0"/>
                        </a:spcBef>
                        <a:spcAft>
                          <a:spcPts val="0"/>
                        </a:spcAft>
                      </a:pPr>
                      <a:endParaRPr lang="es-MX" sz="600" b="0"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2">
                          <a:lumMod val="50000"/>
                        </a:schemeClr>
                      </a:solidFill>
                      <a:prstDash val="sysDot"/>
                      <a:round/>
                      <a:headEnd type="none" w="med" len="med"/>
                      <a:tailEnd type="none" w="med" len="med"/>
                    </a:lnT>
                    <a:lnB w="635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hMerge="1">
                  <a:txBody>
                    <a:bodyPr/>
                    <a:lstStyle/>
                    <a:p>
                      <a:endParaRPr lang="es-MX"/>
                    </a:p>
                  </a:txBody>
                  <a:tcPr/>
                </a:tc>
              </a:tr>
              <a:tr h="180000">
                <a:tc vMerge="1">
                  <a:txBody>
                    <a:bodyPr/>
                    <a:lstStyle/>
                    <a:p>
                      <a:endParaRPr lang="es-MX"/>
                    </a:p>
                  </a:txBody>
                  <a:tcPr/>
                </a:tc>
                <a:tc>
                  <a:txBody>
                    <a:bodyPr/>
                    <a:lstStyle/>
                    <a:p>
                      <a:pPr marL="0" algn="l" rtl="0" eaLnBrk="1" fontAlgn="ctr" latinLnBrk="0" hangingPunct="1">
                        <a:spcBef>
                          <a:spcPts val="0"/>
                        </a:spcBef>
                        <a:spcAft>
                          <a:spcPts val="0"/>
                        </a:spcAft>
                      </a:pPr>
                      <a:endParaRPr lang="es-MX" sz="600" b="0"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ysDot"/>
                      <a:round/>
                      <a:headEnd type="none" w="med" len="med"/>
                      <a:tailEnd type="none" w="med" len="med"/>
                    </a:lnB>
                  </a:tcPr>
                </a:tc>
                <a:tc gridSpan="3">
                  <a:txBody>
                    <a:bodyPr/>
                    <a:lstStyle/>
                    <a:p>
                      <a:pPr marL="0" algn="l" rtl="0" eaLnBrk="1" fontAlgn="ctr" latinLnBrk="0" hangingPunct="1">
                        <a:spcBef>
                          <a:spcPts val="0"/>
                        </a:spcBef>
                        <a:spcAft>
                          <a:spcPts val="0"/>
                        </a:spcAft>
                      </a:pPr>
                      <a:endParaRPr lang="es-MX" sz="600" b="0"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2">
                          <a:lumMod val="50000"/>
                        </a:schemeClr>
                      </a:solidFill>
                      <a:prstDash val="sysDot"/>
                      <a:round/>
                      <a:headEnd type="none" w="med" len="med"/>
                      <a:tailEnd type="none" w="med" len="med"/>
                    </a:lnT>
                    <a:lnB w="635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hMerge="1">
                  <a:txBody>
                    <a:bodyPr/>
                    <a:lstStyle/>
                    <a:p>
                      <a:endParaRPr lang="es-MX"/>
                    </a:p>
                  </a:txBody>
                  <a:tcPr/>
                </a:tc>
              </a:tr>
              <a:tr h="180000">
                <a:tc vMerge="1">
                  <a:txBody>
                    <a:bodyPr/>
                    <a:lstStyle/>
                    <a:p>
                      <a:endParaRPr lang="es-MX"/>
                    </a:p>
                  </a:txBody>
                  <a:tcPr/>
                </a:tc>
                <a:tc>
                  <a:txBody>
                    <a:bodyPr/>
                    <a:lstStyle/>
                    <a:p>
                      <a:pPr marL="0" algn="l" rtl="0" eaLnBrk="1" fontAlgn="ctr" latinLnBrk="0" hangingPunct="1">
                        <a:spcBef>
                          <a:spcPts val="0"/>
                        </a:spcBef>
                        <a:spcAft>
                          <a:spcPts val="0"/>
                        </a:spcAft>
                      </a:pPr>
                      <a:endParaRPr lang="es-MX" sz="600" b="0"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ysDot"/>
                      <a:round/>
                      <a:headEnd type="none" w="med" len="med"/>
                      <a:tailEnd type="none" w="med" len="med"/>
                    </a:lnB>
                  </a:tcPr>
                </a:tc>
                <a:tc gridSpan="3">
                  <a:txBody>
                    <a:bodyPr/>
                    <a:lstStyle/>
                    <a:p>
                      <a:pPr marL="0" algn="l" rtl="0" eaLnBrk="1" fontAlgn="ctr" latinLnBrk="0" hangingPunct="1">
                        <a:spcBef>
                          <a:spcPts val="0"/>
                        </a:spcBef>
                        <a:spcAft>
                          <a:spcPts val="0"/>
                        </a:spcAft>
                      </a:pPr>
                      <a:endParaRPr lang="es-MX" sz="600" b="0"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2">
                          <a:lumMod val="50000"/>
                        </a:schemeClr>
                      </a:solidFill>
                      <a:prstDash val="sysDot"/>
                      <a:round/>
                      <a:headEnd type="none" w="med" len="med"/>
                      <a:tailEnd type="none" w="med" len="med"/>
                    </a:lnT>
                    <a:lnB w="635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hMerge="1">
                  <a:txBody>
                    <a:bodyPr/>
                    <a:lstStyle/>
                    <a:p>
                      <a:endParaRPr lang="es-MX"/>
                    </a:p>
                  </a:txBody>
                  <a:tcPr/>
                </a:tc>
              </a:tr>
              <a:tr h="180000">
                <a:tc vMerge="1">
                  <a:txBody>
                    <a:bodyPr/>
                    <a:lstStyle/>
                    <a:p>
                      <a:endParaRPr lang="es-MX"/>
                    </a:p>
                  </a:txBody>
                  <a:tcPr/>
                </a:tc>
                <a:tc>
                  <a:txBody>
                    <a:bodyPr/>
                    <a:lstStyle/>
                    <a:p>
                      <a:pPr marL="0" algn="l" rtl="0" eaLnBrk="1" fontAlgn="ctr" latinLnBrk="0" hangingPunct="1">
                        <a:spcBef>
                          <a:spcPts val="0"/>
                        </a:spcBef>
                        <a:spcAft>
                          <a:spcPts val="0"/>
                        </a:spcAft>
                      </a:pPr>
                      <a:endParaRPr lang="es-MX" sz="600" b="0"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ysDot"/>
                      <a:round/>
                      <a:headEnd type="none" w="med" len="med"/>
                      <a:tailEnd type="none" w="med" len="med"/>
                    </a:lnB>
                  </a:tcPr>
                </a:tc>
                <a:tc gridSpan="3">
                  <a:txBody>
                    <a:bodyPr/>
                    <a:lstStyle/>
                    <a:p>
                      <a:pPr marL="0" algn="l" rtl="0" eaLnBrk="1" fontAlgn="ctr" latinLnBrk="0" hangingPunct="1">
                        <a:spcBef>
                          <a:spcPts val="0"/>
                        </a:spcBef>
                        <a:spcAft>
                          <a:spcPts val="0"/>
                        </a:spcAft>
                      </a:pPr>
                      <a:endParaRPr lang="es-MX" sz="600" b="0"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2">
                          <a:lumMod val="50000"/>
                        </a:schemeClr>
                      </a:solidFill>
                      <a:prstDash val="sysDot"/>
                      <a:round/>
                      <a:headEnd type="none" w="med" len="med"/>
                      <a:tailEnd type="none" w="med" len="med"/>
                    </a:lnT>
                    <a:lnB w="635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hMerge="1">
                  <a:txBody>
                    <a:bodyPr/>
                    <a:lstStyle/>
                    <a:p>
                      <a:endParaRPr lang="es-MX"/>
                    </a:p>
                  </a:txBody>
                  <a:tcPr/>
                </a:tc>
              </a:tr>
              <a:tr h="180000">
                <a:tc vMerge="1">
                  <a:txBody>
                    <a:bodyPr/>
                    <a:lstStyle/>
                    <a:p>
                      <a:endParaRPr lang="es-MX"/>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rgbClr val="FEF5EC"/>
                    </a:solidFill>
                  </a:tcPr>
                </a:tc>
                <a:tc>
                  <a:txBody>
                    <a:bodyPr/>
                    <a:lstStyle/>
                    <a:p>
                      <a:pPr marL="0" algn="l" rtl="0" eaLnBrk="1" fontAlgn="ctr" latinLnBrk="0" hangingPunct="1">
                        <a:spcBef>
                          <a:spcPts val="0"/>
                        </a:spcBef>
                        <a:spcAft>
                          <a:spcPts val="0"/>
                        </a:spcAft>
                      </a:pPr>
                      <a:endParaRPr lang="es-MX" sz="600" b="0"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ysDot"/>
                      <a:round/>
                      <a:headEnd type="none" w="med" len="med"/>
                      <a:tailEnd type="none" w="med" len="med"/>
                    </a:lnT>
                    <a:lnB w="6350" cap="flat" cmpd="sng" algn="ctr">
                      <a:solidFill>
                        <a:schemeClr val="tx2">
                          <a:lumMod val="50000"/>
                        </a:schemeClr>
                      </a:solidFill>
                      <a:prstDash val="solid"/>
                      <a:round/>
                      <a:headEnd type="none" w="med" len="med"/>
                      <a:tailEnd type="none" w="med" len="med"/>
                    </a:lnB>
                  </a:tcPr>
                </a:tc>
                <a:tc gridSpan="3">
                  <a:txBody>
                    <a:bodyPr/>
                    <a:lstStyle/>
                    <a:p>
                      <a:pPr marL="0" algn="l" rtl="0" eaLnBrk="1" fontAlgn="ctr" latinLnBrk="0" hangingPunct="1">
                        <a:spcBef>
                          <a:spcPts val="0"/>
                        </a:spcBef>
                        <a:spcAft>
                          <a:spcPts val="0"/>
                        </a:spcAft>
                      </a:pPr>
                      <a:endParaRPr lang="es-MX" sz="600" b="0"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2">
                          <a:lumMod val="50000"/>
                        </a:schemeClr>
                      </a:solidFill>
                      <a:prstDash val="sysDot"/>
                      <a:round/>
                      <a:headEnd type="none" w="med" len="med"/>
                      <a:tailEnd type="none" w="med" len="med"/>
                    </a:lnT>
                    <a:lnB w="6350" cap="flat" cmpd="sng" algn="ctr">
                      <a:solidFill>
                        <a:schemeClr val="tx2">
                          <a:lumMod val="50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216000">
                <a:tc rowSpan="7">
                  <a:txBody>
                    <a:bodyPr/>
                    <a:lstStyle/>
                    <a:p>
                      <a:pPr marL="0" algn="ctr" rtl="0" eaLnBrk="1" fontAlgn="t" latinLnBrk="0" hangingPunct="1">
                        <a:spcBef>
                          <a:spcPts val="0"/>
                        </a:spcBef>
                        <a:spcAft>
                          <a:spcPts val="0"/>
                        </a:spcAft>
                      </a:pPr>
                      <a:r>
                        <a:rPr lang="es-MX" sz="800" b="0" i="0" u="none" strike="noStrike" kern="1200" dirty="0" smtClean="0">
                          <a:solidFill>
                            <a:srgbClr val="000000"/>
                          </a:solidFill>
                          <a:effectLst/>
                          <a:latin typeface="Arial Narrow" panose="020B0606020202030204" pitchFamily="34" charset="0"/>
                          <a:ea typeface="Arial Unicode MS" panose="020B0604020202020204" pitchFamily="34" charset="-128"/>
                          <a:cs typeface="Arial Unicode MS" panose="020B0604020202020204" pitchFamily="34" charset="-128"/>
                        </a:rPr>
                        <a:t>EXTE</a:t>
                      </a:r>
                      <a:r>
                        <a:rPr lang="es-MX" sz="800" b="0" i="0" u="sng" strike="noStrike" kern="1200" dirty="0" smtClean="0">
                          <a:solidFill>
                            <a:srgbClr val="000000"/>
                          </a:solidFill>
                          <a:effectLst/>
                          <a:latin typeface="Arial Narrow" panose="020B0606020202030204" pitchFamily="34" charset="0"/>
                          <a:ea typeface="Arial Unicode MS" panose="020B0604020202020204" pitchFamily="34" charset="-128"/>
                          <a:cs typeface="Arial Unicode MS" panose="020B0604020202020204" pitchFamily="34" charset="-128"/>
                        </a:rPr>
                        <a:t>R</a:t>
                      </a:r>
                      <a:r>
                        <a:rPr lang="es-MX" sz="800" b="0" i="0" u="none" strike="noStrike" kern="1200" dirty="0" smtClean="0">
                          <a:solidFill>
                            <a:srgbClr val="000000"/>
                          </a:solidFill>
                          <a:effectLst/>
                          <a:latin typeface="Arial Narrow" panose="020B0606020202030204" pitchFamily="34" charset="0"/>
                          <a:ea typeface="Arial Unicode MS" panose="020B0604020202020204" pitchFamily="34" charset="-128"/>
                          <a:cs typeface="Arial Unicode MS" panose="020B0604020202020204" pitchFamily="34" charset="-128"/>
                        </a:rPr>
                        <a:t>NAS</a:t>
                      </a:r>
                      <a:endParaRPr lang="es-MX" sz="800" b="0"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olid"/>
                      <a:round/>
                      <a:headEnd type="none" w="med" len="med"/>
                      <a:tailEnd type="none" w="med" len="med"/>
                    </a:lnB>
                    <a:solidFill>
                      <a:srgbClr val="FEF5EC"/>
                    </a:solidFill>
                  </a:tcPr>
                </a:tc>
                <a:tc>
                  <a:txBody>
                    <a:bodyPr/>
                    <a:lstStyle/>
                    <a:p>
                      <a:pPr marL="0" algn="ctr" rtl="0" eaLnBrk="1" fontAlgn="ctr" latinLnBrk="0" hangingPunct="1">
                        <a:spcBef>
                          <a:spcPts val="0"/>
                        </a:spcBef>
                        <a:spcAft>
                          <a:spcPts val="0"/>
                        </a:spcAft>
                      </a:pPr>
                      <a:r>
                        <a:rPr lang="es-MX" sz="800" b="0" i="0" u="none" strike="noStrike" kern="1200" dirty="0">
                          <a:solidFill>
                            <a:srgbClr val="000000"/>
                          </a:solidFill>
                          <a:effectLst/>
                          <a:latin typeface="Arial Narrow" panose="020B0606020202030204" pitchFamily="34" charset="0"/>
                          <a:ea typeface="Arial Unicode MS" panose="020B0604020202020204" pitchFamily="34" charset="-128"/>
                          <a:cs typeface="Arial Unicode MS" panose="020B0604020202020204" pitchFamily="34" charset="-128"/>
                        </a:rPr>
                        <a:t>OPORTUNIDADES</a:t>
                      </a:r>
                      <a:endParaRPr lang="es-MX" sz="800" b="0"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rgbClr val="FEF5EC"/>
                    </a:solidFill>
                  </a:tcPr>
                </a:tc>
                <a:tc gridSpan="3">
                  <a:txBody>
                    <a:bodyPr/>
                    <a:lstStyle/>
                    <a:p>
                      <a:pPr marL="0" algn="ctr" rtl="0" eaLnBrk="1" fontAlgn="ctr" latinLnBrk="0" hangingPunct="1">
                        <a:spcBef>
                          <a:spcPts val="0"/>
                        </a:spcBef>
                        <a:spcAft>
                          <a:spcPts val="0"/>
                        </a:spcAft>
                      </a:pPr>
                      <a:r>
                        <a:rPr lang="es-MX" sz="800" b="0" i="0" u="none" strike="noStrike" kern="1200" dirty="0">
                          <a:solidFill>
                            <a:srgbClr val="000000"/>
                          </a:solidFill>
                          <a:effectLst/>
                          <a:latin typeface="Arial Narrow" panose="020B0606020202030204" pitchFamily="34" charset="0"/>
                          <a:ea typeface="Arial Unicode MS" panose="020B0604020202020204" pitchFamily="34" charset="-128"/>
                          <a:cs typeface="Arial Unicode MS" panose="020B0604020202020204" pitchFamily="34" charset="-128"/>
                        </a:rPr>
                        <a:t>AMENAZAS</a:t>
                      </a:r>
                      <a:endParaRPr lang="es-MX" sz="800" b="0"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rgbClr val="FEF5EC"/>
                    </a:solidFill>
                  </a:tcPr>
                </a:tc>
                <a:tc hMerge="1">
                  <a:txBody>
                    <a:bodyPr/>
                    <a:lstStyle/>
                    <a:p>
                      <a:endParaRPr lang="es-MX"/>
                    </a:p>
                  </a:txBody>
                  <a:tcPr/>
                </a:tc>
                <a:tc hMerge="1">
                  <a:txBody>
                    <a:bodyPr/>
                    <a:lstStyle/>
                    <a:p>
                      <a:endParaRPr lang="es-MX"/>
                    </a:p>
                  </a:txBody>
                  <a:tcPr/>
                </a:tc>
              </a:tr>
              <a:tr h="144000">
                <a:tc vMerge="1">
                  <a:txBody>
                    <a:bodyPr/>
                    <a:lstStyle/>
                    <a:p>
                      <a:endParaRPr lang="es-MX"/>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rgbClr val="FEF5EC"/>
                    </a:solidFill>
                  </a:tcPr>
                </a:tc>
                <a:tc>
                  <a:txBody>
                    <a:bodyPr/>
                    <a:lstStyle/>
                    <a:p>
                      <a:pPr marL="0" algn="l" rtl="0" eaLnBrk="1" fontAlgn="ctr" latinLnBrk="0" hangingPunct="1">
                        <a:spcBef>
                          <a:spcPts val="0"/>
                        </a:spcBef>
                        <a:spcAft>
                          <a:spcPts val="0"/>
                        </a:spcAft>
                      </a:pPr>
                      <a:endParaRPr lang="es-MX" sz="600" b="0"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9525" cap="flat" cmpd="sng" algn="ctr">
                      <a:solidFill>
                        <a:schemeClr val="tx2">
                          <a:lumMod val="50000"/>
                        </a:schemeClr>
                      </a:solidFill>
                      <a:prstDash val="sysDot"/>
                      <a:round/>
                      <a:headEnd type="none" w="med" len="med"/>
                      <a:tailEnd type="none" w="med" len="med"/>
                    </a:lnB>
                  </a:tcPr>
                </a:tc>
                <a:tc gridSpan="3">
                  <a:txBody>
                    <a:bodyPr/>
                    <a:lstStyle/>
                    <a:p>
                      <a:pPr marL="0" algn="l" rtl="0" eaLnBrk="1" fontAlgn="ctr" latinLnBrk="0" hangingPunct="1">
                        <a:spcBef>
                          <a:spcPts val="0"/>
                        </a:spcBef>
                        <a:spcAft>
                          <a:spcPts val="0"/>
                        </a:spcAft>
                      </a:pPr>
                      <a:endParaRPr lang="es-MX" sz="600" b="0"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hMerge="1">
                  <a:txBody>
                    <a:bodyPr/>
                    <a:lstStyle/>
                    <a:p>
                      <a:endParaRPr lang="es-MX"/>
                    </a:p>
                  </a:txBody>
                  <a:tcPr/>
                </a:tc>
              </a:tr>
              <a:tr h="144000">
                <a:tc vMerge="1">
                  <a:txBody>
                    <a:bodyPr/>
                    <a:lstStyle/>
                    <a:p>
                      <a:endParaRPr lang="es-MX"/>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6350" cap="flat" cmpd="sng" algn="ctr">
                      <a:solidFill>
                        <a:schemeClr val="tx2">
                          <a:lumMod val="50000"/>
                        </a:schemeClr>
                      </a:solidFill>
                      <a:prstDash val="solid"/>
                      <a:round/>
                      <a:headEnd type="none" w="med" len="med"/>
                      <a:tailEnd type="none" w="med" len="med"/>
                    </a:lnB>
                    <a:solidFill>
                      <a:srgbClr val="FEF5EC"/>
                    </a:solidFill>
                  </a:tcPr>
                </a:tc>
                <a:tc>
                  <a:txBody>
                    <a:bodyPr/>
                    <a:lstStyle/>
                    <a:p>
                      <a:pPr marL="0" algn="l" rtl="0" eaLnBrk="1" fontAlgn="ctr" latinLnBrk="0" hangingPunct="1">
                        <a:spcBef>
                          <a:spcPts val="0"/>
                        </a:spcBef>
                        <a:spcAft>
                          <a:spcPts val="0"/>
                        </a:spcAft>
                      </a:pPr>
                      <a:endParaRPr lang="es-MX" sz="600" b="0"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ysDot"/>
                      <a:round/>
                      <a:headEnd type="none" w="med" len="med"/>
                      <a:tailEnd type="none" w="med" len="med"/>
                    </a:lnB>
                  </a:tcPr>
                </a:tc>
                <a:tc gridSpan="3">
                  <a:txBody>
                    <a:bodyPr/>
                    <a:lstStyle/>
                    <a:p>
                      <a:pPr marL="0" algn="l" rtl="0" eaLnBrk="1" fontAlgn="ctr" latinLnBrk="0" hangingPunct="1">
                        <a:spcBef>
                          <a:spcPts val="0"/>
                        </a:spcBef>
                        <a:spcAft>
                          <a:spcPts val="0"/>
                        </a:spcAft>
                      </a:pPr>
                      <a:endParaRPr lang="es-MX" sz="600" b="0"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2">
                          <a:lumMod val="50000"/>
                        </a:schemeClr>
                      </a:solidFill>
                      <a:prstDash val="sysDot"/>
                      <a:round/>
                      <a:headEnd type="none" w="med" len="med"/>
                      <a:tailEnd type="none" w="med" len="med"/>
                    </a:lnT>
                    <a:lnB w="635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hMerge="1">
                  <a:txBody>
                    <a:bodyPr/>
                    <a:lstStyle/>
                    <a:p>
                      <a:endParaRPr lang="es-MX"/>
                    </a:p>
                  </a:txBody>
                  <a:tcPr/>
                </a:tc>
              </a:tr>
              <a:tr h="144000">
                <a:tc vMerge="1">
                  <a:txBody>
                    <a:bodyPr/>
                    <a:lstStyle/>
                    <a:p>
                      <a:endParaRPr lang="es-MX"/>
                    </a:p>
                  </a:txBody>
                  <a:tcPr/>
                </a:tc>
                <a:tc>
                  <a:txBody>
                    <a:bodyPr/>
                    <a:lstStyle/>
                    <a:p>
                      <a:pPr marL="0" algn="l" rtl="0" eaLnBrk="1" fontAlgn="ctr" latinLnBrk="0" hangingPunct="1">
                        <a:spcBef>
                          <a:spcPts val="0"/>
                        </a:spcBef>
                        <a:spcAft>
                          <a:spcPts val="0"/>
                        </a:spcAft>
                      </a:pPr>
                      <a:endParaRPr lang="es-MX" sz="600" b="0"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ysDot"/>
                      <a:round/>
                      <a:headEnd type="none" w="med" len="med"/>
                      <a:tailEnd type="none" w="med" len="med"/>
                    </a:lnB>
                  </a:tcPr>
                </a:tc>
                <a:tc gridSpan="3">
                  <a:txBody>
                    <a:bodyPr/>
                    <a:lstStyle/>
                    <a:p>
                      <a:pPr marL="0" algn="l" rtl="0" eaLnBrk="1" fontAlgn="ctr" latinLnBrk="0" hangingPunct="1">
                        <a:spcBef>
                          <a:spcPts val="0"/>
                        </a:spcBef>
                        <a:spcAft>
                          <a:spcPts val="0"/>
                        </a:spcAft>
                      </a:pPr>
                      <a:endParaRPr lang="es-MX" sz="600" b="0"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2">
                          <a:lumMod val="50000"/>
                        </a:schemeClr>
                      </a:solidFill>
                      <a:prstDash val="sysDot"/>
                      <a:round/>
                      <a:headEnd type="none" w="med" len="med"/>
                      <a:tailEnd type="none" w="med" len="med"/>
                    </a:lnT>
                    <a:lnB w="635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hMerge="1">
                  <a:txBody>
                    <a:bodyPr/>
                    <a:lstStyle/>
                    <a:p>
                      <a:endParaRPr lang="es-MX"/>
                    </a:p>
                  </a:txBody>
                  <a:tcPr/>
                </a:tc>
              </a:tr>
              <a:tr h="144000">
                <a:tc vMerge="1">
                  <a:txBody>
                    <a:bodyPr/>
                    <a:lstStyle/>
                    <a:p>
                      <a:endParaRPr lang="es-MX"/>
                    </a:p>
                  </a:txBody>
                  <a:tcPr/>
                </a:tc>
                <a:tc>
                  <a:txBody>
                    <a:bodyPr/>
                    <a:lstStyle/>
                    <a:p>
                      <a:pPr marL="0" algn="l" rtl="0" eaLnBrk="1" fontAlgn="ctr" latinLnBrk="0" hangingPunct="1">
                        <a:spcBef>
                          <a:spcPts val="0"/>
                        </a:spcBef>
                        <a:spcAft>
                          <a:spcPts val="0"/>
                        </a:spcAft>
                      </a:pPr>
                      <a:endParaRPr lang="es-MX" sz="600" b="0"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ysDot"/>
                      <a:round/>
                      <a:headEnd type="none" w="med" len="med"/>
                      <a:tailEnd type="none" w="med" len="med"/>
                    </a:lnB>
                  </a:tcPr>
                </a:tc>
                <a:tc gridSpan="3">
                  <a:txBody>
                    <a:bodyPr/>
                    <a:lstStyle/>
                    <a:p>
                      <a:pPr marL="0" algn="l" rtl="0" eaLnBrk="1" fontAlgn="ctr" latinLnBrk="0" hangingPunct="1">
                        <a:spcBef>
                          <a:spcPts val="0"/>
                        </a:spcBef>
                        <a:spcAft>
                          <a:spcPts val="0"/>
                        </a:spcAft>
                      </a:pPr>
                      <a:endParaRPr lang="es-MX" sz="600" b="0"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2">
                          <a:lumMod val="50000"/>
                        </a:schemeClr>
                      </a:solidFill>
                      <a:prstDash val="sysDot"/>
                      <a:round/>
                      <a:headEnd type="none" w="med" len="med"/>
                      <a:tailEnd type="none" w="med" len="med"/>
                    </a:lnT>
                    <a:lnB w="635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hMerge="1">
                  <a:txBody>
                    <a:bodyPr/>
                    <a:lstStyle/>
                    <a:p>
                      <a:endParaRPr lang="es-MX"/>
                    </a:p>
                  </a:txBody>
                  <a:tcPr/>
                </a:tc>
              </a:tr>
              <a:tr h="144000">
                <a:tc vMerge="1">
                  <a:txBody>
                    <a:bodyPr/>
                    <a:lstStyle/>
                    <a:p>
                      <a:endParaRPr lang="es-MX"/>
                    </a:p>
                  </a:txBody>
                  <a:tcPr/>
                </a:tc>
                <a:tc>
                  <a:txBody>
                    <a:bodyPr/>
                    <a:lstStyle/>
                    <a:p>
                      <a:pPr marL="0" algn="l" rtl="0" eaLnBrk="1" fontAlgn="ctr" latinLnBrk="0" hangingPunct="1">
                        <a:spcBef>
                          <a:spcPts val="0"/>
                        </a:spcBef>
                        <a:spcAft>
                          <a:spcPts val="0"/>
                        </a:spcAft>
                      </a:pPr>
                      <a:endParaRPr lang="es-MX" sz="600" b="0"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ysDot"/>
                      <a:round/>
                      <a:headEnd type="none" w="med" len="med"/>
                      <a:tailEnd type="none" w="med" len="med"/>
                    </a:lnB>
                  </a:tcPr>
                </a:tc>
                <a:tc gridSpan="3">
                  <a:txBody>
                    <a:bodyPr/>
                    <a:lstStyle/>
                    <a:p>
                      <a:pPr marL="0" algn="l" rtl="0" eaLnBrk="1" fontAlgn="ctr" latinLnBrk="0" hangingPunct="1">
                        <a:spcBef>
                          <a:spcPts val="0"/>
                        </a:spcBef>
                        <a:spcAft>
                          <a:spcPts val="0"/>
                        </a:spcAft>
                      </a:pPr>
                      <a:endParaRPr lang="es-MX" sz="600" b="0"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2">
                          <a:lumMod val="50000"/>
                        </a:schemeClr>
                      </a:solidFill>
                      <a:prstDash val="sysDot"/>
                      <a:round/>
                      <a:headEnd type="none" w="med" len="med"/>
                      <a:tailEnd type="none" w="med" len="med"/>
                    </a:lnT>
                    <a:lnB w="6350" cap="flat" cmpd="sng" algn="ctr">
                      <a:solidFill>
                        <a:schemeClr val="tx2">
                          <a:lumMod val="50000"/>
                        </a:schemeClr>
                      </a:solidFill>
                      <a:prstDash val="sysDot"/>
                      <a:round/>
                      <a:headEnd type="none" w="med" len="med"/>
                      <a:tailEnd type="none" w="med" len="med"/>
                    </a:lnB>
                  </a:tcPr>
                </a:tc>
                <a:tc hMerge="1">
                  <a:txBody>
                    <a:bodyPr/>
                    <a:lstStyle/>
                    <a:p>
                      <a:endParaRPr lang="es-MX"/>
                    </a:p>
                  </a:txBody>
                  <a:tcPr/>
                </a:tc>
                <a:tc hMerge="1">
                  <a:txBody>
                    <a:bodyPr/>
                    <a:lstStyle/>
                    <a:p>
                      <a:endParaRPr lang="es-MX"/>
                    </a:p>
                  </a:txBody>
                  <a:tcPr/>
                </a:tc>
              </a:tr>
              <a:tr h="144000">
                <a:tc vMerge="1">
                  <a:txBody>
                    <a:bodyPr/>
                    <a:lstStyle/>
                    <a:p>
                      <a:endParaRPr lang="es-MX"/>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2">
                          <a:lumMod val="50000"/>
                        </a:schemeClr>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5EC"/>
                    </a:solidFill>
                  </a:tcPr>
                </a:tc>
                <a:tc>
                  <a:txBody>
                    <a:bodyPr/>
                    <a:lstStyle/>
                    <a:p>
                      <a:pPr marL="0" algn="l" rtl="0" eaLnBrk="1" fontAlgn="ctr" latinLnBrk="0" hangingPunct="1">
                        <a:spcBef>
                          <a:spcPts val="0"/>
                        </a:spcBef>
                        <a:spcAft>
                          <a:spcPts val="0"/>
                        </a:spcAft>
                      </a:pPr>
                      <a:endParaRPr lang="es-MX" sz="600" b="0"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olid"/>
                      <a:round/>
                      <a:headEnd type="none" w="med" len="med"/>
                      <a:tailEnd type="none" w="med" len="med"/>
                    </a:lnB>
                  </a:tcPr>
                </a:tc>
                <a:tc gridSpan="3">
                  <a:txBody>
                    <a:bodyPr/>
                    <a:lstStyle/>
                    <a:p>
                      <a:pPr marL="0" algn="l" rtl="0" eaLnBrk="1" fontAlgn="ctr" latinLnBrk="0" hangingPunct="1">
                        <a:spcBef>
                          <a:spcPts val="0"/>
                        </a:spcBef>
                        <a:spcAft>
                          <a:spcPts val="0"/>
                        </a:spcAft>
                      </a:pPr>
                      <a:endParaRPr lang="es-MX" sz="600" b="0" i="0" u="none" strike="noStrike" dirty="0">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chemeClr val="tx2">
                          <a:lumMod val="50000"/>
                        </a:schemeClr>
                      </a:solidFill>
                      <a:prstDash val="sysDot"/>
                      <a:round/>
                      <a:headEnd type="none" w="med" len="med"/>
                      <a:tailEnd type="none" w="med" len="med"/>
                    </a:lnT>
                    <a:lnB w="9525" cap="flat" cmpd="sng" algn="ctr">
                      <a:solidFill>
                        <a:schemeClr val="tx2">
                          <a:lumMod val="50000"/>
                        </a:schemeClr>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bl>
          </a:graphicData>
        </a:graphic>
      </p:graphicFrame>
      <p:sp>
        <p:nvSpPr>
          <p:cNvPr id="5" name="4 Marcador de número de diapositiva"/>
          <p:cNvSpPr>
            <a:spLocks noGrp="1"/>
          </p:cNvSpPr>
          <p:nvPr>
            <p:ph type="sldNum" sz="quarter" idx="12"/>
          </p:nvPr>
        </p:nvSpPr>
        <p:spPr/>
        <p:txBody>
          <a:bodyPr/>
          <a:lstStyle/>
          <a:p>
            <a:r>
              <a:rPr lang="es-MX" dirty="0" smtClean="0"/>
              <a:t>53</a:t>
            </a:r>
            <a:endParaRPr lang="es-MX" dirty="0"/>
          </a:p>
        </p:txBody>
      </p:sp>
    </p:spTree>
    <p:extLst>
      <p:ext uri="{BB962C8B-B14F-4D97-AF65-F5344CB8AC3E}">
        <p14:creationId xmlns:p14="http://schemas.microsoft.com/office/powerpoint/2010/main" val="2223859210"/>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Servidor\servidor 2011\General\CARPETA MAESTRA 2014\logoVA nueva image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2389" y="8556456"/>
            <a:ext cx="1512475" cy="336024"/>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9" name="Picture 40" descr="Resultado de imagen para itescam calkini"/>
          <p:cNvPicPr>
            <a:picLocks noChangeAspect="1" noChangeArrowheads="1"/>
          </p:cNvPicPr>
          <p:nvPr/>
        </p:nvPicPr>
        <p:blipFill>
          <a:blip r:embed="rId4">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4437112" y="8460432"/>
            <a:ext cx="1800200" cy="57606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1 Tabla"/>
          <p:cNvGraphicFramePr>
            <a:graphicFrameLocks noGrp="1"/>
          </p:cNvGraphicFramePr>
          <p:nvPr>
            <p:extLst>
              <p:ext uri="{D42A27DB-BD31-4B8C-83A1-F6EECF244321}">
                <p14:modId xmlns:p14="http://schemas.microsoft.com/office/powerpoint/2010/main" val="2464302983"/>
              </p:ext>
            </p:extLst>
          </p:nvPr>
        </p:nvGraphicFramePr>
        <p:xfrm>
          <a:off x="452950" y="192073"/>
          <a:ext cx="5976000" cy="844680"/>
        </p:xfrm>
        <a:graphic>
          <a:graphicData uri="http://schemas.openxmlformats.org/drawingml/2006/table">
            <a:tbl>
              <a:tblPr/>
              <a:tblGrid>
                <a:gridCol w="623497"/>
                <a:gridCol w="2662897"/>
                <a:gridCol w="185077"/>
                <a:gridCol w="422378"/>
                <a:gridCol w="715144"/>
                <a:gridCol w="723257"/>
                <a:gridCol w="643750"/>
              </a:tblGrid>
              <a:tr h="0">
                <a:tc gridSpan="6">
                  <a:txBody>
                    <a:bodyPr/>
                    <a:lstStyle/>
                    <a:p>
                      <a:pPr marL="0" marR="0" indent="0" algn="ctr" rtl="0" eaLnBrk="1" fontAlgn="base" latinLnBrk="0" hangingPunct="1">
                        <a:spcBef>
                          <a:spcPts val="0"/>
                        </a:spcBef>
                        <a:spcAft>
                          <a:spcPts val="0"/>
                        </a:spcAft>
                      </a:pPr>
                      <a:r>
                        <a:rPr lang="es-MX" sz="800" b="1" i="0" u="none" strike="noStrike" dirty="0" smtClean="0">
                          <a:solidFill>
                            <a:srgbClr val="FF0000"/>
                          </a:solidFill>
                          <a:effectLst/>
                          <a:latin typeface="Arial Narrow" panose="020B0606020202030204" pitchFamily="34" charset="0"/>
                          <a:cs typeface="Arial" panose="020B0604020202020204" pitchFamily="34" charset="0"/>
                        </a:rPr>
                        <a:t>FORMATO DE REPORTE DEL CASO PRÁCTICO MÓDULO II</a:t>
                      </a:r>
                      <a:endParaRPr lang="es-MX" sz="800" b="1" i="0" u="none" strike="noStrike" dirty="0">
                        <a:solidFill>
                          <a:srgbClr val="FF0000"/>
                        </a:solidFill>
                        <a:effectLst/>
                        <a:latin typeface="Arial Narrow" panose="020B0606020202030204" pitchFamily="34" charset="0"/>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5EC"/>
                    </a:solidFill>
                  </a:tcPr>
                </a:tc>
                <a:tc hMerge="1">
                  <a:txBody>
                    <a:bodyPr/>
                    <a:lstStyle/>
                    <a:p>
                      <a:endParaRPr lang="es-MX"/>
                    </a:p>
                  </a:txBody>
                  <a:tcPr/>
                </a:tc>
                <a:tc hMerge="1">
                  <a:txBody>
                    <a:bodyPr/>
                    <a:lstStyle/>
                    <a:p>
                      <a:endParaRPr lang="es-MX"/>
                    </a:p>
                  </a:txBody>
                  <a:tcPr/>
                </a:tc>
                <a:tc hMerge="1">
                  <a:txBody>
                    <a:bodyPr/>
                    <a:lstStyle/>
                    <a:p>
                      <a:endParaRPr lang="es-MX" sz="1000" b="1" dirty="0"/>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a:txBody>
                    <a:bodyPr/>
                    <a:lstStyle/>
                    <a:p>
                      <a:pPr algn="ctr"/>
                      <a:r>
                        <a:rPr lang="es-MX" sz="800" b="1" dirty="0" smtClean="0">
                          <a:latin typeface="Arial Narrow" panose="020B0606020202030204" pitchFamily="34" charset="0"/>
                        </a:rPr>
                        <a:t>2 DE 3</a:t>
                      </a:r>
                      <a:endParaRPr lang="es-MX" sz="800" b="1" dirty="0">
                        <a:latin typeface="Arial Narrow" panose="020B060602020203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0">
                <a:tc gridSpan="3">
                  <a:txBody>
                    <a:bodyPr/>
                    <a:lstStyle/>
                    <a:p>
                      <a:pPr marL="0" marR="0" indent="0" algn="ctr" rtl="0" eaLnBrk="1" fontAlgn="base" latinLnBrk="0" hangingPunct="1">
                        <a:spcBef>
                          <a:spcPts val="0"/>
                        </a:spcBef>
                        <a:spcAft>
                          <a:spcPts val="0"/>
                        </a:spcAft>
                      </a:pPr>
                      <a:r>
                        <a:rPr lang="es-MX"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TGE </a:t>
                      </a:r>
                      <a:r>
                        <a:rPr lang="es-MX"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2019.  </a:t>
                      </a:r>
                      <a:r>
                        <a:rPr lang="es-MX"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MODULO </a:t>
                      </a:r>
                      <a:r>
                        <a:rPr lang="es-MX"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I </a:t>
                      </a:r>
                      <a:r>
                        <a:rPr lang="es-MX"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 </a:t>
                      </a:r>
                      <a:r>
                        <a:rPr lang="es-MX"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TÉCNICAS DE DESARROLLO ORGANIZACIONAL</a:t>
                      </a:r>
                    </a:p>
                    <a:p>
                      <a:pPr marL="0" marR="0" indent="0" algn="ctr" rtl="0" eaLnBrk="1" fontAlgn="base" latinLnBrk="0" hangingPunct="1">
                        <a:spcBef>
                          <a:spcPts val="0"/>
                        </a:spcBef>
                        <a:spcAft>
                          <a:spcPts val="0"/>
                        </a:spcAft>
                      </a:pPr>
                      <a:r>
                        <a:rPr lang="es-MX"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INGENIEROS</a:t>
                      </a:r>
                      <a:endParaRPr lang="es-MX" sz="800" b="1" i="0" u="none" strike="noStrike" dirty="0">
                        <a:effectLst/>
                        <a:latin typeface="Arial Narrow" panose="020B0606020202030204" pitchFamily="34" charset="0"/>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5EC"/>
                    </a:solidFill>
                  </a:tcPr>
                </a:tc>
                <a:tc hMerge="1">
                  <a:txBody>
                    <a:bodyPr/>
                    <a:lstStyle/>
                    <a:p>
                      <a:endParaRPr lang="es-MX"/>
                    </a:p>
                  </a:txBody>
                  <a:tcPr/>
                </a:tc>
                <a:tc hMerge="1">
                  <a:txBody>
                    <a:bodyPr/>
                    <a:lstStyle/>
                    <a:p>
                      <a:endParaRPr lang="es-MX"/>
                    </a:p>
                  </a:txBody>
                  <a:tcPr/>
                </a:tc>
                <a:tc gridSpan="4">
                  <a:txBody>
                    <a:bodyPr/>
                    <a:lstStyle/>
                    <a:p>
                      <a:pPr algn="ctr"/>
                      <a:r>
                        <a:rPr lang="es-MX" sz="800" b="1" dirty="0" smtClean="0">
                          <a:latin typeface="Arial Narrow" panose="020B0606020202030204" pitchFamily="34" charset="0"/>
                        </a:rPr>
                        <a:t>CASO</a:t>
                      </a:r>
                      <a:r>
                        <a:rPr lang="es-MX" sz="800" b="1" baseline="0" dirty="0" smtClean="0">
                          <a:latin typeface="Arial Narrow" panose="020B0606020202030204" pitchFamily="34" charset="0"/>
                        </a:rPr>
                        <a:t> PRÁCTICO INDIVIDUAL – MÓDULO II</a:t>
                      </a:r>
                    </a:p>
                    <a:p>
                      <a:pPr algn="ctr" rtl="0" eaLnBrk="1" fontAlgn="auto" latinLnBrk="0" hangingPunct="1"/>
                      <a:r>
                        <a:rPr lang="es-ES" sz="800" b="1" kern="1200" dirty="0" smtClean="0">
                          <a:solidFill>
                            <a:schemeClr val="tx1"/>
                          </a:solidFill>
                          <a:effectLst/>
                          <a:latin typeface="Arial Narrow" panose="020B0606020202030204" pitchFamily="34" charset="0"/>
                          <a:ea typeface="+mn-ea"/>
                          <a:cs typeface="+mn-cs"/>
                        </a:rPr>
                        <a:t>GRUPO MAQUILADOR NUEVA ROPA</a:t>
                      </a:r>
                      <a:endParaRPr lang="es-MX" sz="800" dirty="0">
                        <a:effectLst/>
                        <a:latin typeface="Arial Narrow" panose="020B060602020203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0">
                <a:tc>
                  <a:txBody>
                    <a:bodyPr/>
                    <a:lstStyle/>
                    <a:p>
                      <a:pPr marL="0" marR="0" indent="0" algn="ctr" rtl="0" eaLnBrk="1" fontAlgn="base" latinLnBrk="0" hangingPunct="1">
                        <a:spcBef>
                          <a:spcPts val="0"/>
                        </a:spcBef>
                        <a:spcAft>
                          <a:spcPts val="0"/>
                        </a:spcAft>
                      </a:pPr>
                      <a:r>
                        <a:rPr lang="es-MX"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NOMBRE:</a:t>
                      </a:r>
                      <a:endParaRPr lang="es-MX" sz="800" b="1" i="0" u="none" strike="noStrike" dirty="0">
                        <a:effectLst/>
                        <a:latin typeface="Arial Narrow" panose="020B0606020202030204" pitchFamily="34" charset="0"/>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5EC"/>
                    </a:solidFill>
                  </a:tcPr>
                </a:tc>
                <a:tc>
                  <a:txBody>
                    <a:bodyPr/>
                    <a:lstStyle/>
                    <a:p>
                      <a:pPr marL="0" marR="0" indent="0" algn="ctr" rtl="0" eaLnBrk="1" fontAlgn="base" latinLnBrk="0" hangingPunct="1">
                        <a:spcBef>
                          <a:spcPts val="0"/>
                        </a:spcBef>
                        <a:spcAft>
                          <a:spcPts val="0"/>
                        </a:spcAft>
                      </a:pPr>
                      <a:endParaRPr lang="es-MX" sz="800" b="1" i="0" u="none" strike="noStrike" dirty="0">
                        <a:effectLst/>
                        <a:latin typeface="Arial Narrow" panose="020B0606020202030204" pitchFamily="34" charset="0"/>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rtl="0" eaLnBrk="1" fontAlgn="ctr" latinLnBrk="0" hangingPunct="1">
                        <a:spcBef>
                          <a:spcPts val="0"/>
                        </a:spcBef>
                        <a:spcAft>
                          <a:spcPts val="0"/>
                        </a:spcAft>
                      </a:pPr>
                      <a:r>
                        <a:rPr lang="es-MX" sz="800" b="1" i="0" u="none" strike="noStrike" dirty="0" smtClean="0">
                          <a:effectLst/>
                          <a:latin typeface="Arial Narrow" panose="020B0606020202030204" pitchFamily="34" charset="0"/>
                          <a:cs typeface="Arial" panose="020B0604020202020204" pitchFamily="34" charset="0"/>
                        </a:rPr>
                        <a:t>CARRERA</a:t>
                      </a:r>
                      <a:endParaRPr lang="es-MX" sz="800" b="1" i="0" u="none" strike="noStrike" dirty="0">
                        <a:effectLst/>
                        <a:latin typeface="Arial Narrow" panose="020B0606020202030204" pitchFamily="34" charset="0"/>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5EC"/>
                    </a:solidFill>
                  </a:tcPr>
                </a:tc>
                <a:tc hMerge="1">
                  <a:txBody>
                    <a:bodyPr/>
                    <a:lstStyle/>
                    <a:p>
                      <a:endParaRPr lang="es-MX"/>
                    </a:p>
                  </a:txBody>
                  <a:tcPr/>
                </a:tc>
                <a:tc>
                  <a:txBody>
                    <a:bodyPr/>
                    <a:lstStyle/>
                    <a:p>
                      <a:endParaRPr lang="es-MX" sz="800" b="1" dirty="0">
                        <a:latin typeface="Arial Narrow" panose="020B060602020203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s-MX" sz="800" b="1" dirty="0" smtClean="0">
                          <a:latin typeface="Arial Narrow" panose="020B0606020202030204" pitchFamily="34" charset="0"/>
                        </a:rPr>
                        <a:t>MATRÍCULA</a:t>
                      </a:r>
                      <a:endParaRPr lang="es-MX" sz="800" b="1" dirty="0">
                        <a:latin typeface="Arial Narrow" panose="020B060602020203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5EC"/>
                    </a:solidFill>
                  </a:tcPr>
                </a:tc>
                <a:tc>
                  <a:txBody>
                    <a:bodyPr/>
                    <a:lstStyle/>
                    <a:p>
                      <a:endParaRPr lang="es-MX" sz="800" dirty="0">
                        <a:latin typeface="Arial Narrow" panose="020B060602020203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Marcador de número de diapositiva"/>
          <p:cNvSpPr>
            <a:spLocks noGrp="1"/>
          </p:cNvSpPr>
          <p:nvPr>
            <p:ph type="sldNum" sz="quarter" idx="12"/>
          </p:nvPr>
        </p:nvSpPr>
        <p:spPr/>
        <p:txBody>
          <a:bodyPr/>
          <a:lstStyle/>
          <a:p>
            <a:r>
              <a:rPr lang="es-MX" dirty="0" smtClean="0"/>
              <a:t>54</a:t>
            </a:r>
            <a:endParaRPr lang="es-MX" dirty="0"/>
          </a:p>
        </p:txBody>
      </p:sp>
      <p:sp>
        <p:nvSpPr>
          <p:cNvPr id="10" name="9 Rectángulo"/>
          <p:cNvSpPr/>
          <p:nvPr/>
        </p:nvSpPr>
        <p:spPr>
          <a:xfrm>
            <a:off x="188640" y="8351937"/>
            <a:ext cx="6516000" cy="168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b="1" i="1" dirty="0" smtClean="0">
                <a:solidFill>
                  <a:srgbClr val="FF0000"/>
                </a:solidFill>
              </a:rPr>
              <a:t>*SI REQUIERE MÁS ESPACIO PUEDE UTILIZAR EL REVERSO DE ESTAS HOJAS O BIEN AGREGAR LAS QUE REQUIERA</a:t>
            </a:r>
            <a:endParaRPr lang="es-MX" sz="1400" b="1" i="1" dirty="0">
              <a:solidFill>
                <a:srgbClr val="FF0000"/>
              </a:solidFill>
            </a:endParaRPr>
          </a:p>
        </p:txBody>
      </p:sp>
      <p:sp>
        <p:nvSpPr>
          <p:cNvPr id="12" name="11 Rectángulo"/>
          <p:cNvSpPr/>
          <p:nvPr/>
        </p:nvSpPr>
        <p:spPr>
          <a:xfrm>
            <a:off x="234950" y="8471935"/>
            <a:ext cx="6373997" cy="119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aphicFrame>
        <p:nvGraphicFramePr>
          <p:cNvPr id="11" name="Group 97"/>
          <p:cNvGraphicFramePr>
            <a:graphicFrameLocks noGrp="1"/>
          </p:cNvGraphicFramePr>
          <p:nvPr>
            <p:extLst>
              <p:ext uri="{D42A27DB-BD31-4B8C-83A1-F6EECF244321}">
                <p14:modId xmlns:p14="http://schemas.microsoft.com/office/powerpoint/2010/main" val="559952864"/>
              </p:ext>
            </p:extLst>
          </p:nvPr>
        </p:nvGraphicFramePr>
        <p:xfrm>
          <a:off x="489049" y="2144215"/>
          <a:ext cx="5976000" cy="2727780"/>
        </p:xfrm>
        <a:graphic>
          <a:graphicData uri="http://schemas.openxmlformats.org/drawingml/2006/table">
            <a:tbl>
              <a:tblPr/>
              <a:tblGrid>
                <a:gridCol w="515052"/>
                <a:gridCol w="3984873"/>
                <a:gridCol w="413213"/>
                <a:gridCol w="355858"/>
                <a:gridCol w="352729"/>
                <a:gridCol w="354275"/>
              </a:tblGrid>
              <a:tr h="258242">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MATRIZ DE EVALUACIÓN DE ALTERNATIVAS DE DECISIÓN</a:t>
                      </a: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EF5EC"/>
                    </a:solidFill>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INDUSTRIA</a:t>
                      </a: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EF5EC"/>
                    </a:solidFill>
                  </a:tcPr>
                </a:tc>
                <a:tc hMerge="1">
                  <a:txBody>
                    <a:bodyPr/>
                    <a:lstStyle/>
                    <a:p>
                      <a:endParaRPr lang="es-MX"/>
                    </a:p>
                  </a:txBody>
                  <a:tcPr/>
                </a:tc>
                <a:tc gridSpan="2">
                  <a:txBody>
                    <a:bodyPr/>
                    <a:lstStyle/>
                    <a:p>
                      <a:r>
                        <a:rPr lang="es-MX" sz="900" dirty="0" smtClean="0">
                          <a:solidFill>
                            <a:schemeClr val="tx1"/>
                          </a:solidFill>
                          <a:latin typeface="Arial Narrow" panose="020B0606020202030204" pitchFamily="34" charset="0"/>
                        </a:rPr>
                        <a:t>“A”</a:t>
                      </a:r>
                      <a:endParaRPr lang="es-MX" sz="900" dirty="0">
                        <a:solidFill>
                          <a:schemeClr val="tx1"/>
                        </a:solidFill>
                        <a:latin typeface="Arial Narrow" panose="020B0606020202030204" pitchFamily="34" charset="0"/>
                      </a:endParaRP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r>
              <a:tr h="273434">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Elementos de análisis</a:t>
                      </a: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EF5EC"/>
                    </a:solidFill>
                  </a:tcPr>
                </a:tc>
                <a:tc hMerge="1">
                  <a:txBody>
                    <a:bodyPr/>
                    <a:lstStyle/>
                    <a:p>
                      <a:endParaRPr lang="es-MX"/>
                    </a:p>
                  </a:txBody>
                  <a:tcPr/>
                </a:tc>
                <a:tc hMerge="1">
                  <a:txBody>
                    <a:bodyPr/>
                    <a:lstStyle/>
                    <a:p>
                      <a:endParaRPr lang="es-MX"/>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9*</a:t>
                      </a: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EF5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6*</a:t>
                      </a: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EF5E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3*</a:t>
                      </a: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EF5EC"/>
                    </a:solidFill>
                  </a:tcPr>
                </a:tc>
              </a:tr>
              <a:tr h="2582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1.0</a:t>
                      </a: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rgbClr val="FEF5EC"/>
                    </a:solid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r>
              <a:tr h="2582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2.0</a:t>
                      </a: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rgbClr val="FEF5EC"/>
                    </a:solid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r>
              <a:tr h="2582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3.0</a:t>
                      </a: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rgbClr val="FEF5EC"/>
                    </a:solid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r>
              <a:tr h="2582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4.0</a:t>
                      </a: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rgbClr val="FEF5EC"/>
                    </a:solid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r>
              <a:tr h="2582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5.0</a:t>
                      </a: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rgbClr val="FEF5EC"/>
                    </a:solid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r>
              <a:tr h="2582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6.0</a:t>
                      </a: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rgbClr val="FEF5EC"/>
                    </a:solid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r>
              <a:tr h="273434">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SUBTOTALES</a:t>
                      </a: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EF5EC"/>
                    </a:solidFill>
                  </a:tcPr>
                </a:tc>
                <a:tc hMerge="1">
                  <a:txBody>
                    <a:bodyPr/>
                    <a:lstStyle/>
                    <a:p>
                      <a:endParaRPr lang="es-MX"/>
                    </a:p>
                  </a:txBody>
                  <a:tcPr/>
                </a:tc>
                <a:tc hMerge="1">
                  <a:txBody>
                    <a:bodyPr/>
                    <a:lstStyle/>
                    <a:p>
                      <a:endParaRPr lang="es-MX"/>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273434">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TOTAL GENERAL DE LA MATRIZ</a:t>
                      </a: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EF5EC"/>
                    </a:solidFill>
                  </a:tcPr>
                </a:tc>
                <a:tc hMerge="1">
                  <a:txBody>
                    <a:bodyPr/>
                    <a:lstStyle/>
                    <a:p>
                      <a:endParaRPr lang="es-MX"/>
                    </a:p>
                  </a:txBody>
                  <a:tcPr/>
                </a:tc>
                <a:tc hMerge="1">
                  <a:txBody>
                    <a:bodyPr/>
                    <a:lstStyle/>
                    <a:p>
                      <a:endParaRPr lang="es-MX"/>
                    </a:p>
                  </a:txBody>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r>
            </a:tbl>
          </a:graphicData>
        </a:graphic>
      </p:graphicFrame>
      <p:graphicFrame>
        <p:nvGraphicFramePr>
          <p:cNvPr id="14" name="Group 97"/>
          <p:cNvGraphicFramePr>
            <a:graphicFrameLocks noGrp="1"/>
          </p:cNvGraphicFramePr>
          <p:nvPr>
            <p:extLst>
              <p:ext uri="{D42A27DB-BD31-4B8C-83A1-F6EECF244321}">
                <p14:modId xmlns:p14="http://schemas.microsoft.com/office/powerpoint/2010/main" val="2030248377"/>
              </p:ext>
            </p:extLst>
          </p:nvPr>
        </p:nvGraphicFramePr>
        <p:xfrm>
          <a:off x="489049" y="5000296"/>
          <a:ext cx="5976000" cy="3291642"/>
        </p:xfrm>
        <a:graphic>
          <a:graphicData uri="http://schemas.openxmlformats.org/drawingml/2006/table">
            <a:tbl>
              <a:tblPr/>
              <a:tblGrid>
                <a:gridCol w="515052"/>
                <a:gridCol w="3984873"/>
                <a:gridCol w="413213"/>
                <a:gridCol w="355858"/>
                <a:gridCol w="352729"/>
                <a:gridCol w="354275"/>
              </a:tblGrid>
              <a:tr h="258242">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MATRIZ DE EVALUACIÓN DE ALTERNATIVAS DE DECISIÓN</a:t>
                      </a: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EF5EC"/>
                    </a:solidFill>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INDUSTRIA</a:t>
                      </a: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EF5EC"/>
                    </a:solidFill>
                  </a:tcPr>
                </a:tc>
                <a:tc hMerge="1">
                  <a:txBody>
                    <a:bodyPr/>
                    <a:lstStyle/>
                    <a:p>
                      <a:endParaRPr lang="es-MX"/>
                    </a:p>
                  </a:txBody>
                  <a:tcPr/>
                </a:tc>
                <a:tc gridSpan="2">
                  <a:txBody>
                    <a:bodyPr/>
                    <a:lstStyle/>
                    <a:p>
                      <a:r>
                        <a:rPr lang="es-MX" sz="900" dirty="0" smtClean="0">
                          <a:latin typeface="Arial Narrow" panose="020B0606020202030204" pitchFamily="34" charset="0"/>
                        </a:rPr>
                        <a:t>“B”</a:t>
                      </a:r>
                      <a:endParaRPr lang="es-MX" sz="900" dirty="0">
                        <a:latin typeface="Arial Narrow" panose="020B0606020202030204" pitchFamily="34" charset="0"/>
                      </a:endParaRP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r>
              <a:tr h="273434">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Elementos de análisis</a:t>
                      </a: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EF5EC"/>
                    </a:solidFill>
                  </a:tcPr>
                </a:tc>
                <a:tc hMerge="1">
                  <a:txBody>
                    <a:bodyPr/>
                    <a:lstStyle/>
                    <a:p>
                      <a:endParaRPr lang="es-MX"/>
                    </a:p>
                  </a:txBody>
                  <a:tcPr/>
                </a:tc>
                <a:tc hMerge="1">
                  <a:txBody>
                    <a:bodyPr/>
                    <a:lstStyle/>
                    <a:p>
                      <a:endParaRPr lang="es-MX"/>
                    </a:p>
                  </a:txBody>
                  <a:tcPr/>
                </a:tc>
                <a:tc>
                  <a:txBody>
                    <a:bodyPr/>
                    <a:lstStyle/>
                    <a:p>
                      <a:pPr marL="0" marR="0" indent="0" algn="ctr" rtl="0" eaLnBrk="1" fontAlgn="base" latinLnBrk="0" hangingPunct="1">
                        <a:spcBef>
                          <a:spcPts val="0"/>
                        </a:spcBef>
                        <a:spcAft>
                          <a:spcPts val="0"/>
                        </a:spcAft>
                      </a:pPr>
                      <a:r>
                        <a:rPr lang="es-ES" sz="1000" b="1" i="0" u="none" strike="noStrike" kern="1200" baseline="0" dirty="0">
                          <a:ln>
                            <a:noFill/>
                          </a:ln>
                          <a:solidFill>
                            <a:srgbClr val="000000"/>
                          </a:solidFill>
                          <a:effectLst/>
                          <a:latin typeface="Arial Narrow"/>
                          <a:cs typeface="Arial"/>
                        </a:rPr>
                        <a:t>9*</a:t>
                      </a:r>
                      <a:endParaRPr lang="es-ES" sz="1800" b="0" i="0" u="none" strike="noStrike" dirty="0">
                        <a:effectLst/>
                        <a:latin typeface="Arial"/>
                      </a:endParaRPr>
                    </a:p>
                  </a:txBody>
                  <a:tcPr marL="68580" marR="68580" marT="60960" marB="6096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EF5EC"/>
                    </a:solidFill>
                  </a:tcPr>
                </a:tc>
                <a:tc>
                  <a:txBody>
                    <a:bodyPr/>
                    <a:lstStyle/>
                    <a:p>
                      <a:pPr marL="0" marR="0" indent="0" algn="ctr" rtl="0" eaLnBrk="1" fontAlgn="base" latinLnBrk="0" hangingPunct="1">
                        <a:spcBef>
                          <a:spcPts val="0"/>
                        </a:spcBef>
                        <a:spcAft>
                          <a:spcPts val="0"/>
                        </a:spcAft>
                      </a:pPr>
                      <a:r>
                        <a:rPr lang="es-ES" sz="1000" b="1" i="0" u="none" strike="noStrike" kern="1200" baseline="0" dirty="0">
                          <a:ln>
                            <a:noFill/>
                          </a:ln>
                          <a:solidFill>
                            <a:srgbClr val="000000"/>
                          </a:solidFill>
                          <a:effectLst/>
                          <a:latin typeface="Arial Narrow"/>
                          <a:cs typeface="Arial"/>
                        </a:rPr>
                        <a:t>6*</a:t>
                      </a:r>
                      <a:endParaRPr lang="es-ES" sz="1800" b="0" i="0" u="none" strike="noStrike" dirty="0">
                        <a:effectLst/>
                        <a:latin typeface="Arial"/>
                      </a:endParaRPr>
                    </a:p>
                  </a:txBody>
                  <a:tcPr marL="68580" marR="68580" marT="60960" marB="6096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EF5EC"/>
                    </a:solidFill>
                  </a:tcPr>
                </a:tc>
                <a:tc>
                  <a:txBody>
                    <a:bodyPr/>
                    <a:lstStyle/>
                    <a:p>
                      <a:pPr marL="0" marR="0" indent="0" algn="ctr" rtl="0" eaLnBrk="1" fontAlgn="base" latinLnBrk="0" hangingPunct="1">
                        <a:spcBef>
                          <a:spcPts val="0"/>
                        </a:spcBef>
                        <a:spcAft>
                          <a:spcPts val="0"/>
                        </a:spcAft>
                      </a:pPr>
                      <a:r>
                        <a:rPr lang="es-ES" sz="1000" b="1" i="0" u="none" strike="noStrike" kern="1200" baseline="0" dirty="0">
                          <a:ln>
                            <a:noFill/>
                          </a:ln>
                          <a:solidFill>
                            <a:srgbClr val="000000"/>
                          </a:solidFill>
                          <a:effectLst/>
                          <a:latin typeface="Arial Narrow"/>
                          <a:cs typeface="Arial"/>
                        </a:rPr>
                        <a:t>3*</a:t>
                      </a:r>
                      <a:endParaRPr lang="es-ES" sz="1800" b="0" i="0" u="none" strike="noStrike" dirty="0">
                        <a:effectLst/>
                        <a:latin typeface="Arial"/>
                      </a:endParaRPr>
                    </a:p>
                  </a:txBody>
                  <a:tcPr marL="68580" marR="68580" marT="60960" marB="6096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EF5EC"/>
                    </a:solidFill>
                  </a:tcPr>
                </a:tc>
              </a:tr>
              <a:tr h="2582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1.0</a:t>
                      </a: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rgbClr val="FEF5EC"/>
                    </a:solid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r>
              <a:tr h="2582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2.0</a:t>
                      </a: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rgbClr val="FEF5EC"/>
                    </a:solid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r>
              <a:tr h="2582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3.0</a:t>
                      </a: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rgbClr val="FEF5EC"/>
                    </a:solid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r>
              <a:tr h="2582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4.0</a:t>
                      </a: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rgbClr val="FEF5EC"/>
                    </a:solid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r>
              <a:tr h="2582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5.0</a:t>
                      </a: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rgbClr val="FEF5EC"/>
                    </a:solid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r>
              <a:tr h="2582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6.0</a:t>
                      </a: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rgbClr val="FEF5EC"/>
                    </a:solid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noFill/>
                  </a:tcPr>
                </a:tc>
              </a:tr>
              <a:tr h="273434">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SUBTOTALES</a:t>
                      </a: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EF5EC"/>
                    </a:solidFill>
                  </a:tcPr>
                </a:tc>
                <a:tc hMerge="1">
                  <a:txBody>
                    <a:bodyPr/>
                    <a:lstStyle/>
                    <a:p>
                      <a:endParaRPr lang="es-MX"/>
                    </a:p>
                  </a:txBody>
                  <a:tcPr/>
                </a:tc>
                <a:tc hMerge="1">
                  <a:txBody>
                    <a:bodyPr/>
                    <a:lstStyle/>
                    <a:p>
                      <a:endParaRPr lang="es-MX"/>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r>
              <a:tr h="273434">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TOTAL GENERAL DE LA MATRIZ</a:t>
                      </a: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EF5EC"/>
                    </a:solidFill>
                  </a:tcPr>
                </a:tc>
                <a:tc hMerge="1">
                  <a:txBody>
                    <a:bodyPr/>
                    <a:lstStyle/>
                    <a:p>
                      <a:endParaRPr lang="es-MX"/>
                    </a:p>
                  </a:txBody>
                  <a:tcPr/>
                </a:tc>
                <a:tc hMerge="1">
                  <a:txBody>
                    <a:bodyPr/>
                    <a:lstStyle/>
                    <a:p>
                      <a:endParaRPr lang="es-MX"/>
                    </a:p>
                  </a:txBody>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r>
              <a:tr h="0">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3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r>
              <a:tr h="273434">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9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De acuerdo al análisis y valoración de las anteriores matrices de decisión, cuál maquiladora debe ser la que se compre o contrate.</a:t>
                      </a: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rgbClr val="FEF5EC"/>
                    </a:solidFill>
                  </a:tcPr>
                </a:tc>
                <a:tc hMerge="1">
                  <a:txBody>
                    <a:bodyPr/>
                    <a:lstStyle/>
                    <a:p>
                      <a:endParaRPr lang="es-MX"/>
                    </a:p>
                  </a:txBody>
                  <a:tcPr/>
                </a:tc>
                <a:tc hMerge="1">
                  <a:txBody>
                    <a:bodyPr/>
                    <a:lstStyle/>
                    <a:p>
                      <a:endParaRPr lang="es-MX"/>
                    </a:p>
                  </a:txBody>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r>
            </a:tbl>
          </a:graphicData>
        </a:graphic>
      </p:graphicFrame>
      <p:sp>
        <p:nvSpPr>
          <p:cNvPr id="15" name="14 Rectángulo"/>
          <p:cNvSpPr/>
          <p:nvPr/>
        </p:nvSpPr>
        <p:spPr>
          <a:xfrm>
            <a:off x="452950" y="1116042"/>
            <a:ext cx="5976000" cy="936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5113" indent="-265113" algn="just"/>
            <a:r>
              <a:rPr lang="es-MX" sz="1000" dirty="0">
                <a:solidFill>
                  <a:schemeClr val="tx1"/>
                </a:solidFill>
                <a:latin typeface="Arial" panose="020B0604020202020204" pitchFamily="34" charset="0"/>
                <a:cs typeface="Arial" panose="020B0604020202020204" pitchFamily="34" charset="0"/>
              </a:rPr>
              <a:t>3</a:t>
            </a:r>
            <a:r>
              <a:rPr lang="es-MX" sz="1000" dirty="0" smtClean="0">
                <a:solidFill>
                  <a:schemeClr val="tx1"/>
                </a:solidFill>
                <a:latin typeface="Arial" panose="020B0604020202020204" pitchFamily="34" charset="0"/>
                <a:cs typeface="Arial" panose="020B0604020202020204" pitchFamily="34" charset="0"/>
              </a:rPr>
              <a:t>.0  Elabore en los formatos a continuación, las matriz de evaluación de alternativas de decisión de cada una de las plantas maquiladores susceptibles de comprar o contratar</a:t>
            </a:r>
            <a:endParaRPr lang="es-MX" sz="1000" dirty="0" smtClean="0">
              <a:solidFill>
                <a:schemeClr val="tx1"/>
              </a:solidFill>
              <a:latin typeface="Arial Narrow" panose="020B0606020202030204" pitchFamily="34" charset="0"/>
            </a:endParaRPr>
          </a:p>
          <a:p>
            <a:pPr marL="265113" indent="-265113" algn="just"/>
            <a:endParaRPr lang="es-MX" sz="1000" dirty="0">
              <a:solidFill>
                <a:schemeClr val="tx1"/>
              </a:solidFill>
              <a:latin typeface="Arial Narrow" panose="020B0606020202030204" pitchFamily="34" charset="0"/>
            </a:endParaRPr>
          </a:p>
          <a:p>
            <a:pPr marL="85725" indent="-85725" algn="just"/>
            <a:r>
              <a:rPr lang="es-MX" sz="1000" dirty="0" smtClean="0">
                <a:solidFill>
                  <a:schemeClr val="tx1"/>
                </a:solidFill>
                <a:latin typeface="Arial" panose="020B0604020202020204" pitchFamily="34" charset="0"/>
                <a:cs typeface="Arial" panose="020B0604020202020204" pitchFamily="34" charset="0"/>
              </a:rPr>
              <a:t>* Para efecto de su valoración en cada elemento, los indicadores son:  9: Muy bueno o positivo, 6: Aceptables o nivel medio y 3: Malo, bajo o negativo. Si así lo considera, puede utilizar sus propios índices.</a:t>
            </a:r>
            <a:endParaRPr lang="es-MX" sz="1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0890068"/>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1592</Words>
  <Application>Microsoft Office PowerPoint</Application>
  <PresentationFormat>Presentación en pantalla (4:3)</PresentationFormat>
  <Paragraphs>436</Paragraphs>
  <Slides>7</Slides>
  <Notes>3</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Equipo</dc:creator>
  <cp:lastModifiedBy>Equipo</cp:lastModifiedBy>
  <cp:revision>1</cp:revision>
  <dcterms:created xsi:type="dcterms:W3CDTF">2019-07-26T03:47:22Z</dcterms:created>
  <dcterms:modified xsi:type="dcterms:W3CDTF">2019-07-26T03:48:56Z</dcterms:modified>
</cp:coreProperties>
</file>