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FB7E7-5B11-4932-8023-213C6C2466C3}" type="datetimeFigureOut">
              <a:rPr lang="es-MX" smtClean="0"/>
              <a:t>29/07/2019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5A93F-4157-4FB9-8979-6480A6043F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31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3ADF0-21E0-4C88-A748-15175F13B97B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6304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365" indent="-28052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099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0939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19778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618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459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297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137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5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3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365" indent="-28052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099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0939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19778" indent="-22442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8618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7459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6297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5137" indent="-22442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6</a:t>
            </a:fld>
            <a:endParaRPr lang="es-ES_tradnl" sz="1000" b="0" dirty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87388"/>
            <a:ext cx="257175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73"/>
            <a:ext cx="5487022" cy="41141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2327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44</a:t>
            </a:r>
            <a:endParaRPr lang="es-MX" dirty="0"/>
          </a:p>
        </p:txBody>
      </p:sp>
      <p:pic>
        <p:nvPicPr>
          <p:cNvPr id="3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945324" y="2363755"/>
            <a:ext cx="5400000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798" y="443541"/>
            <a:ext cx="3456385" cy="7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0" y="3209072"/>
            <a:ext cx="68580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III.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NEGOCIACIÓN Y DESARROLLO PROFESIONAL</a:t>
            </a:r>
          </a:p>
          <a:p>
            <a:pPr algn="ctr">
              <a:defRPr/>
            </a:pP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PRACTICO MODULAR – </a:t>
            </a:r>
            <a:r>
              <a:rPr lang="es-ES" sz="20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CPM</a:t>
            </a:r>
            <a:endParaRPr lang="es-ES" sz="20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 III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1595669"/>
            <a:ext cx="6858000" cy="70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ES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 DE  GESTIÓN EJECUTIVA 2018</a:t>
            </a:r>
          </a:p>
          <a:p>
            <a:pPr algn="ctr">
              <a:defRPr/>
            </a:pPr>
            <a:r>
              <a:rPr lang="es-ES" sz="20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LICENCIATURA EN ADMINISTRACIÓN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29300" y="5365250"/>
            <a:ext cx="54000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  <a:defRPr/>
            </a:pPr>
            <a:endParaRPr lang="es-E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20688" y="6130334"/>
            <a:ext cx="5616000" cy="2308296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ctr">
              <a:defRPr/>
            </a:pP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1200" b="1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es-MX" sz="1200" i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defRPr/>
            </a:pPr>
            <a:endParaRPr lang="es-MX" sz="12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 CUIDADOSAMENTE EL SIGUIENTE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PRÁCTICO MODULAR – CPM (PAGINAS 45 A LA 46   )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CONSULTE SU MATERIAL, Y CONTESTE LA SOLUCIÓN EN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CASO 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(PÁGINAS 48  Y 49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QUE ES EL DOCUMENTO QUE DEBE ENTREGAR ANTES DEL INICIO DE LA SESIÓN DE TRABAJO DEL MÓDULO 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s-MX" sz="1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RECUERDE QUE PARA TENER DERECHO A PRESENTAR EXAMEN DE ESTE MÓDULO, DEBERÁ USTED 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DEBIDAMENTE RESUELTO EL </a:t>
            </a:r>
            <a:r>
              <a:rPr lang="es-MX" sz="1200" b="1" i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 REPORTE</a:t>
            </a:r>
            <a:r>
              <a:rPr lang="es-MX" sz="12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1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SEA IMPRESO O LLENADO A MANO</a:t>
            </a:r>
            <a:r>
              <a:rPr lang="es-MX" sz="12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PODER TENER DERECHO A PRESENTAR EL EXAMEN FINAL.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34950" y="8471935"/>
            <a:ext cx="6373997" cy="119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99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30 Conector recto"/>
          <p:cNvCxnSpPr/>
          <p:nvPr/>
        </p:nvCxnSpPr>
        <p:spPr>
          <a:xfrm flipV="1">
            <a:off x="3501008" y="6156176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708448" y="6300192"/>
            <a:ext cx="472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>
            <a:off x="4220616" y="6300192"/>
            <a:ext cx="472" cy="68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5733256" y="63001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H="1">
            <a:off x="1196752" y="6300192"/>
            <a:ext cx="472" cy="68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4292624" y="7668344"/>
            <a:ext cx="4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>
            <a:off x="2708448" y="7668344"/>
            <a:ext cx="4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1196752" y="7668344"/>
            <a:ext cx="4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3500536" y="6300192"/>
            <a:ext cx="472" cy="136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549663"/>
            <a:ext cx="1600200" cy="486833"/>
          </a:xfrm>
        </p:spPr>
        <p:txBody>
          <a:bodyPr/>
          <a:lstStyle/>
          <a:p>
            <a:r>
              <a:rPr lang="es-MX" dirty="0" smtClean="0"/>
              <a:t>45</a:t>
            </a:r>
            <a:endParaRPr lang="es-MX" dirty="0"/>
          </a:p>
        </p:txBody>
      </p:sp>
      <p:pic>
        <p:nvPicPr>
          <p:cNvPr id="3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8604448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32656" y="8460448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497316"/>
              </p:ext>
            </p:extLst>
          </p:nvPr>
        </p:nvGraphicFramePr>
        <p:xfrm>
          <a:off x="332656" y="219824"/>
          <a:ext cx="6120000" cy="5257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68261"/>
              </a:tblGrid>
              <a:tr h="1459479">
                <a:tc gridSpan="2"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CASO PRACTICO </a:t>
                      </a:r>
                      <a:r>
                        <a:rPr lang="es-ES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MODULAR</a:t>
                      </a:r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s-MX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- MODULO III**</a:t>
                      </a:r>
                    </a:p>
                    <a:p>
                      <a:pPr algn="ctr" rtl="0" eaLnBrk="1" latinLnBrk="0" hangingPunct="1"/>
                      <a:r>
                        <a:rPr lang="es-MX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Ediciones Integradas, S.A. de C.V.</a:t>
                      </a:r>
                      <a:endParaRPr lang="es-MX" sz="1000" b="0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just" rtl="0" eaLnBrk="1" fontAlgn="auto" latinLnBrk="0" hangingPunct="1"/>
                      <a:r>
                        <a:rPr lang="es-MX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es-MX" sz="1000" b="0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just" rtl="0" eaLnBrk="1" latinLnBrk="0" hangingPunct="1"/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Lea cuidadosamente el siguiente caso práctico modular, consulte</a:t>
                      </a:r>
                      <a:r>
                        <a:rPr lang="es-ES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y analice</a:t>
                      </a:r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el material del Módulo y en base a ello, responda los cuestionamientos que de acuerdo a su criterio y opinión, fundamentan</a:t>
                      </a:r>
                      <a:r>
                        <a:rPr lang="es-ES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la resolución del caso en sus diferentes conceptos.</a:t>
                      </a:r>
                      <a:endParaRPr lang="es-MX" sz="1000" b="0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just" rtl="0" eaLnBrk="1" latinLnBrk="0" hangingPunct="1"/>
                      <a:endParaRPr lang="es-ES" sz="700" b="0" kern="1200" dirty="0" smtClean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just" rtl="0" eaLnBrk="1" latinLnBrk="0" hangingPunct="1"/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Recuerde que entregar el </a:t>
                      </a:r>
                      <a:r>
                        <a:rPr lang="es-ES" sz="1000" b="0" i="1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Formato de Reporte</a:t>
                      </a:r>
                      <a:r>
                        <a:rPr lang="es-ES" sz="1000" b="0" kern="120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del caso debidamente resuelto antes del</a:t>
                      </a:r>
                      <a:r>
                        <a:rPr lang="es-ES" sz="10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 inicio de la sesión de trabajo del módulo, le da derecho a presentar el examen final respectivo</a:t>
                      </a:r>
                      <a:r>
                        <a:rPr lang="es-ES" sz="1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es-MX" sz="1000" b="1" dirty="0">
                        <a:solidFill>
                          <a:srgbClr val="C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12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Ediciones Integradas, S.A. de C.V.</a:t>
                      </a:r>
                      <a:endParaRPr lang="es-ES" sz="1000" b="1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Dos grupos de inversionistas nacionales analizan la fusión de dos empresas dedicadas al ramo de las impresiones y litografías en alto volumen. Cada una cuenta con una línea de cuadernos infantiles para iluminar, que a su vez ofrecen en diferentes mercados, divididos en Centro Norte y Sur Sureste.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La idea central de ambos Grupos de inversionista es integrar en una nueva empresa todas aquellas líneas de uno y otro, y cubrir de esa manera el mercado nacional. Después de una serie de reuniones, ambos grupos convinieron en integrar un Comité de Evaluación, donde se analizaran y se llegará a la conclusión delos siguientes acuerdos.</a:t>
                      </a:r>
                      <a:endParaRPr lang="es-MX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Ambos grupos de accionistas designarán o podrán participar personalmente en el Consejo de Administración de la nueva empresa. Se nombrarán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 Presidente, Secretario, Tesorero y dos Vocales,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cordando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también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la forma y valor de cada voto. 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Una condición es que ninguno de los socios  participe laboralmente en la empresa. Sus ingresos serán en función de las utilidades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de acuerdo a su participación accionaria, convenida en el 50% cada grupo.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Los accionistas podrán nombrar una persona de su confianza,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uno en la Dirección General, y el otro en la Gerencia de Administración y Finanzas de la nueva empresa. Quién nombrar a quién será parte de la negociación.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Por </a:t>
                      </a:r>
                      <a:r>
                        <a:rPr lang="es-MX" sz="1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Grupo de </a:t>
                      </a:r>
                      <a:r>
                        <a:rPr lang="es-MX" sz="1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Accionistas Integra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participarán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 la negociación, además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 Director General, la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Contralora  General, así como el Gerente de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Producción.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Por parte del Grupos de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Accionistas </a:t>
                      </a:r>
                      <a:r>
                        <a:rPr lang="es-MX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YMEX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 estará el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Presidente de su Consejo de Administración; el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Gerente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Finanzas,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 el Director Jurídico,.</a:t>
                      </a:r>
                      <a:endParaRPr lang="es-MX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891894"/>
              </p:ext>
            </p:extLst>
          </p:nvPr>
        </p:nvGraphicFramePr>
        <p:xfrm>
          <a:off x="548680" y="5563008"/>
          <a:ext cx="5831320" cy="2736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000"/>
                <a:gridCol w="270690"/>
                <a:gridCol w="208280"/>
                <a:gridCol w="790043"/>
                <a:gridCol w="500647"/>
                <a:gridCol w="252000"/>
                <a:gridCol w="571097"/>
                <a:gridCol w="719593"/>
                <a:gridCol w="208280"/>
                <a:gridCol w="270690"/>
                <a:gridCol w="1020000"/>
              </a:tblGrid>
              <a:tr h="282812">
                <a:tc gridSpan="11"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Organigrama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de la nueva empresa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5262">
                <a:tc gridSpan="4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Presidente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7462">
                <a:tc gridSpan="11">
                  <a:txBody>
                    <a:bodyPr/>
                    <a:lstStyle/>
                    <a:p>
                      <a:endParaRPr lang="es-MX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3517"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Secretario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Tesorero 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Vocal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Vocal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3948">
                <a:tc gridSpan="11">
                  <a:txBody>
                    <a:bodyPr/>
                    <a:lstStyle/>
                    <a:p>
                      <a:pPr algn="ctr"/>
                      <a:endParaRPr lang="es-MX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5262">
                <a:tc>
                  <a:txBody>
                    <a:bodyPr/>
                    <a:lstStyle/>
                    <a:p>
                      <a:endParaRPr lang="es-MX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s-MX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Director General</a:t>
                      </a:r>
                      <a:endParaRPr lang="es-MX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7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7462">
                <a:tc gridSpan="11">
                  <a:txBody>
                    <a:bodyPr/>
                    <a:lstStyle/>
                    <a:p>
                      <a:endParaRPr lang="es-MX" sz="7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0276"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 Finanzas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 Producción</a:t>
                      </a:r>
                      <a:endParaRPr lang="es-MX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 Ventas</a:t>
                      </a:r>
                      <a:endParaRPr lang="es-MX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 Administración y RH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332656" y="5544416"/>
            <a:ext cx="6120000" cy="28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1197224" y="6300192"/>
            <a:ext cx="453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V="1">
            <a:off x="1196752" y="7668344"/>
            <a:ext cx="453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V="1">
            <a:off x="1196752" y="7020272"/>
            <a:ext cx="453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H="1">
            <a:off x="5732784" y="7668344"/>
            <a:ext cx="4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72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0" descr="Resultado de imagen para itescam calkin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46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234950" y="8471935"/>
            <a:ext cx="6373997" cy="119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39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47582"/>
              </p:ext>
            </p:extLst>
          </p:nvPr>
        </p:nvGraphicFramePr>
        <p:xfrm>
          <a:off x="368949" y="312071"/>
          <a:ext cx="6120000" cy="3070692"/>
        </p:xfrm>
        <a:graphic>
          <a:graphicData uri="http://schemas.openxmlformats.org/drawingml/2006/table">
            <a:tbl>
              <a:tblPr firstRow="1" bandRow="1"/>
              <a:tblGrid>
                <a:gridCol w="360365"/>
                <a:gridCol w="5759635"/>
              </a:tblGrid>
              <a:tr h="241697"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SOLUCIÓN DEL </a:t>
                      </a: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cs typeface="Arial"/>
                        </a:rPr>
                        <a:t>CASO</a:t>
                      </a:r>
                      <a:endParaRPr lang="es-MX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44035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Lea cuidadosamente la información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contenida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en los siguientes cuadros de información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del caso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,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donde se relacionan una serie de elementos,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de análisis del proceso de negociación de una fusión de dos empresas del ramo editorial y e imprenta que operan en diferentes regiones del país y que al fusionarse integrarán una nueva organización, con la participación de personas de </a:t>
                      </a:r>
                      <a:r>
                        <a:rPr lang="es-MX" sz="10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de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las empresas de ambos Grupos.</a:t>
                      </a: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 usted se le ha contratado para que de acuerdo a la información con la que cuenta y previo análisis documental, decida  y recomiende que hotel se debe comprar u operar, y proponga además un programa estratégico general para su desarrollo como el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9356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1.0.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Lea cuidadosamente cada uno de los cuadros  del 1.0 Análisis de información, de las hojas marcadas con los números 1-2, y 2-2, donde se enlistan los principales elementos y características de los 6 participantes en proceso de negociación.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2.0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Una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 vez realizado el análisis del punto anterior, elabore el mapa de interés del proceso de negociación, con aquellos datos que usted considere describen mejor a cada uno de los participantes.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3.0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Simule los principales argumentos de la negociación de cada Grupo de accionistas, al menos 4 de cada uno, y en base a ellos decida como se deben repartir los puestos de la Dirección Gerencias de la nueva empresa,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567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4.0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/>
                        </a:rPr>
                        <a:t>Analice los conflictos potenciales que existen entre los participantes de ambos grupos, y sugiera la forma de resolverlos positivamente.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0142" marR="90142" marT="45071" marB="450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8 Rectángulo"/>
          <p:cNvSpPr/>
          <p:nvPr/>
        </p:nvSpPr>
        <p:spPr>
          <a:xfrm>
            <a:off x="332656" y="8411936"/>
            <a:ext cx="6192688" cy="144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b="1" i="1" dirty="0" smtClean="0">
                <a:solidFill>
                  <a:srgbClr val="FF0000"/>
                </a:solidFill>
              </a:rPr>
              <a:t>** </a:t>
            </a:r>
            <a:r>
              <a:rPr lang="es-MX" sz="1000" b="1" i="1" dirty="0" smtClean="0">
                <a:solidFill>
                  <a:srgbClr val="FF0000"/>
                </a:solidFill>
              </a:rPr>
              <a:t>Los datos y nombres del presente caso son ficticios y solo sirven de información para la resolución del caso</a:t>
            </a:r>
            <a:r>
              <a:rPr lang="es-MX" sz="1050" dirty="0" smtClean="0">
                <a:solidFill>
                  <a:srgbClr val="FF0000"/>
                </a:solidFill>
              </a:rPr>
              <a:t>.</a:t>
            </a:r>
            <a:endParaRPr lang="es-MX" sz="1050" dirty="0">
              <a:solidFill>
                <a:srgbClr val="FF0000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63181"/>
              </p:ext>
            </p:extLst>
          </p:nvPr>
        </p:nvGraphicFramePr>
        <p:xfrm>
          <a:off x="368301" y="3455680"/>
          <a:ext cx="6121398" cy="4977720"/>
        </p:xfrm>
        <a:graphic>
          <a:graphicData uri="http://schemas.openxmlformats.org/drawingml/2006/table">
            <a:tbl>
              <a:tblPr firstRow="1" bandRow="1"/>
              <a:tblGrid>
                <a:gridCol w="1020233"/>
                <a:gridCol w="1020233"/>
                <a:gridCol w="1020233"/>
                <a:gridCol w="1020233"/>
                <a:gridCol w="1020233"/>
                <a:gridCol w="479814"/>
                <a:gridCol w="540419"/>
              </a:tblGrid>
              <a:tr h="360000"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1.0  ANÁLISIS DE INFORMACIÓN</a:t>
                      </a: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1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>
                          <a:latin typeface="Arial Narrow" panose="020B0606020202030204" pitchFamily="34" charset="0"/>
                        </a:rPr>
                        <a:t>Hoja</a:t>
                      </a: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 smtClean="0">
                          <a:latin typeface="Arial Narrow" panose="020B0606020202030204" pitchFamily="34" charset="0"/>
                        </a:rPr>
                        <a:t>1-2</a:t>
                      </a:r>
                      <a:endParaRPr lang="es-MX" sz="900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GRUPO</a:t>
                      </a:r>
                      <a:r>
                        <a:rPr lang="es-MX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DE ACCIONISTAS INTEGRA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GRUPO</a:t>
                      </a:r>
                      <a:r>
                        <a:rPr lang="es-MX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DE ACCIONISTAS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Lic. Rubén Mendoza </a:t>
                      </a:r>
                      <a:r>
                        <a:rPr lang="es-MX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Ruiz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Mtra. Marcela Romero Baños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Ing.</a:t>
                      </a:r>
                      <a:r>
                        <a:rPr lang="es-MX" sz="9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Felipe Dueñas </a:t>
                      </a:r>
                      <a:r>
                        <a:rPr lang="es-MX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Ortiz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Ing. Martín Vélez Armenta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CP. </a:t>
                      </a:r>
                      <a:r>
                        <a:rPr lang="es-MX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Leopoldo Figueroa Vargas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Lic.  Fernando Ochoa Gómez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Director</a:t>
                      </a:r>
                      <a:r>
                        <a:rPr lang="es-MX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Gral.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Contralora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General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Gerente</a:t>
                      </a:r>
                      <a:r>
                        <a:rPr lang="es-MX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d</a:t>
                      </a: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 Producción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Presidente del Consejo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Gerente de Finanzas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Director Jurídico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años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 años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años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 años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 años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 años 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Lic. en Derecho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Contadora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Pública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Ingeniero Industrial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Ingeniero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Civil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Lic. En Finanzas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Lic. En Derecho</a:t>
                      </a:r>
                      <a:endParaRPr lang="es-MX" sz="2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Experiencia básicamente en su empresa y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giro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Experiencia como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profesional de la contabilidad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Experiencia anterior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 el ramo inmobiliario</a:t>
                      </a:r>
                      <a:endParaRPr lang="es-MX" sz="10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Experiencia como empresario y como inversionista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Amplia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experiencia en finanzas y proyectos de  inversión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Reconocido mercantilista en el medio empresarial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Reservado,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piensa antes de hablar.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Carácter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fuerte, y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 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veces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intolerante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Mente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abierta. Facilidad de palabra.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Ordenada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Tarda en decidir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Tolerante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Muy inteligente. Tímido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Mediador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Tolerante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Analítico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Gran visión financiera.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Carácter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fuerte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Decisiones rápidas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Excelente financiero. Leal y de confianza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del Presidente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Ex-socio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 un despacho de derecho mercantil. Especialista en la materia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 interés es conservar el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 puesto en la nueva empresa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y la de al menos dos de sus subordinados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Su interés es que el control presupuesta e interno que su empresa opera sea el mismo en la nueva empresa</a:t>
                      </a:r>
                      <a:r>
                        <a:rPr lang="es-MX" sz="1000" b="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y ser ella la titular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 interés es asesorar puntualmente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en la conveniencia de conservar los procesos productivos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actuales.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 interés es garantizar una inversión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redituable y en la medida de lo posible controlar la nueva empresa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 interés es que 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se obtenga la mayor ventaja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financiera para su Grupo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Si interés es respaldar legalmente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la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operación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 la nueva empresa protegiendo 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 su Grupo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79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343524"/>
              </p:ext>
            </p:extLst>
          </p:nvPr>
        </p:nvGraphicFramePr>
        <p:xfrm>
          <a:off x="368299" y="264011"/>
          <a:ext cx="6121402" cy="5892165"/>
        </p:xfrm>
        <a:graphic>
          <a:graphicData uri="http://schemas.openxmlformats.org/drawingml/2006/table">
            <a:tbl>
              <a:tblPr firstRow="1" bandRow="1"/>
              <a:tblGrid>
                <a:gridCol w="1018647"/>
                <a:gridCol w="1018647"/>
                <a:gridCol w="1018647"/>
                <a:gridCol w="1018647"/>
                <a:gridCol w="1018647"/>
                <a:gridCol w="482350"/>
                <a:gridCol w="545817"/>
              </a:tblGrid>
              <a:tr h="360045"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1.0  ANÁLISIS DE INFORMACIÓN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Hoja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  <a:r>
                        <a:rPr lang="es-MX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-2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GRUPO</a:t>
                      </a:r>
                      <a:r>
                        <a:rPr lang="es-MX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DE ACCIONISTAS INTEGRA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GRUPO</a:t>
                      </a:r>
                      <a:r>
                        <a:rPr lang="es-MX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DE ACCIONISTAS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Lic. Rubén Mendoza Ruiz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Mtra. Marcela Romero Baños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Ing.</a:t>
                      </a:r>
                      <a:r>
                        <a:rPr lang="es-MX" sz="9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Felipe Dueñas Ortiz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Ing. Martín Vélez Armenta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CP</a:t>
                      </a:r>
                      <a:r>
                        <a:rPr lang="es-MX" sz="9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Leopoldo Figueroa Vargas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Lic.  Fernando Ochoa Gómez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Director</a:t>
                      </a:r>
                      <a:r>
                        <a:rPr lang="es-MX" sz="9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Gral.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Contralora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General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Gerente</a:t>
                      </a:r>
                      <a:r>
                        <a:rPr lang="es-MX" sz="900" b="1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d</a:t>
                      </a: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 Producción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Presidente del Consejo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Gerente de Finanzas</a:t>
                      </a:r>
                      <a:endParaRPr lang="es-MX" sz="1800" b="0" i="0" u="none" strike="noStrike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Director Jurídico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Quisiera la Presidencia del Consejo para poder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seguir activo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Le interesa estar dentro del Consejo para apoyar a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Director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No considera que deba estar directamente en la negociación, solo asesorar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Le interesa el control del Consejo para progresivamente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obtener mayoría accionaria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Quisiera ser Secretario pero sobre todo apoyar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sus proyectos en la nueva empresa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No le interesa una posición en la nueva empresa.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Sabe que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 todas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maneras </a:t>
                      </a:r>
                      <a:r>
                        <a:rPr lang="es-MX" sz="10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segurá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en el Jurídico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/>
                </a:tc>
              </a:tr>
              <a:tr h="0">
                <a:tc gridSpan="2">
                  <a:txBody>
                    <a:bodyPr/>
                    <a:lstStyle/>
                    <a:p>
                      <a:pPr marL="0" algn="just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Desconfían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tanto del Ing. Martín Vélez pues 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su intención es plenamente financiera y además tiene la capacidad económica suficiente para en el futuro minimizar su paquete accionario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Piensa que es necesario ser cuidadosos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con los términos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financieros futuros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Considera que 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el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personal en el proceso de negociación es bueno, pero no está actualizado tecnología y administrativamente. Son</a:t>
                      </a:r>
                      <a:r>
                        <a:rPr lang="es-MX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gente honorable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pero 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 no tienen experiencia financiera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Piensa que se puede n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lograr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condiciones de control </a:t>
                      </a:r>
                      <a:r>
                        <a:rPr lang="es-MX" sz="1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favorables para </a:t>
                      </a:r>
                      <a:r>
                        <a:rPr lang="es-MX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Vélez Armenta</a:t>
                      </a: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Piensa que debe de incluirse en la  selección de ejecutivo al de producción</a:t>
                      </a:r>
                      <a:endParaRPr lang="es-MX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Considera que deben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ellos elegir </a:t>
                      </a: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al Director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Genera 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Considera que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ellos deben </a:t>
                      </a: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elegir al Gerente de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Producción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Consideran la Presidencia del Consejo y la Dirección General son interesantes, pues la parte medular son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los atributos y </a:t>
                      </a: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autoridad  que tenga</a:t>
                      </a:r>
                      <a:r>
                        <a:rPr lang="es-MX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</a:t>
                      </a: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Le parece una estructura muy costosa e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improductiva</a:t>
                      </a:r>
                      <a:endParaRPr lang="es-MX" sz="18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No tiene idea si esa debe ser la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nueva estructura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No conoce cuales son los criterios para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su</a:t>
                      </a: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estructura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 nueva estructura que proponen corresponde a la experiencia que tienen en ese tipo de industrias, su operación y especialmente los costos y calidad</a:t>
                      </a:r>
                      <a:endParaRPr lang="es-MX" sz="10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Conoce de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manera profunda el mercado que 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han cubierto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por años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No conoce el mercado de la empresa </a:t>
                      </a: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del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otro Grupo.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Los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</a:rPr>
                        <a:t> productos de ambas empresas de los Grupos, son similares en calidad.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Están de acuerdo en que no conocen el nuevo mercado, pero esperan que la gente que contraten en el área de ventas pueda conocerlo rápidamente</a:t>
                      </a:r>
                      <a:endParaRPr lang="es-MX" sz="4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Solo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analizará el aspecto legal del mercado.</a:t>
                      </a:r>
                      <a:endParaRPr lang="es-MX" sz="400" dirty="0" smtClean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073155"/>
              </p:ext>
            </p:extLst>
          </p:nvPr>
        </p:nvGraphicFramePr>
        <p:xfrm>
          <a:off x="405344" y="6350600"/>
          <a:ext cx="6120000" cy="19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NOTAS</a:t>
                      </a:r>
                      <a:endParaRPr lang="es-MX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endParaRPr lang="es-MX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8549663"/>
            <a:ext cx="1600200" cy="486833"/>
          </a:xfrm>
        </p:spPr>
        <p:txBody>
          <a:bodyPr/>
          <a:lstStyle/>
          <a:p>
            <a:fld id="{805D4288-44B6-4D2C-8261-77B749EDE6EB}" type="slidenum">
              <a:rPr lang="es-MX" smtClean="0"/>
              <a:t>4</a:t>
            </a:fld>
            <a:r>
              <a:rPr lang="es-MX" dirty="0" smtClean="0"/>
              <a:t>7</a:t>
            </a:r>
            <a:endParaRPr lang="es-MX" dirty="0"/>
          </a:p>
        </p:txBody>
      </p:sp>
      <p:pic>
        <p:nvPicPr>
          <p:cNvPr id="5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7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532440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88640" y="8388424"/>
            <a:ext cx="6516000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Puede usar este formato o substituirlo por un formato propio</a:t>
            </a:r>
          </a:p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700472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0755"/>
              </p:ext>
            </p:extLst>
          </p:nvPr>
        </p:nvGraphicFramePr>
        <p:xfrm>
          <a:off x="369051" y="265084"/>
          <a:ext cx="6120000" cy="1570612"/>
        </p:xfrm>
        <a:graphic>
          <a:graphicData uri="http://schemas.openxmlformats.org/drawingml/2006/table">
            <a:tbl>
              <a:tblPr/>
              <a:tblGrid>
                <a:gridCol w="627316"/>
                <a:gridCol w="341388"/>
                <a:gridCol w="394518"/>
                <a:gridCol w="548871"/>
                <a:gridCol w="373658"/>
                <a:gridCol w="258318"/>
                <a:gridCol w="776246"/>
                <a:gridCol w="459714"/>
                <a:gridCol w="304784"/>
                <a:gridCol w="359764"/>
                <a:gridCol w="359764"/>
                <a:gridCol w="752111"/>
                <a:gridCol w="563548"/>
              </a:tblGrid>
              <a:tr h="468000">
                <a:tc gridSpan="12"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es-MX" sz="800" b="1" u="sng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FORMATO DE REPORTE 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rtl="0" eaLnBrk="1" latinLnBrk="0" hangingPunct="1"/>
                      <a:r>
                        <a:rPr lang="es-MX" sz="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ESTE FORMATO LO DEBE ENTREGAR ANTES DEL INICIO DE LAS SESIÓN DE TRABAJO DEL MÓDULO I I PARA  REGISTRASE EN LA LISTA DE ASISTENCIA Y TENER DERECHO A PRESENTAR  EL  EXAMEN FINAL DEL MÓDULO.</a:t>
                      </a:r>
                      <a:endParaRPr lang="es-MX" sz="8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b="1" dirty="0" smtClean="0"/>
                        <a:t>1 DE</a:t>
                      </a:r>
                      <a:r>
                        <a:rPr lang="es-MX" sz="900" b="1" baseline="0" dirty="0" smtClean="0"/>
                        <a:t> 2</a:t>
                      </a:r>
                      <a:endParaRPr lang="es-MX" sz="900" b="1" dirty="0"/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32">
                <a:tc gridSpan="8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TGE 2019.  MODULO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II I. TÉCNICAS DE NEGOCIACIÓN Y DESARROLLO PROFESIONAL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INGENIEROS</a:t>
                      </a:r>
                      <a:endParaRPr lang="es-MX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CASO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MX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PRÁCTICO 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MODULAR – </a:t>
                      </a:r>
                      <a:r>
                        <a:rPr lang="es-MX" sz="8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MÓDULO </a:t>
                      </a: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III</a:t>
                      </a: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EDICIONES INTEGRADAS </a:t>
                      </a:r>
                      <a:r>
                        <a:rPr lang="es-MX" sz="800" b="1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</a:t>
                      </a:r>
                      <a:endParaRPr lang="es-MX" sz="800" b="1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929" marR="66929" marT="59563" marB="595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6929" marR="66929" marT="59563" marB="59563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+mn-lt"/>
                        </a:rPr>
                        <a:t>MATRÍCULA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EDAD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AÑOS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GÉNERO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M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F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r>
                        <a:rPr lang="es-MX" sz="800" b="1" dirty="0" smtClean="0">
                          <a:latin typeface="+mn-lt"/>
                        </a:rPr>
                        <a:t>ESTADO CIVIL</a:t>
                      </a: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SOLTERO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CASADO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U.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LIBRE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OTRO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72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 DONDE NACIÓ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0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800" b="1" dirty="0">
                        <a:latin typeface="+mn-lt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</a:pPr>
                      <a:endParaRPr lang="es-MX" sz="9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LUGAR</a:t>
                      </a:r>
                      <a:r>
                        <a:rPr lang="es-MX" sz="800" b="1" i="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DONDE VIVE</a:t>
                      </a: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9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48</a:t>
            </a:r>
            <a:endParaRPr lang="es-MX" dirty="0"/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037996"/>
              </p:ext>
            </p:extLst>
          </p:nvPr>
        </p:nvGraphicFramePr>
        <p:xfrm>
          <a:off x="3789345" y="2704784"/>
          <a:ext cx="2735999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6"/>
                <a:gridCol w="358926"/>
                <a:gridCol w="426429"/>
                <a:gridCol w="604042"/>
                <a:gridCol w="1065956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63282"/>
              </p:ext>
            </p:extLst>
          </p:nvPr>
        </p:nvGraphicFramePr>
        <p:xfrm>
          <a:off x="404664" y="1968912"/>
          <a:ext cx="612068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</a:tblGrid>
              <a:tr h="370840">
                <a:tc>
                  <a:txBody>
                    <a:bodyPr/>
                    <a:lstStyle/>
                    <a:p>
                      <a:pPr marL="177800" indent="-177800"/>
                      <a:r>
                        <a:rPr lang="es-MX" sz="1000" dirty="0" smtClean="0">
                          <a:solidFill>
                            <a:schemeClr val="tx1"/>
                          </a:solidFill>
                        </a:rPr>
                        <a:t>2.0 Elabore el Mapa de Interés de acuerdo 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la información proporcionada y analizada. Enuncie </a:t>
                      </a:r>
                      <a:r>
                        <a:rPr lang="es-MX" sz="1000" baseline="0" dirty="0" err="1" smtClean="0">
                          <a:solidFill>
                            <a:schemeClr val="tx1"/>
                          </a:solidFill>
                        </a:rPr>
                        <a:t>alos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</a:rPr>
                        <a:t> intereses principales de cada persona, y relaciónelos de acuerdo a su posición y puesto de cada Grupo. Para sencillez con que anote el apellido de la persona es suficiente</a:t>
                      </a:r>
                      <a:endParaRPr lang="es-MX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173563"/>
              </p:ext>
            </p:extLst>
          </p:nvPr>
        </p:nvGraphicFramePr>
        <p:xfrm>
          <a:off x="3789345" y="4576992"/>
          <a:ext cx="2735999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6"/>
                <a:gridCol w="358926"/>
                <a:gridCol w="426429"/>
                <a:gridCol w="604042"/>
                <a:gridCol w="1065956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134586"/>
              </p:ext>
            </p:extLst>
          </p:nvPr>
        </p:nvGraphicFramePr>
        <p:xfrm>
          <a:off x="3753344" y="6444208"/>
          <a:ext cx="2772000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39"/>
                <a:gridCol w="363649"/>
                <a:gridCol w="432040"/>
                <a:gridCol w="611990"/>
                <a:gridCol w="1079982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563275"/>
              </p:ext>
            </p:extLst>
          </p:nvPr>
        </p:nvGraphicFramePr>
        <p:xfrm>
          <a:off x="476672" y="6521208"/>
          <a:ext cx="2735999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6"/>
                <a:gridCol w="358926"/>
                <a:gridCol w="426429"/>
                <a:gridCol w="604042"/>
                <a:gridCol w="1065956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61221"/>
              </p:ext>
            </p:extLst>
          </p:nvPr>
        </p:nvGraphicFramePr>
        <p:xfrm>
          <a:off x="476672" y="4644008"/>
          <a:ext cx="2735999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6"/>
                <a:gridCol w="358926"/>
                <a:gridCol w="426429"/>
                <a:gridCol w="604042"/>
                <a:gridCol w="1065956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44808"/>
              </p:ext>
            </p:extLst>
          </p:nvPr>
        </p:nvGraphicFramePr>
        <p:xfrm>
          <a:off x="476991" y="2699792"/>
          <a:ext cx="2735999" cy="172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6"/>
                <a:gridCol w="358926"/>
                <a:gridCol w="426429"/>
                <a:gridCol w="604042"/>
                <a:gridCol w="1065956"/>
              </a:tblGrid>
              <a:tr h="252000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GRUPO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0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MX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 gridSpan="2">
                  <a:txBody>
                    <a:bodyPr/>
                    <a:lstStyle/>
                    <a:p>
                      <a:r>
                        <a:rPr lang="es-MX" sz="800" b="0" dirty="0" smtClean="0"/>
                        <a:t>POSICIÓN</a:t>
                      </a:r>
                      <a:endParaRPr lang="es-MX" sz="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MX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1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2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3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4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5</a:t>
                      </a:r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s-MX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46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9" y="8556456"/>
            <a:ext cx="1512475" cy="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 descr="Resultado de imagen para itescam calkini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8460432"/>
            <a:ext cx="1800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469148"/>
              </p:ext>
            </p:extLst>
          </p:nvPr>
        </p:nvGraphicFramePr>
        <p:xfrm>
          <a:off x="452950" y="179512"/>
          <a:ext cx="6048000" cy="844680"/>
        </p:xfrm>
        <a:graphic>
          <a:graphicData uri="http://schemas.openxmlformats.org/drawingml/2006/table">
            <a:tbl>
              <a:tblPr/>
              <a:tblGrid>
                <a:gridCol w="631009"/>
                <a:gridCol w="2694980"/>
                <a:gridCol w="341797"/>
                <a:gridCol w="272977"/>
                <a:gridCol w="723760"/>
                <a:gridCol w="731971"/>
                <a:gridCol w="651506"/>
              </a:tblGrid>
              <a:tr h="0">
                <a:tc gridSpan="6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FORMATO DE REPORTE DEL CASO PRÁCTICO MÓDULO III</a:t>
                      </a:r>
                      <a:endParaRPr lang="es-MX" sz="8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000" b="1" dirty="0"/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b="1" dirty="0" smtClean="0">
                          <a:latin typeface="Arial Narrow" panose="020B0606020202030204" pitchFamily="34" charset="0"/>
                        </a:rPr>
                        <a:t>2 DE 2</a:t>
                      </a:r>
                      <a:endParaRPr lang="es-MX" sz="8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TGE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2019. 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TÉCNICAS DE NEGOCIACIÓN Y DESARROLLO PROFESIONAL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INGENIEROS</a:t>
                      </a:r>
                      <a:endParaRPr lang="es-MX" sz="8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800" b="1" dirty="0" smtClean="0">
                          <a:latin typeface="Arial Narrow" panose="020B0606020202030204" pitchFamily="34" charset="0"/>
                        </a:rPr>
                        <a:t>CASO</a:t>
                      </a:r>
                      <a:r>
                        <a:rPr lang="es-MX" sz="800" b="1" baseline="0" dirty="0" smtClean="0">
                          <a:latin typeface="Arial Narrow" panose="020B0606020202030204" pitchFamily="34" charset="0"/>
                        </a:rPr>
                        <a:t> PRÁCTICO INDIVIDUAL – MÓDULO II</a:t>
                      </a:r>
                    </a:p>
                    <a:p>
                      <a:pPr algn="ctr" rtl="0" eaLnBrk="1" fontAlgn="auto" latinLnBrk="0" hangingPunct="1"/>
                      <a:r>
                        <a:rPr lang="es-ES" sz="8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EDICIONES</a:t>
                      </a:r>
                      <a:r>
                        <a:rPr lang="es-ES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INTEGRADAS, S.A.</a:t>
                      </a:r>
                      <a:endParaRPr lang="es-MX" sz="8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kern="12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NOMBRE:</a:t>
                      </a:r>
                      <a:endParaRPr lang="es-MX" sz="8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8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800" b="1" i="0" u="none" strike="noStrike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CARRERA</a:t>
                      </a:r>
                      <a:endParaRPr lang="es-MX" sz="800" b="1" i="0" u="none" strike="noStrike" dirty="0"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latin typeface="Arial Narrow" panose="020B0606020202030204" pitchFamily="34" charset="0"/>
                        </a:rPr>
                        <a:t>MATRÍCULA</a:t>
                      </a:r>
                      <a:endParaRPr lang="es-MX" sz="800" b="1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800" dirty="0">
                        <a:latin typeface="Arial Narrow" panose="020B0606020202030204" pitchFamily="34" charset="0"/>
                      </a:endParaRPr>
                    </a:p>
                  </a:txBody>
                  <a:tcPr marL="66907" marR="66907" marT="59500" marB="59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MX" dirty="0" smtClean="0"/>
              <a:t>49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88640" y="8291938"/>
            <a:ext cx="6516000" cy="168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i="1" dirty="0" smtClean="0">
                <a:solidFill>
                  <a:srgbClr val="FF0000"/>
                </a:solidFill>
              </a:rPr>
              <a:t>*SI REQUIERE MÁS ESPACIO PUEDE UTILIZAR EL REVERSO DE ESTAS HOJAS O BIEN AGREGAR LAS QUE REQUIERA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34950" y="8471935"/>
            <a:ext cx="6373997" cy="119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aphicFrame>
        <p:nvGraphicFramePr>
          <p:cNvPr id="14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046372"/>
              </p:ext>
            </p:extLst>
          </p:nvPr>
        </p:nvGraphicFramePr>
        <p:xfrm>
          <a:off x="476672" y="1115616"/>
          <a:ext cx="6048000" cy="3779268"/>
        </p:xfrm>
        <a:graphic>
          <a:graphicData uri="http://schemas.openxmlformats.org/drawingml/2006/table">
            <a:tbl>
              <a:tblPr/>
              <a:tblGrid>
                <a:gridCol w="1316427"/>
                <a:gridCol w="1696814"/>
                <a:gridCol w="3034759"/>
              </a:tblGrid>
              <a:tr h="273434">
                <a:tc gridSpan="3"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  De acuerdo al análisis que realice del Mapa de Interés y de cada uno de los participantes,  proponga  a quién asignaría los puestos del Consejo de Administración, la Dirección General  y algunos de las Gerencias</a:t>
                      </a:r>
                      <a:endParaRPr lang="es-MX" sz="10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8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PUESTO: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NOMBRE PROPUESTO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RAZONES - ARGUMENTOS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60703"/>
              </p:ext>
            </p:extLst>
          </p:nvPr>
        </p:nvGraphicFramePr>
        <p:xfrm>
          <a:off x="476672" y="5080388"/>
          <a:ext cx="6048000" cy="2803980"/>
        </p:xfrm>
        <a:graphic>
          <a:graphicData uri="http://schemas.openxmlformats.org/drawingml/2006/table">
            <a:tbl>
              <a:tblPr/>
              <a:tblGrid>
                <a:gridCol w="1656184"/>
                <a:gridCol w="1584176"/>
                <a:gridCol w="2807640"/>
              </a:tblGrid>
              <a:tr h="273434">
                <a:tc gridSpan="3">
                  <a:txBody>
                    <a:bodyPr/>
                    <a:lstStyle/>
                    <a:p>
                      <a:pPr marL="273050" marR="0" lvl="0" indent="-2730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 En el análisis de la información de los cuadros del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inciso 1, detecte dos conflictos entre personas de los dos Grupos. </a:t>
                      </a:r>
                      <a:r>
                        <a:rPr lang="es-MX" sz="10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Resumalos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proponga soluciones.</a:t>
                      </a:r>
                      <a:endParaRPr lang="es-MX" sz="10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58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Conflicto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Personas /puestos  que intervienen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Solución propuesta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60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60951" marB="60951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260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1894</Words>
  <Application>Microsoft Office PowerPoint</Application>
  <PresentationFormat>Presentación en pantalla (4:3)</PresentationFormat>
  <Paragraphs>267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1</cp:revision>
  <dcterms:created xsi:type="dcterms:W3CDTF">2019-07-30T00:04:03Z</dcterms:created>
  <dcterms:modified xsi:type="dcterms:W3CDTF">2019-07-30T00:05:30Z</dcterms:modified>
</cp:coreProperties>
</file>