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6858000" cy="9144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2586" y="-84"/>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1BC030-587E-4381-9B5E-96514EE238BF}" type="datetimeFigureOut">
              <a:rPr lang="es-MX" smtClean="0"/>
              <a:t>30/07/2019</a:t>
            </a:fld>
            <a:endParaRPr lang="es-MX"/>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5886D6-88C4-46C1-B6E9-4D6C70C8D359}" type="slidenum">
              <a:rPr lang="es-MX" smtClean="0"/>
              <a:t>‹Nº›</a:t>
            </a:fld>
            <a:endParaRPr lang="es-MX"/>
          </a:p>
        </p:txBody>
      </p:sp>
    </p:spTree>
    <p:extLst>
      <p:ext uri="{BB962C8B-B14F-4D97-AF65-F5344CB8AC3E}">
        <p14:creationId xmlns:p14="http://schemas.microsoft.com/office/powerpoint/2010/main" val="1192230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9BA3ADF0-21E0-4C88-A748-15175F13B97B}" type="slidenum">
              <a:rPr lang="es-MX" smtClean="0"/>
              <a:t>3</a:t>
            </a:fld>
            <a:endParaRPr lang="es-MX" dirty="0"/>
          </a:p>
        </p:txBody>
      </p:sp>
    </p:spTree>
    <p:extLst>
      <p:ext uri="{BB962C8B-B14F-4D97-AF65-F5344CB8AC3E}">
        <p14:creationId xmlns:p14="http://schemas.microsoft.com/office/powerpoint/2010/main" val="1186304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271" indent="-280489" algn="ctr" eaLnBrk="0" hangingPunct="0">
              <a:defRPr sz="1400" b="1">
                <a:solidFill>
                  <a:schemeClr val="tx1"/>
                </a:solidFill>
                <a:latin typeface="Arial" charset="0"/>
              </a:defRPr>
            </a:lvl2pPr>
            <a:lvl3pPr marL="1121954" indent="-224391" algn="ctr" eaLnBrk="0" hangingPunct="0">
              <a:defRPr sz="1400" b="1">
                <a:solidFill>
                  <a:schemeClr val="tx1"/>
                </a:solidFill>
                <a:latin typeface="Arial" charset="0"/>
              </a:defRPr>
            </a:lvl3pPr>
            <a:lvl4pPr marL="1570737" indent="-224391" algn="ctr" eaLnBrk="0" hangingPunct="0">
              <a:defRPr sz="1400" b="1">
                <a:solidFill>
                  <a:schemeClr val="tx1"/>
                </a:solidFill>
                <a:latin typeface="Arial" charset="0"/>
              </a:defRPr>
            </a:lvl4pPr>
            <a:lvl5pPr marL="2019518" indent="-224391" algn="ctr" eaLnBrk="0" hangingPunct="0">
              <a:defRPr sz="1400" b="1">
                <a:solidFill>
                  <a:schemeClr val="tx1"/>
                </a:solidFill>
                <a:latin typeface="Arial" charset="0"/>
              </a:defRPr>
            </a:lvl5pPr>
            <a:lvl6pPr marL="2468300" indent="-224391" algn="ctr" eaLnBrk="0" fontAlgn="base" hangingPunct="0">
              <a:spcBef>
                <a:spcPct val="0"/>
              </a:spcBef>
              <a:spcAft>
                <a:spcPct val="0"/>
              </a:spcAft>
              <a:defRPr sz="1400" b="1">
                <a:solidFill>
                  <a:schemeClr val="tx1"/>
                </a:solidFill>
                <a:latin typeface="Arial" charset="0"/>
              </a:defRPr>
            </a:lvl6pPr>
            <a:lvl7pPr marL="2917083" indent="-224391" algn="ctr" eaLnBrk="0" fontAlgn="base" hangingPunct="0">
              <a:spcBef>
                <a:spcPct val="0"/>
              </a:spcBef>
              <a:spcAft>
                <a:spcPct val="0"/>
              </a:spcAft>
              <a:defRPr sz="1400" b="1">
                <a:solidFill>
                  <a:schemeClr val="tx1"/>
                </a:solidFill>
                <a:latin typeface="Arial" charset="0"/>
              </a:defRPr>
            </a:lvl7pPr>
            <a:lvl8pPr marL="3365863" indent="-224391" algn="ctr" eaLnBrk="0" fontAlgn="base" hangingPunct="0">
              <a:spcBef>
                <a:spcPct val="0"/>
              </a:spcBef>
              <a:spcAft>
                <a:spcPct val="0"/>
              </a:spcAft>
              <a:defRPr sz="1400" b="1">
                <a:solidFill>
                  <a:schemeClr val="tx1"/>
                </a:solidFill>
                <a:latin typeface="Arial" charset="0"/>
              </a:defRPr>
            </a:lvl8pPr>
            <a:lvl9pPr marL="3814645" indent="-224391"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5</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2144713" y="687388"/>
            <a:ext cx="2571750" cy="3429000"/>
          </a:xfrm>
          <a:ln/>
        </p:spPr>
      </p:sp>
      <p:sp>
        <p:nvSpPr>
          <p:cNvPr id="121860" name="Rectangle 3"/>
          <p:cNvSpPr>
            <a:spLocks noGrp="1" noChangeArrowheads="1"/>
          </p:cNvSpPr>
          <p:nvPr>
            <p:ph type="body" idx="1"/>
          </p:nvPr>
        </p:nvSpPr>
        <p:spPr>
          <a:xfrm>
            <a:off x="685490" y="4343874"/>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29271" indent="-280489" algn="ctr" eaLnBrk="0" hangingPunct="0">
              <a:defRPr sz="1400" b="1">
                <a:solidFill>
                  <a:schemeClr val="tx1"/>
                </a:solidFill>
                <a:latin typeface="Arial" charset="0"/>
              </a:defRPr>
            </a:lvl2pPr>
            <a:lvl3pPr marL="1121954" indent="-224391" algn="ctr" eaLnBrk="0" hangingPunct="0">
              <a:defRPr sz="1400" b="1">
                <a:solidFill>
                  <a:schemeClr val="tx1"/>
                </a:solidFill>
                <a:latin typeface="Arial" charset="0"/>
              </a:defRPr>
            </a:lvl3pPr>
            <a:lvl4pPr marL="1570737" indent="-224391" algn="ctr" eaLnBrk="0" hangingPunct="0">
              <a:defRPr sz="1400" b="1">
                <a:solidFill>
                  <a:schemeClr val="tx1"/>
                </a:solidFill>
                <a:latin typeface="Arial" charset="0"/>
              </a:defRPr>
            </a:lvl4pPr>
            <a:lvl5pPr marL="2019518" indent="-224391" algn="ctr" eaLnBrk="0" hangingPunct="0">
              <a:defRPr sz="1400" b="1">
                <a:solidFill>
                  <a:schemeClr val="tx1"/>
                </a:solidFill>
                <a:latin typeface="Arial" charset="0"/>
              </a:defRPr>
            </a:lvl5pPr>
            <a:lvl6pPr marL="2468300" indent="-224391" algn="ctr" eaLnBrk="0" fontAlgn="base" hangingPunct="0">
              <a:spcBef>
                <a:spcPct val="0"/>
              </a:spcBef>
              <a:spcAft>
                <a:spcPct val="0"/>
              </a:spcAft>
              <a:defRPr sz="1400" b="1">
                <a:solidFill>
                  <a:schemeClr val="tx1"/>
                </a:solidFill>
                <a:latin typeface="Arial" charset="0"/>
              </a:defRPr>
            </a:lvl6pPr>
            <a:lvl7pPr marL="2917083" indent="-224391" algn="ctr" eaLnBrk="0" fontAlgn="base" hangingPunct="0">
              <a:spcBef>
                <a:spcPct val="0"/>
              </a:spcBef>
              <a:spcAft>
                <a:spcPct val="0"/>
              </a:spcAft>
              <a:defRPr sz="1400" b="1">
                <a:solidFill>
                  <a:schemeClr val="tx1"/>
                </a:solidFill>
                <a:latin typeface="Arial" charset="0"/>
              </a:defRPr>
            </a:lvl7pPr>
            <a:lvl8pPr marL="3365863" indent="-224391" algn="ctr" eaLnBrk="0" fontAlgn="base" hangingPunct="0">
              <a:spcBef>
                <a:spcPct val="0"/>
              </a:spcBef>
              <a:spcAft>
                <a:spcPct val="0"/>
              </a:spcAft>
              <a:defRPr sz="1400" b="1">
                <a:solidFill>
                  <a:schemeClr val="tx1"/>
                </a:solidFill>
                <a:latin typeface="Arial" charset="0"/>
              </a:defRPr>
            </a:lvl8pPr>
            <a:lvl9pPr marL="3814645" indent="-224391"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6</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2144713" y="687388"/>
            <a:ext cx="2571750" cy="3429000"/>
          </a:xfrm>
          <a:ln/>
        </p:spPr>
      </p:sp>
      <p:sp>
        <p:nvSpPr>
          <p:cNvPr id="121860" name="Rectangle 3"/>
          <p:cNvSpPr>
            <a:spLocks noGrp="1" noChangeArrowheads="1"/>
          </p:cNvSpPr>
          <p:nvPr>
            <p:ph type="body" idx="1"/>
          </p:nvPr>
        </p:nvSpPr>
        <p:spPr>
          <a:xfrm>
            <a:off x="685490" y="4343874"/>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30/07/2019</a:t>
            </a:fld>
            <a:endParaRPr lang="es-ES"/>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2.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r>
              <a:rPr lang="es-MX" dirty="0" smtClean="0"/>
              <a:t>51</a:t>
            </a:r>
            <a:endParaRPr lang="es-MX" dirty="0"/>
          </a:p>
        </p:txBody>
      </p:sp>
      <p:pic>
        <p:nvPicPr>
          <p:cNvPr id="3" name="Picture 2" descr="C:\Users\Conchi\Pictures\32811.png"/>
          <p:cNvPicPr>
            <a:picLocks noChangeAspect="1" noChangeArrowheads="1"/>
          </p:cNvPicPr>
          <p:nvPr/>
        </p:nvPicPr>
        <p:blipFill rotWithShape="1">
          <a:blip r:embed="rId2">
            <a:extLst>
              <a:ext uri="{28A0092B-C50C-407E-A947-70E740481C1C}">
                <a14:useLocalDpi xmlns:a14="http://schemas.microsoft.com/office/drawing/2010/main" val="0"/>
              </a:ext>
            </a:extLst>
          </a:blip>
          <a:srcRect l="10772" t="29187" r="10220" b="22010"/>
          <a:stretch/>
        </p:blipFill>
        <p:spPr bwMode="auto">
          <a:xfrm>
            <a:off x="945324" y="2363755"/>
            <a:ext cx="5400000" cy="432048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 name="Picture 2" descr="\\Servidor\servidor 2011\General\CARPETA MAESTRA 2014\logoVA nueva imagen.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2798" y="443541"/>
            <a:ext cx="3456385" cy="76800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 name="6 Rectángulo"/>
          <p:cNvSpPr/>
          <p:nvPr/>
        </p:nvSpPr>
        <p:spPr>
          <a:xfrm>
            <a:off x="0" y="3209072"/>
            <a:ext cx="6858000" cy="2708434"/>
          </a:xfrm>
          <a:prstGeom prst="rect">
            <a:avLst/>
          </a:prstGeom>
        </p:spPr>
        <p:txBody>
          <a:bodyPr wrap="square">
            <a:spAutoFit/>
          </a:bodyPr>
          <a:lstStyle/>
          <a:p>
            <a:pPr algn="ctr">
              <a:defRPr/>
            </a:pPr>
            <a:r>
              <a:rPr lang="es-ES" sz="2000" b="1" dirty="0" smtClean="0">
                <a:solidFill>
                  <a:schemeClr val="accent2">
                    <a:lumMod val="50000"/>
                  </a:schemeClr>
                </a:solidFill>
                <a:latin typeface="Arial" panose="020B0604020202020204" pitchFamily="34" charset="0"/>
                <a:cs typeface="Arial" panose="020B0604020202020204" pitchFamily="34" charset="0"/>
              </a:rPr>
              <a:t>MÓDULO III.</a:t>
            </a:r>
          </a:p>
          <a:p>
            <a:pPr algn="ctr">
              <a:defRPr/>
            </a:pPr>
            <a:r>
              <a:rPr lang="es-ES" sz="2000" b="1" dirty="0" smtClean="0">
                <a:solidFill>
                  <a:schemeClr val="accent2">
                    <a:lumMod val="50000"/>
                  </a:schemeClr>
                </a:solidFill>
                <a:latin typeface="Arial" panose="020B0604020202020204" pitchFamily="34" charset="0"/>
                <a:cs typeface="Arial" panose="020B0604020202020204" pitchFamily="34" charset="0"/>
              </a:rPr>
              <a:t>TÉCNICAS DE NEGOCIACIÓN Y DESARROLLO PROFESIONAL</a:t>
            </a:r>
          </a:p>
          <a:p>
            <a:pPr algn="ctr">
              <a:defRPr/>
            </a:pPr>
            <a:endParaRPr lang="es-ES" sz="2000" b="1" dirty="0" smtClean="0">
              <a:solidFill>
                <a:schemeClr val="accent2">
                  <a:lumMod val="50000"/>
                </a:schemeClr>
              </a:solidFill>
              <a:latin typeface="Arial" panose="020B0604020202020204" pitchFamily="34" charset="0"/>
              <a:cs typeface="Arial" panose="020B0604020202020204" pitchFamily="34" charset="0"/>
            </a:endParaRPr>
          </a:p>
          <a:p>
            <a:pPr algn="ctr">
              <a:spcBef>
                <a:spcPct val="50000"/>
              </a:spcBef>
              <a:defRPr/>
            </a:pPr>
            <a:r>
              <a:rPr lang="es-ES" sz="2000" b="1" dirty="0" smtClean="0">
                <a:solidFill>
                  <a:schemeClr val="accent2">
                    <a:lumMod val="50000"/>
                  </a:schemeClr>
                </a:solidFill>
                <a:latin typeface="Arial" panose="020B0604020202020204" pitchFamily="34" charset="0"/>
                <a:cs typeface="Arial" panose="020B0604020202020204" pitchFamily="34" charset="0"/>
              </a:rPr>
              <a:t>CASO PRACTICO MODULAR – CPM </a:t>
            </a:r>
          </a:p>
          <a:p>
            <a:pPr algn="ctr">
              <a:spcBef>
                <a:spcPct val="50000"/>
              </a:spcBef>
              <a:defRPr/>
            </a:pPr>
            <a:r>
              <a:rPr lang="es-ES" sz="2000" b="1" dirty="0" smtClean="0">
                <a:solidFill>
                  <a:schemeClr val="accent2">
                    <a:lumMod val="50000"/>
                  </a:schemeClr>
                </a:solidFill>
                <a:latin typeface="Arial" panose="020B0604020202020204" pitchFamily="34" charset="0"/>
                <a:cs typeface="Arial" panose="020B0604020202020204" pitchFamily="34" charset="0"/>
              </a:rPr>
              <a:t>MÓDULO III</a:t>
            </a:r>
          </a:p>
          <a:p>
            <a:pPr algn="ctr">
              <a:spcBef>
                <a:spcPct val="50000"/>
              </a:spcBef>
              <a:defRPr/>
            </a:pPr>
            <a:r>
              <a:rPr lang="es-ES" sz="2000" b="1" dirty="0" smtClean="0">
                <a:solidFill>
                  <a:schemeClr val="accent1">
                    <a:lumMod val="75000"/>
                  </a:schemeClr>
                </a:solidFill>
                <a:latin typeface="Arial" panose="020B0604020202020204" pitchFamily="34" charset="0"/>
                <a:cs typeface="Arial" panose="020B0604020202020204" pitchFamily="34" charset="0"/>
              </a:rPr>
              <a:t>.</a:t>
            </a:r>
            <a:endParaRPr lang="es-ES" sz="2000" b="1" dirty="0">
              <a:solidFill>
                <a:schemeClr val="accent1">
                  <a:lumMod val="75000"/>
                </a:schemeClr>
              </a:solidFill>
              <a:latin typeface="Arial" panose="020B0604020202020204" pitchFamily="34" charset="0"/>
              <a:cs typeface="Arial" panose="020B0604020202020204" pitchFamily="34" charset="0"/>
            </a:endParaRPr>
          </a:p>
        </p:txBody>
      </p:sp>
      <p:sp>
        <p:nvSpPr>
          <p:cNvPr id="8" name="Text Box 2"/>
          <p:cNvSpPr txBox="1">
            <a:spLocks noChangeArrowheads="1"/>
          </p:cNvSpPr>
          <p:nvPr/>
        </p:nvSpPr>
        <p:spPr bwMode="auto">
          <a:xfrm>
            <a:off x="0" y="1595669"/>
            <a:ext cx="6858000" cy="707858"/>
          </a:xfrm>
          <a:prstGeom prst="rect">
            <a:avLst/>
          </a:prstGeom>
          <a:noFill/>
          <a:ln w="9525">
            <a:noFill/>
            <a:miter lim="800000"/>
            <a:headEnd/>
            <a:tailEnd/>
          </a:ln>
          <a:effectLst>
            <a:innerShdw blurRad="63500" dist="50800" dir="2700000">
              <a:prstClr val="black">
                <a:alpha val="50000"/>
              </a:prstClr>
            </a:innerShdw>
          </a:effectLst>
        </p:spPr>
        <p:txBody>
          <a:bodyPr wrap="square" lIns="91414" tIns="45706" rIns="91414" bIns="45706">
            <a:spAutoFit/>
          </a:bodyPr>
          <a:lstStyle/>
          <a:p>
            <a:pPr algn="ctr">
              <a:defRPr/>
            </a:pPr>
            <a:r>
              <a:rPr lang="es-ES" sz="2000" b="1" dirty="0" smtClean="0">
                <a:solidFill>
                  <a:schemeClr val="accent2">
                    <a:lumMod val="50000"/>
                  </a:schemeClr>
                </a:solidFill>
                <a:latin typeface="Arial" panose="020B0604020202020204" pitchFamily="34" charset="0"/>
                <a:cs typeface="Arial" panose="020B0604020202020204" pitchFamily="34" charset="0"/>
              </a:rPr>
              <a:t>TÉCNICAS DE  GESTIÓN EJECUTIVA 2019</a:t>
            </a:r>
          </a:p>
          <a:p>
            <a:pPr algn="ctr">
              <a:defRPr/>
            </a:pPr>
            <a:r>
              <a:rPr lang="es-ES" sz="2000" b="1" i="1" dirty="0" smtClean="0">
                <a:solidFill>
                  <a:schemeClr val="accent2">
                    <a:lumMod val="50000"/>
                  </a:schemeClr>
                </a:solidFill>
                <a:latin typeface="Arial" panose="020B0604020202020204" pitchFamily="34" charset="0"/>
                <a:cs typeface="Arial" panose="020B0604020202020204" pitchFamily="34" charset="0"/>
              </a:rPr>
              <a:t>LICENCIATURA EN ADMINISTRACIÓN</a:t>
            </a:r>
          </a:p>
        </p:txBody>
      </p:sp>
      <p:sp>
        <p:nvSpPr>
          <p:cNvPr id="5" name="4 Rectángulo"/>
          <p:cNvSpPr/>
          <p:nvPr/>
        </p:nvSpPr>
        <p:spPr>
          <a:xfrm>
            <a:off x="729300" y="5365250"/>
            <a:ext cx="5400000" cy="907941"/>
          </a:xfrm>
          <a:prstGeom prst="rect">
            <a:avLst/>
          </a:prstGeom>
        </p:spPr>
        <p:txBody>
          <a:bodyPr wrap="square">
            <a:spAutoFit/>
          </a:bodyPr>
          <a:lstStyle/>
          <a:p>
            <a:pPr algn="ctr">
              <a:spcBef>
                <a:spcPts val="300"/>
              </a:spcBef>
              <a:spcAft>
                <a:spcPts val="300"/>
              </a:spcAft>
              <a:defRPr/>
            </a:pPr>
            <a:endParaRPr lang="es-ES" sz="2400"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latin typeface="Arial Narrow" pitchFamily="34" charset="0"/>
              <a:cs typeface="Times New Roman" panose="02020603050405020304" pitchFamily="18" charset="0"/>
            </a:endParaRPr>
          </a:p>
          <a:p>
            <a:pPr algn="ctr">
              <a:spcBef>
                <a:spcPts val="300"/>
              </a:spcBef>
              <a:spcAft>
                <a:spcPts val="300"/>
              </a:spcAft>
              <a:defRPr/>
            </a:pPr>
            <a:endParaRPr lang="es-ES" sz="2400" b="1" cap="all" dirty="0" smtClean="0">
              <a:ln w="9000" cmpd="sng">
                <a:solidFill>
                  <a:schemeClr val="accent4">
                    <a:shade val="50000"/>
                    <a:satMod val="120000"/>
                  </a:schemeClr>
                </a:solidFill>
                <a:prstDash val="solid"/>
              </a:ln>
              <a:solidFill>
                <a:schemeClr val="accent1">
                  <a:lumMod val="75000"/>
                </a:schemeClr>
              </a:solidFill>
              <a:effectLst>
                <a:reflection blurRad="12700" stA="28000" endPos="45000" dist="1000" dir="5400000" sy="-100000" algn="bl" rotWithShape="0"/>
              </a:effectLst>
              <a:latin typeface="Arial Narrow" pitchFamily="34" charset="0"/>
              <a:cs typeface="Times New Roman" panose="02020603050405020304" pitchFamily="18" charset="0"/>
            </a:endParaRPr>
          </a:p>
        </p:txBody>
      </p:sp>
      <p:sp>
        <p:nvSpPr>
          <p:cNvPr id="10" name="Text Box 2"/>
          <p:cNvSpPr txBox="1">
            <a:spLocks noChangeArrowheads="1"/>
          </p:cNvSpPr>
          <p:nvPr/>
        </p:nvSpPr>
        <p:spPr bwMode="auto">
          <a:xfrm>
            <a:off x="620688" y="6130334"/>
            <a:ext cx="5616000" cy="2308296"/>
          </a:xfrm>
          <a:prstGeom prst="rect">
            <a:avLst/>
          </a:prstGeom>
          <a:ln>
            <a:noFill/>
            <a:headEnd/>
            <a:tailEnd/>
          </a:ln>
        </p:spPr>
        <p:style>
          <a:lnRef idx="2">
            <a:schemeClr val="accent1"/>
          </a:lnRef>
          <a:fillRef idx="1">
            <a:schemeClr val="lt1"/>
          </a:fillRef>
          <a:effectRef idx="0">
            <a:schemeClr val="accent1"/>
          </a:effectRef>
          <a:fontRef idx="minor">
            <a:schemeClr val="dk1"/>
          </a:fontRef>
        </p:style>
        <p:txBody>
          <a:bodyPr wrap="square" lIns="91414" tIns="45706" rIns="91414" bIns="45706" anchor="ctr" anchorCtr="1">
            <a:spAutoFit/>
          </a:bodyPr>
          <a:lstStyle/>
          <a:p>
            <a:pPr algn="ctr">
              <a:defRPr/>
            </a:pPr>
            <a:r>
              <a:rPr lang="es-MX" sz="1200" i="1" dirty="0" smtClean="0">
                <a:solidFill>
                  <a:schemeClr val="accent2">
                    <a:lumMod val="75000"/>
                  </a:schemeClr>
                </a:solidFill>
                <a:latin typeface="Arial" panose="020B0604020202020204" pitchFamily="34" charset="0"/>
                <a:cs typeface="Arial" panose="020B0604020202020204" pitchFamily="34" charset="0"/>
              </a:rPr>
              <a:t>I</a:t>
            </a:r>
            <a:r>
              <a:rPr lang="es-MX" sz="1200" b="1" i="1" dirty="0" smtClean="0">
                <a:solidFill>
                  <a:schemeClr val="accent2">
                    <a:lumMod val="75000"/>
                  </a:schemeClr>
                </a:solidFill>
                <a:latin typeface="Arial" panose="020B0604020202020204" pitchFamily="34" charset="0"/>
                <a:cs typeface="Arial" panose="020B0604020202020204" pitchFamily="34" charset="0"/>
              </a:rPr>
              <a:t>MPORTANTE</a:t>
            </a:r>
            <a:r>
              <a:rPr lang="es-MX" sz="1200" i="1" dirty="0" smtClean="0">
                <a:solidFill>
                  <a:schemeClr val="accent2">
                    <a:lumMod val="75000"/>
                  </a:schemeClr>
                </a:solidFill>
                <a:latin typeface="Arial" panose="020B0604020202020204" pitchFamily="34" charset="0"/>
                <a:cs typeface="Arial" panose="020B0604020202020204" pitchFamily="34" charset="0"/>
              </a:rPr>
              <a:t>: </a:t>
            </a:r>
          </a:p>
          <a:p>
            <a:pPr algn="just">
              <a:defRPr/>
            </a:pPr>
            <a:endParaRPr lang="es-MX" sz="1200" dirty="0" smtClean="0">
              <a:solidFill>
                <a:schemeClr val="accent2">
                  <a:lumMod val="75000"/>
                </a:schemeClr>
              </a:solidFill>
              <a:latin typeface="Arial" panose="020B0604020202020204" pitchFamily="34" charset="0"/>
              <a:cs typeface="Arial" panose="020B0604020202020204" pitchFamily="34" charset="0"/>
            </a:endParaRPr>
          </a:p>
          <a:p>
            <a:pPr algn="just">
              <a:defRPr/>
            </a:pPr>
            <a:r>
              <a:rPr lang="es-MX" sz="1200" dirty="0" smtClean="0">
                <a:solidFill>
                  <a:schemeClr val="accent2">
                    <a:lumMod val="75000"/>
                  </a:schemeClr>
                </a:solidFill>
                <a:latin typeface="Arial" panose="020B0604020202020204" pitchFamily="34" charset="0"/>
                <a:cs typeface="Arial" panose="020B0604020202020204" pitchFamily="34" charset="0"/>
              </a:rPr>
              <a:t>LEA CUIDADOSAMENTE EL SIGUIENTE </a:t>
            </a:r>
            <a:r>
              <a:rPr lang="es-MX" sz="1200" b="1" dirty="0" smtClean="0">
                <a:solidFill>
                  <a:schemeClr val="accent2">
                    <a:lumMod val="75000"/>
                  </a:schemeClr>
                </a:solidFill>
                <a:latin typeface="Arial" panose="020B0604020202020204" pitchFamily="34" charset="0"/>
                <a:cs typeface="Arial" panose="020B0604020202020204" pitchFamily="34" charset="0"/>
              </a:rPr>
              <a:t>CASO PRÁCTICO MODULAR – CPM (PAGINAS 52 A LA 54   )</a:t>
            </a:r>
            <a:r>
              <a:rPr lang="es-MX" sz="1200" dirty="0" smtClean="0">
                <a:solidFill>
                  <a:schemeClr val="accent2">
                    <a:lumMod val="75000"/>
                  </a:schemeClr>
                </a:solidFill>
                <a:latin typeface="Arial" panose="020B0604020202020204" pitchFamily="34" charset="0"/>
                <a:cs typeface="Arial" panose="020B0604020202020204" pitchFamily="34" charset="0"/>
              </a:rPr>
              <a:t>, CONSULTE SU MATERIAL, Y CONTESTE LA SOLUCIÓN EN EL </a:t>
            </a:r>
            <a:r>
              <a:rPr lang="es-MX" sz="1200" b="1" i="1" u="sng" dirty="0" smtClean="0">
                <a:solidFill>
                  <a:schemeClr val="accent2">
                    <a:lumMod val="75000"/>
                  </a:schemeClr>
                </a:solidFill>
                <a:latin typeface="Arial" panose="020B0604020202020204" pitchFamily="34" charset="0"/>
                <a:cs typeface="Arial" panose="020B0604020202020204" pitchFamily="34" charset="0"/>
              </a:rPr>
              <a:t>FORMATO DE REPORTE</a:t>
            </a:r>
            <a:r>
              <a:rPr lang="es-MX" sz="1200" b="1" u="sng" dirty="0" smtClean="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DEL CASO </a:t>
            </a:r>
            <a:r>
              <a:rPr lang="es-MX" sz="1200" b="1" dirty="0" smtClean="0">
                <a:solidFill>
                  <a:schemeClr val="accent2">
                    <a:lumMod val="75000"/>
                  </a:schemeClr>
                </a:solidFill>
                <a:latin typeface="Arial" panose="020B0604020202020204" pitchFamily="34" charset="0"/>
                <a:cs typeface="Arial" panose="020B0604020202020204" pitchFamily="34" charset="0"/>
              </a:rPr>
              <a:t>(PÁGINAS 55 Y 56</a:t>
            </a:r>
            <a:r>
              <a:rPr lang="es-MX" sz="1200" dirty="0" smtClean="0">
                <a:solidFill>
                  <a:schemeClr val="accent2">
                    <a:lumMod val="75000"/>
                  </a:schemeClr>
                </a:solidFill>
                <a:latin typeface="Arial" panose="020B0604020202020204" pitchFamily="34" charset="0"/>
                <a:cs typeface="Arial" panose="020B0604020202020204" pitchFamily="34" charset="0"/>
              </a:rPr>
              <a:t>) QUE ES EL DOCUMENTO QUE DEBE ENTREGAR ANTES DEL INICIO DE LA SESIÓN DE TRABAJO DEL MÓDULO </a:t>
            </a:r>
            <a:r>
              <a:rPr lang="es-MX" sz="1200" dirty="0">
                <a:solidFill>
                  <a:schemeClr val="accent2">
                    <a:lumMod val="75000"/>
                  </a:schemeClr>
                </a:solidFill>
                <a:latin typeface="Arial" panose="020B0604020202020204" pitchFamily="34" charset="0"/>
                <a:cs typeface="Arial" panose="020B0604020202020204" pitchFamily="34" charset="0"/>
              </a:rPr>
              <a:t>I</a:t>
            </a:r>
            <a:r>
              <a:rPr lang="es-MX" sz="1200" dirty="0" smtClean="0">
                <a:solidFill>
                  <a:schemeClr val="accent2">
                    <a:lumMod val="75000"/>
                  </a:schemeClr>
                </a:solidFill>
                <a:latin typeface="Arial" panose="020B0604020202020204" pitchFamily="34" charset="0"/>
                <a:cs typeface="Arial" panose="020B0604020202020204" pitchFamily="34" charset="0"/>
              </a:rPr>
              <a:t>.</a:t>
            </a:r>
          </a:p>
          <a:p>
            <a:pPr algn="just">
              <a:defRPr/>
            </a:pPr>
            <a:endParaRPr lang="es-MX" sz="1200" dirty="0">
              <a:solidFill>
                <a:schemeClr val="accent2">
                  <a:lumMod val="75000"/>
                </a:schemeClr>
              </a:solidFill>
              <a:latin typeface="Arial" panose="020B0604020202020204" pitchFamily="34" charset="0"/>
              <a:cs typeface="Arial" panose="020B0604020202020204" pitchFamily="34" charset="0"/>
            </a:endParaRPr>
          </a:p>
          <a:p>
            <a:pPr algn="just">
              <a:defRPr/>
            </a:pPr>
            <a:r>
              <a:rPr lang="es-MX" sz="1200" dirty="0" smtClean="0">
                <a:solidFill>
                  <a:schemeClr val="accent2">
                    <a:lumMod val="75000"/>
                  </a:schemeClr>
                </a:solidFill>
                <a:latin typeface="Arial" panose="020B0604020202020204" pitchFamily="34" charset="0"/>
                <a:cs typeface="Arial" panose="020B0604020202020204" pitchFamily="34" charset="0"/>
              </a:rPr>
              <a:t>RECUERDE QUE PARA TENER DERECHO A PRESENTAR EXAMEN DE ESTE MÓDULO, DEBERÁ USTED </a:t>
            </a:r>
            <a:r>
              <a:rPr lang="es-MX" sz="1200" b="1" u="sng" dirty="0" smtClean="0">
                <a:solidFill>
                  <a:schemeClr val="accent2">
                    <a:lumMod val="75000"/>
                  </a:schemeClr>
                </a:solidFill>
                <a:latin typeface="Arial" panose="020B0604020202020204" pitchFamily="34" charset="0"/>
                <a:cs typeface="Arial" panose="020B0604020202020204" pitchFamily="34" charset="0"/>
              </a:rPr>
              <a:t>ENTREGAR DEBIDAMENTE RESUELTO EL </a:t>
            </a:r>
            <a:r>
              <a:rPr lang="es-MX" sz="1200" b="1" i="1" u="sng" dirty="0" smtClean="0">
                <a:solidFill>
                  <a:schemeClr val="accent2">
                    <a:lumMod val="75000"/>
                  </a:schemeClr>
                </a:solidFill>
                <a:latin typeface="Arial" panose="020B0604020202020204" pitchFamily="34" charset="0"/>
                <a:cs typeface="Arial" panose="020B0604020202020204" pitchFamily="34" charset="0"/>
              </a:rPr>
              <a:t>FORMATO DE REPORTE</a:t>
            </a:r>
            <a:r>
              <a:rPr lang="es-MX" sz="1200" b="1" u="sng" dirty="0" smtClean="0">
                <a:solidFill>
                  <a:schemeClr val="accent2">
                    <a:lumMod val="75000"/>
                  </a:schemeClr>
                </a:solidFill>
                <a:latin typeface="Arial" panose="020B0604020202020204" pitchFamily="34" charset="0"/>
                <a:cs typeface="Arial" panose="020B0604020202020204" pitchFamily="34" charset="0"/>
              </a:rPr>
              <a:t>,</a:t>
            </a:r>
            <a:r>
              <a:rPr lang="es-MX" sz="1200" b="1" dirty="0" smtClean="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YA SEA IMPRESO O LLENADO A MANO</a:t>
            </a:r>
            <a:r>
              <a:rPr lang="es-MX" sz="1200" dirty="0">
                <a:solidFill>
                  <a:schemeClr val="accent2">
                    <a:lumMod val="75000"/>
                  </a:schemeClr>
                </a:solidFill>
                <a:latin typeface="Arial" panose="020B0604020202020204" pitchFamily="34" charset="0"/>
                <a:cs typeface="Arial" panose="020B0604020202020204" pitchFamily="34" charset="0"/>
              </a:rPr>
              <a:t> </a:t>
            </a:r>
            <a:r>
              <a:rPr lang="es-MX" sz="1200" dirty="0" smtClean="0">
                <a:solidFill>
                  <a:schemeClr val="accent2">
                    <a:lumMod val="75000"/>
                  </a:schemeClr>
                </a:solidFill>
                <a:latin typeface="Arial" panose="020B0604020202020204" pitchFamily="34" charset="0"/>
                <a:cs typeface="Arial" panose="020B0604020202020204" pitchFamily="34" charset="0"/>
              </a:rPr>
              <a:t>PARA PODER TENER DERECHO A PRESENTAR EL EXAMEN FINAL.</a:t>
            </a:r>
          </a:p>
        </p:txBody>
      </p:sp>
      <p:sp>
        <p:nvSpPr>
          <p:cNvPr id="9" name="8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Tree>
    <p:extLst>
      <p:ext uri="{BB962C8B-B14F-4D97-AF65-F5344CB8AC3E}">
        <p14:creationId xmlns:p14="http://schemas.microsoft.com/office/powerpoint/2010/main" val="22592274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13 Conector recto"/>
          <p:cNvCxnSpPr>
            <a:stCxn id="8" idx="2"/>
          </p:cNvCxnSpPr>
          <p:nvPr/>
        </p:nvCxnSpPr>
        <p:spPr>
          <a:xfrm>
            <a:off x="3681088" y="6228184"/>
            <a:ext cx="0" cy="1008112"/>
          </a:xfrm>
          <a:prstGeom prst="line">
            <a:avLst/>
          </a:prstGeom>
        </p:spPr>
        <p:style>
          <a:lnRef idx="1">
            <a:schemeClr val="accent1"/>
          </a:lnRef>
          <a:fillRef idx="0">
            <a:schemeClr val="accent1"/>
          </a:fillRef>
          <a:effectRef idx="0">
            <a:schemeClr val="accent1"/>
          </a:effectRef>
          <a:fontRef idx="minor">
            <a:schemeClr val="tx1"/>
          </a:fontRef>
        </p:style>
      </p:cxnSp>
      <p:sp>
        <p:nvSpPr>
          <p:cNvPr id="2" name="1 Marcador de número de diapositiva"/>
          <p:cNvSpPr>
            <a:spLocks noGrp="1"/>
          </p:cNvSpPr>
          <p:nvPr>
            <p:ph type="sldNum" sz="quarter" idx="12"/>
          </p:nvPr>
        </p:nvSpPr>
        <p:spPr>
          <a:xfrm>
            <a:off x="4914900" y="8549663"/>
            <a:ext cx="1600200" cy="486833"/>
          </a:xfrm>
        </p:spPr>
        <p:txBody>
          <a:bodyPr/>
          <a:lstStyle/>
          <a:p>
            <a:r>
              <a:rPr lang="es-MX" dirty="0" smtClean="0"/>
              <a:t>52</a:t>
            </a:r>
            <a:endParaRPr lang="es-MX" dirty="0"/>
          </a:p>
        </p:txBody>
      </p:sp>
      <p:pic>
        <p:nvPicPr>
          <p:cNvPr id="3" name="Picture 2" descr="\\Servidor\servidor 2011\General\CARPETA MAESTRA 2014\logoVA nueva imag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0688" y="8604448"/>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4" name="Picture 40" descr="Resultado de imagen para itescam calkini"/>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532440"/>
            <a:ext cx="1800200" cy="576064"/>
          </a:xfrm>
          <a:prstGeom prst="rect">
            <a:avLst/>
          </a:prstGeom>
          <a:noFill/>
          <a:extLst>
            <a:ext uri="{909E8E84-426E-40DD-AFC4-6F175D3DCCD1}">
              <a14:hiddenFill xmlns:a14="http://schemas.microsoft.com/office/drawing/2010/main">
                <a:solidFill>
                  <a:srgbClr val="FFFFFF"/>
                </a:solidFill>
              </a14:hiddenFill>
            </a:ext>
          </a:extLst>
        </p:spPr>
      </p:pic>
      <p:sp>
        <p:nvSpPr>
          <p:cNvPr id="5" name="4 Rectángulo"/>
          <p:cNvSpPr/>
          <p:nvPr/>
        </p:nvSpPr>
        <p:spPr>
          <a:xfrm>
            <a:off x="332656" y="8460448"/>
            <a:ext cx="6192688"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1324879664"/>
              </p:ext>
            </p:extLst>
          </p:nvPr>
        </p:nvGraphicFramePr>
        <p:xfrm>
          <a:off x="405344" y="392553"/>
          <a:ext cx="6048000" cy="4968000"/>
        </p:xfrm>
        <a:graphic>
          <a:graphicData uri="http://schemas.openxmlformats.org/drawingml/2006/table">
            <a:tbl>
              <a:tblPr firstRow="1" bandRow="1">
                <a:tableStyleId>{5C22544A-7EE6-4342-B048-85BDC9FD1C3A}</a:tableStyleId>
              </a:tblPr>
              <a:tblGrid>
                <a:gridCol w="6048000">
                  <a:extLst>
                    <a:ext uri="{9D8B030D-6E8A-4147-A177-3AD203B41FA5}">
                      <a16:colId xmlns="" xmlns:a16="http://schemas.microsoft.com/office/drawing/2014/main" val="20000"/>
                    </a:ext>
                  </a:extLst>
                </a:gridCol>
              </a:tblGrid>
              <a:tr h="1501951">
                <a:tc>
                  <a:txBody>
                    <a:bodyPr/>
                    <a:lstStyle/>
                    <a:p>
                      <a:pPr algn="ctr" rtl="0" eaLnBrk="1" latinLnBrk="0" hangingPunct="1"/>
                      <a:r>
                        <a:rPr lang="es-ES" sz="10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CASO PRACTICO </a:t>
                      </a:r>
                      <a:r>
                        <a:rPr lang="es-ES" sz="1000" b="0"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MODULAR</a:t>
                      </a:r>
                      <a:r>
                        <a:rPr lang="es-ES" sz="10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es-MX" sz="1000" b="0"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 MODULO III**</a:t>
                      </a:r>
                    </a:p>
                    <a:p>
                      <a:pPr algn="ctr" rtl="0" eaLnBrk="1" latinLnBrk="0" hangingPunct="1"/>
                      <a:r>
                        <a:rPr lang="es-MX" sz="1000" b="0"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MULTICOMERCIALIZADORA S.A. DE C.V.</a:t>
                      </a:r>
                    </a:p>
                    <a:p>
                      <a:pPr algn="ctr" rtl="0" eaLnBrk="1" latinLnBrk="0" hangingPunct="1"/>
                      <a:endParaRPr lang="es-MX" sz="1000" b="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latinLnBrk="0" hangingPunct="1"/>
                      <a:r>
                        <a:rPr lang="es-ES" sz="10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Lea cuidadosamente el siguiente caso práctico modular, consulte</a:t>
                      </a:r>
                      <a:r>
                        <a:rPr lang="es-ES" sz="1000" b="0"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y analice</a:t>
                      </a:r>
                      <a:r>
                        <a:rPr lang="es-ES" sz="10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el material del Módulo y en base a ello, responda los cuestionamientos que de acuerdo a su criterio y opinión, fundamentan</a:t>
                      </a:r>
                      <a:r>
                        <a:rPr lang="es-ES" sz="1000" b="0"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la resolución del caso en sus diferentes conceptos.</a:t>
                      </a:r>
                      <a:endParaRPr lang="es-MX" sz="1000" b="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latinLnBrk="0" hangingPunct="1"/>
                      <a:endParaRPr lang="es-ES" sz="7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p>
                      <a:pPr algn="just" rtl="0" eaLnBrk="1" latinLnBrk="0" hangingPunct="1"/>
                      <a:r>
                        <a:rPr lang="es-ES" sz="10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Recuerde que entregar el </a:t>
                      </a:r>
                      <a:r>
                        <a:rPr lang="es-ES" sz="1000" b="0" i="1"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Formato de Reporte</a:t>
                      </a:r>
                      <a:r>
                        <a:rPr lang="es-ES" sz="1000" b="0" kern="120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del caso debidamente resuelto antes del</a:t>
                      </a:r>
                      <a:r>
                        <a:rPr lang="es-ES" sz="1000" b="0"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  inicio de la sesión de trabajo del módulo, le da derecho a presentar el examen final respectivo</a:t>
                      </a:r>
                      <a:r>
                        <a:rPr lang="es-ES" sz="1000" b="1" kern="1200" baseline="0" dirty="0" smtClean="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rPr>
                        <a:t>.</a:t>
                      </a:r>
                      <a:endParaRPr lang="es-MX" sz="1000" b="1" dirty="0">
                        <a:solidFill>
                          <a:srgbClr val="C00000"/>
                        </a:solidFill>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46604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000" b="1" kern="1200" baseline="0" dirty="0" smtClean="0">
                          <a:solidFill>
                            <a:schemeClr val="dk1"/>
                          </a:solidFill>
                          <a:effectLst/>
                          <a:latin typeface="Arial Narrow" panose="020B0606020202030204" pitchFamily="34" charset="0"/>
                          <a:ea typeface="+mn-ea"/>
                          <a:cs typeface="Arial" panose="020B0604020202020204" pitchFamily="34" charset="0"/>
                        </a:rPr>
                        <a:t>MULTICOMERCIALIZADORA S.A. de C.V.</a:t>
                      </a:r>
                      <a:endParaRPr lang="es-ES" sz="1000" b="1" baseline="0" dirty="0" smtClean="0">
                        <a:solidFill>
                          <a:schemeClr val="tx1"/>
                        </a:solidFill>
                        <a:latin typeface="Arial Narrow" panose="020B0606020202030204" pitchFamily="34" charset="0"/>
                        <a:ea typeface="Arial Unicode MS" panose="020B0604020202020204" pitchFamily="34" charset="-128"/>
                        <a:cs typeface="Arial Unicode MS" panose="020B0604020202020204" pitchFamily="34" charset="-128"/>
                      </a:endParaRPr>
                    </a:p>
                    <a:p>
                      <a:pPr algn="just">
                        <a:spcBef>
                          <a:spcPts val="600"/>
                        </a:spcBef>
                        <a:spcAft>
                          <a:spcPts val="600"/>
                        </a:spcAft>
                      </a:pPr>
                      <a:r>
                        <a:rPr lang="es-ES" sz="1000" b="0" kern="1200" baseline="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La empresa Multicomercializadora, S.A. de C.V., tiene más de 20 años de operar en el mercado mexicano,  tanto en la comercialización de productos y artículos de ornato, decoración y en general para el hogar, tanto nacionales, como de importación. Su origen fue familiar, pero desde hace 15 años, pertenece a un grupo de inversionistas, entre los cuales se encuentra uno de sus fundadores.</a:t>
                      </a:r>
                    </a:p>
                    <a:p>
                      <a:pPr algn="just">
                        <a:spcBef>
                          <a:spcPts val="600"/>
                        </a:spcBef>
                        <a:spcAft>
                          <a:spcPts val="600"/>
                        </a:spcAft>
                      </a:pPr>
                      <a:r>
                        <a:rPr lang="es-ES" sz="1000" b="0" kern="1200" baseline="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Cuenta con dos instalaciones administrativas, de ventas y almacén; una en Toluca, en el Estado de México y la otra en Aguascalientes, Ags, donde a través de su fuerzas de ventas y de distribuidores cubre todo el territorio nacional. En los últimos 3 años la ventas de los productos de importación ha llegado prácticamente al mismo nivel que el de los nacionales, pero además con una distribución de los segmentos de mercados diferenciados. Por esta razón principalmente, el Consejo de Administración aprobó la constitución y operación de una nueva empresa comercializadora solo de productos y artículos importados. </a:t>
                      </a:r>
                    </a:p>
                    <a:p>
                      <a:pPr algn="just">
                        <a:spcBef>
                          <a:spcPts val="600"/>
                        </a:spcBef>
                        <a:spcAft>
                          <a:spcPts val="600"/>
                        </a:spcAft>
                      </a:pPr>
                      <a:r>
                        <a:rPr lang="es-ES" sz="1000" b="0" kern="1200" baseline="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Las dos instalaciones de la empresa actual, Comercial Nacional S.A., operarían normalmente como hasta ahora, pero solo con los artículos y productos nacionales, con su fuerza de ventas y distribuidores propios, y la nueva empresa, tendría también autonomía total orientada a los productos y artículos de importación. Ambas organizaciones dependerían del mismo Consejo de Administración.</a:t>
                      </a:r>
                    </a:p>
                    <a:p>
                      <a:pPr algn="just">
                        <a:spcBef>
                          <a:spcPts val="600"/>
                        </a:spcBef>
                        <a:spcAft>
                          <a:spcPts val="600"/>
                        </a:spcAft>
                      </a:pPr>
                      <a:r>
                        <a:rPr lang="es-ES" sz="1000" b="0" kern="1200" baseline="0" dirty="0" smtClean="0">
                          <a:solidFill>
                            <a:schemeClr val="tx1"/>
                          </a:solidFill>
                          <a:effectLst/>
                          <a:latin typeface="Arial Narrow" panose="020B0606020202030204" pitchFamily="34" charset="0"/>
                          <a:ea typeface="Arial Unicode MS" panose="020B0604020202020204" pitchFamily="34" charset="-128"/>
                          <a:cs typeface="Arial Unicode MS" panose="020B0604020202020204" pitchFamily="34" charset="-128"/>
                        </a:rPr>
                        <a:t>La propuesta aprobada es la creación de una división comercial de importación con autonomía propia, pero dependiente del Consejo de Administración, para lo cual se integró una Comisión con personal de la  Toluca y de Aguascalientes de la empresa actual, cuya finalidad es proponer el nuevo modelo y determinar quién ocuparía los principales puestos de la nueva estructura.</a:t>
                      </a:r>
                      <a:endParaRPr lang="es-MX" sz="1000" kern="1200" dirty="0" smtClean="0">
                        <a:solidFill>
                          <a:schemeClr val="dk1"/>
                        </a:solidFill>
                        <a:effectLst/>
                        <a:latin typeface="Arial Narrow" panose="020B0606020202030204" pitchFamily="34" charset="0"/>
                        <a:ea typeface="Arial Unicode MS" panose="020B0604020202020204" pitchFamily="34" charset="-128"/>
                        <a:cs typeface="Arial Unicode MS" panose="020B0604020202020204" pitchFamily="34"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bl>
          </a:graphicData>
        </a:graphic>
      </p:graphicFrame>
      <p:sp>
        <p:nvSpPr>
          <p:cNvPr id="8" name="7 Rectángulo"/>
          <p:cNvSpPr/>
          <p:nvPr/>
        </p:nvSpPr>
        <p:spPr>
          <a:xfrm>
            <a:off x="3141088" y="5724128"/>
            <a:ext cx="1080000"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Consejo de Administración</a:t>
            </a:r>
            <a:endParaRPr lang="es-MX" sz="1000" b="1" dirty="0">
              <a:solidFill>
                <a:schemeClr val="tx1"/>
              </a:solidFill>
              <a:latin typeface="Arial Narrow" panose="020B0606020202030204" pitchFamily="34" charset="0"/>
            </a:endParaRPr>
          </a:p>
        </p:txBody>
      </p:sp>
      <p:sp>
        <p:nvSpPr>
          <p:cNvPr id="27" name="26 Rectángulo"/>
          <p:cNvSpPr/>
          <p:nvPr/>
        </p:nvSpPr>
        <p:spPr>
          <a:xfrm>
            <a:off x="3141088" y="6516216"/>
            <a:ext cx="1080000" cy="5040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Director</a:t>
            </a:r>
          </a:p>
          <a:p>
            <a:pPr algn="ctr"/>
            <a:r>
              <a:rPr lang="es-MX" sz="1000" b="1" dirty="0" smtClean="0">
                <a:solidFill>
                  <a:schemeClr val="tx1"/>
                </a:solidFill>
                <a:latin typeface="Arial Narrow" panose="020B0606020202030204" pitchFamily="34" charset="0"/>
              </a:rPr>
              <a:t>General</a:t>
            </a:r>
            <a:endParaRPr lang="es-MX" sz="1000" b="1" dirty="0">
              <a:solidFill>
                <a:schemeClr val="tx1"/>
              </a:solidFill>
              <a:latin typeface="Arial Narrow" panose="020B0606020202030204" pitchFamily="34" charset="0"/>
            </a:endParaRPr>
          </a:p>
        </p:txBody>
      </p:sp>
      <p:sp>
        <p:nvSpPr>
          <p:cNvPr id="28" name="27 Rectángulo"/>
          <p:cNvSpPr/>
          <p:nvPr/>
        </p:nvSpPr>
        <p:spPr>
          <a:xfrm>
            <a:off x="692696" y="7524328"/>
            <a:ext cx="972000" cy="54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Gerencia de</a:t>
            </a:r>
          </a:p>
          <a:p>
            <a:pPr algn="ctr"/>
            <a:r>
              <a:rPr lang="es-MX" sz="1000" b="1" dirty="0" smtClean="0">
                <a:solidFill>
                  <a:schemeClr val="tx1"/>
                </a:solidFill>
                <a:latin typeface="Arial Narrow" panose="020B0606020202030204" pitchFamily="34" charset="0"/>
              </a:rPr>
              <a:t>Ventas</a:t>
            </a:r>
            <a:endParaRPr lang="es-MX" sz="1000" b="1" dirty="0">
              <a:solidFill>
                <a:schemeClr val="tx1"/>
              </a:solidFill>
              <a:latin typeface="Arial Narrow" panose="020B0606020202030204" pitchFamily="34" charset="0"/>
            </a:endParaRPr>
          </a:p>
        </p:txBody>
      </p:sp>
      <p:sp>
        <p:nvSpPr>
          <p:cNvPr id="29" name="28 Rectángulo"/>
          <p:cNvSpPr/>
          <p:nvPr/>
        </p:nvSpPr>
        <p:spPr>
          <a:xfrm>
            <a:off x="2924944" y="7524328"/>
            <a:ext cx="972000" cy="54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Gerencia de Importación</a:t>
            </a:r>
            <a:endParaRPr lang="es-MX" sz="1000" b="1" dirty="0">
              <a:solidFill>
                <a:schemeClr val="tx1"/>
              </a:solidFill>
              <a:latin typeface="Arial Narrow" panose="020B0606020202030204" pitchFamily="34" charset="0"/>
            </a:endParaRPr>
          </a:p>
        </p:txBody>
      </p:sp>
      <p:sp>
        <p:nvSpPr>
          <p:cNvPr id="30" name="29 Rectángulo"/>
          <p:cNvSpPr/>
          <p:nvPr/>
        </p:nvSpPr>
        <p:spPr>
          <a:xfrm>
            <a:off x="1772816" y="7524328"/>
            <a:ext cx="972000" cy="54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Gerencia de Mercadotecnia y Publicidad</a:t>
            </a:r>
            <a:endParaRPr lang="es-MX" sz="1000" b="1" dirty="0">
              <a:solidFill>
                <a:schemeClr val="tx1"/>
              </a:solidFill>
              <a:latin typeface="Arial Narrow" panose="020B0606020202030204" pitchFamily="34" charset="0"/>
            </a:endParaRPr>
          </a:p>
        </p:txBody>
      </p:sp>
      <p:sp>
        <p:nvSpPr>
          <p:cNvPr id="32" name="31 Rectángulo"/>
          <p:cNvSpPr/>
          <p:nvPr/>
        </p:nvSpPr>
        <p:spPr>
          <a:xfrm>
            <a:off x="4077072" y="7524328"/>
            <a:ext cx="972000" cy="54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Gerencia de Logística</a:t>
            </a:r>
            <a:endParaRPr lang="es-MX" sz="1000" b="1" dirty="0">
              <a:solidFill>
                <a:schemeClr val="tx1"/>
              </a:solidFill>
              <a:latin typeface="Arial Narrow" panose="020B0606020202030204" pitchFamily="34" charset="0"/>
            </a:endParaRPr>
          </a:p>
        </p:txBody>
      </p:sp>
      <p:sp>
        <p:nvSpPr>
          <p:cNvPr id="33" name="32 Rectángulo"/>
          <p:cNvSpPr/>
          <p:nvPr/>
        </p:nvSpPr>
        <p:spPr>
          <a:xfrm>
            <a:off x="5229200" y="7524328"/>
            <a:ext cx="972000" cy="54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Gerencia de Administración y finanzas</a:t>
            </a:r>
            <a:endParaRPr lang="es-MX" sz="1000" b="1" dirty="0">
              <a:solidFill>
                <a:schemeClr val="tx1"/>
              </a:solidFill>
              <a:latin typeface="Arial Narrow" panose="020B0606020202030204" pitchFamily="34" charset="0"/>
            </a:endParaRPr>
          </a:p>
        </p:txBody>
      </p:sp>
      <p:cxnSp>
        <p:nvCxnSpPr>
          <p:cNvPr id="34" name="33 Conector recto"/>
          <p:cNvCxnSpPr/>
          <p:nvPr/>
        </p:nvCxnSpPr>
        <p:spPr>
          <a:xfrm>
            <a:off x="1161240" y="7236296"/>
            <a:ext cx="4500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36 Conector recto"/>
          <p:cNvCxnSpPr>
            <a:stCxn id="28" idx="0"/>
          </p:cNvCxnSpPr>
          <p:nvPr/>
        </p:nvCxnSpPr>
        <p:spPr>
          <a:xfrm flipV="1">
            <a:off x="1178696" y="723629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37 Conector recto"/>
          <p:cNvCxnSpPr/>
          <p:nvPr/>
        </p:nvCxnSpPr>
        <p:spPr>
          <a:xfrm flipV="1">
            <a:off x="2276872" y="723629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38 Conector recto"/>
          <p:cNvCxnSpPr/>
          <p:nvPr/>
        </p:nvCxnSpPr>
        <p:spPr>
          <a:xfrm flipV="1">
            <a:off x="3429000" y="723629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39 Conector recto"/>
          <p:cNvCxnSpPr/>
          <p:nvPr/>
        </p:nvCxnSpPr>
        <p:spPr>
          <a:xfrm flipV="1">
            <a:off x="4581128" y="723629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40 Conector recto"/>
          <p:cNvCxnSpPr/>
          <p:nvPr/>
        </p:nvCxnSpPr>
        <p:spPr>
          <a:xfrm flipV="1">
            <a:off x="5661248" y="7236296"/>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42" name="41 Rectángulo"/>
          <p:cNvSpPr/>
          <p:nvPr/>
        </p:nvSpPr>
        <p:spPr>
          <a:xfrm>
            <a:off x="404664" y="5436096"/>
            <a:ext cx="6048000" cy="2844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3" name="42 Rectángulo"/>
          <p:cNvSpPr/>
          <p:nvPr/>
        </p:nvSpPr>
        <p:spPr>
          <a:xfrm>
            <a:off x="692696" y="5580112"/>
            <a:ext cx="2160000" cy="50405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s-MX" sz="1000" b="1" dirty="0" smtClean="0">
                <a:solidFill>
                  <a:schemeClr val="tx1"/>
                </a:solidFill>
                <a:latin typeface="Arial Narrow" panose="020B0606020202030204" pitchFamily="34" charset="0"/>
              </a:rPr>
              <a:t>ORGANIGRAMA PROPUESTO</a:t>
            </a:r>
          </a:p>
          <a:p>
            <a:pPr algn="ctr"/>
            <a:r>
              <a:rPr lang="es-MX" sz="1000" b="1" dirty="0" smtClean="0">
                <a:solidFill>
                  <a:schemeClr val="tx1"/>
                </a:solidFill>
                <a:latin typeface="Arial Narrow" panose="020B0606020202030204" pitchFamily="34" charset="0"/>
              </a:rPr>
              <a:t>MULTICOMERCIALIZADORA  SA DE CV</a:t>
            </a:r>
            <a:endParaRPr lang="es-MX" sz="1000" b="1" dirty="0">
              <a:solidFill>
                <a:schemeClr val="tx1"/>
              </a:solidFill>
              <a:latin typeface="Arial Narrow" panose="020B0606020202030204" pitchFamily="34" charset="0"/>
            </a:endParaRPr>
          </a:p>
        </p:txBody>
      </p:sp>
    </p:spTree>
    <p:extLst>
      <p:ext uri="{BB962C8B-B14F-4D97-AF65-F5344CB8AC3E}">
        <p14:creationId xmlns:p14="http://schemas.microsoft.com/office/powerpoint/2010/main" val="767608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rvidor\servidor 2011\General\CARPETA MAESTRA 2014\logoVA nueva imag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389" y="8556456"/>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5" name="Picture 40" descr="Resultado de imagen para itescam calkini"/>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460432"/>
            <a:ext cx="1800200" cy="576064"/>
          </a:xfrm>
          <a:prstGeom prst="rect">
            <a:avLst/>
          </a:prstGeom>
          <a:noFill/>
          <a:extLst>
            <a:ext uri="{909E8E84-426E-40DD-AFC4-6F175D3DCCD1}">
              <a14:hiddenFill xmlns:a14="http://schemas.microsoft.com/office/drawing/2010/main">
                <a:solidFill>
                  <a:srgbClr val="FFFFFF"/>
                </a:solidFill>
              </a14:hiddenFill>
            </a:ext>
          </a:extLst>
        </p:spPr>
      </p:pic>
      <p:sp>
        <p:nvSpPr>
          <p:cNvPr id="2" name="1 Marcador de número de diapositiva"/>
          <p:cNvSpPr>
            <a:spLocks noGrp="1"/>
          </p:cNvSpPr>
          <p:nvPr>
            <p:ph type="sldNum" sz="quarter" idx="12"/>
          </p:nvPr>
        </p:nvSpPr>
        <p:spPr/>
        <p:txBody>
          <a:bodyPr/>
          <a:lstStyle/>
          <a:p>
            <a:r>
              <a:rPr lang="es-MX" dirty="0" smtClean="0"/>
              <a:t>53</a:t>
            </a:r>
            <a:endParaRPr lang="es-MX" dirty="0"/>
          </a:p>
        </p:txBody>
      </p:sp>
      <p:sp>
        <p:nvSpPr>
          <p:cNvPr id="8" name="7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39" name="38 Tabla"/>
          <p:cNvGraphicFramePr>
            <a:graphicFrameLocks noGrp="1"/>
          </p:cNvGraphicFramePr>
          <p:nvPr>
            <p:extLst>
              <p:ext uri="{D42A27DB-BD31-4B8C-83A1-F6EECF244321}">
                <p14:modId xmlns:p14="http://schemas.microsoft.com/office/powerpoint/2010/main" val="3971136440"/>
              </p:ext>
            </p:extLst>
          </p:nvPr>
        </p:nvGraphicFramePr>
        <p:xfrm>
          <a:off x="368949" y="323528"/>
          <a:ext cx="6120000" cy="3371145"/>
        </p:xfrm>
        <a:graphic>
          <a:graphicData uri="http://schemas.openxmlformats.org/drawingml/2006/table">
            <a:tbl>
              <a:tblPr firstRow="1" bandRow="1"/>
              <a:tblGrid>
                <a:gridCol w="360365"/>
                <a:gridCol w="5759635"/>
              </a:tblGrid>
              <a:tr h="241697">
                <a:tc gridSpan="2">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cs typeface="Arial"/>
                        </a:rPr>
                        <a:t>SOLUCIÓN DEL </a:t>
                      </a:r>
                      <a:r>
                        <a:rPr lang="es-MX" sz="1000" b="1" i="0" u="none" strike="noStrike" kern="1200" dirty="0" smtClean="0">
                          <a:solidFill>
                            <a:srgbClr val="000000"/>
                          </a:solidFill>
                          <a:effectLst/>
                          <a:latin typeface="Arial Narrow"/>
                          <a:cs typeface="Arial"/>
                        </a:rPr>
                        <a:t>CASO</a:t>
                      </a:r>
                      <a:endParaRPr lang="es-MX" sz="1000" b="0" i="0" u="none" strike="noStrike" dirty="0">
                        <a:effectLst/>
                        <a:latin typeface="Arial"/>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r>
              <a:tr h="1244035">
                <a:tc gridSpan="2">
                  <a:txBody>
                    <a:bodyPr/>
                    <a:lstStyle/>
                    <a:p>
                      <a:pPr marL="0" algn="just"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cs typeface="Arial"/>
                        </a:rPr>
                        <a:t>Lea cuidadosamente la información </a:t>
                      </a:r>
                      <a:r>
                        <a:rPr lang="es-MX" sz="1000" b="0" i="0" u="none" strike="noStrike" kern="1200" dirty="0" smtClean="0">
                          <a:solidFill>
                            <a:srgbClr val="000000"/>
                          </a:solidFill>
                          <a:effectLst/>
                          <a:latin typeface="Arial Narrow" panose="020B0606020202030204" pitchFamily="34" charset="0"/>
                          <a:cs typeface="Arial"/>
                        </a:rPr>
                        <a:t>contenida</a:t>
                      </a:r>
                      <a:r>
                        <a:rPr lang="es-MX" sz="1000" b="0" i="0" u="none" strike="noStrike" kern="1200" baseline="0" dirty="0" smtClean="0">
                          <a:solidFill>
                            <a:srgbClr val="000000"/>
                          </a:solidFill>
                          <a:effectLst/>
                          <a:latin typeface="Arial Narrow" panose="020B0606020202030204" pitchFamily="34" charset="0"/>
                          <a:cs typeface="Arial"/>
                        </a:rPr>
                        <a:t> en los siguientes cuadros de información</a:t>
                      </a:r>
                      <a:r>
                        <a:rPr lang="es-MX" sz="1000" b="0" i="0" u="none" strike="noStrike" kern="1200" dirty="0" smtClean="0">
                          <a:solidFill>
                            <a:srgbClr val="000000"/>
                          </a:solidFill>
                          <a:effectLst/>
                          <a:latin typeface="Arial Narrow" panose="020B0606020202030204" pitchFamily="34" charset="0"/>
                          <a:cs typeface="Arial"/>
                        </a:rPr>
                        <a:t> del caso</a:t>
                      </a:r>
                      <a:r>
                        <a:rPr lang="es-MX" sz="1000" b="0" i="0" u="none" strike="noStrike" kern="1200" dirty="0">
                          <a:solidFill>
                            <a:srgbClr val="000000"/>
                          </a:solidFill>
                          <a:effectLst/>
                          <a:latin typeface="Arial Narrow" panose="020B0606020202030204" pitchFamily="34" charset="0"/>
                          <a:cs typeface="Arial"/>
                        </a:rPr>
                        <a:t>, </a:t>
                      </a:r>
                      <a:r>
                        <a:rPr lang="es-MX" sz="1000" b="0" i="0" u="none" strike="noStrike" kern="1200" dirty="0" smtClean="0">
                          <a:solidFill>
                            <a:srgbClr val="000000"/>
                          </a:solidFill>
                          <a:effectLst/>
                          <a:latin typeface="Arial Narrow" panose="020B0606020202030204" pitchFamily="34" charset="0"/>
                          <a:cs typeface="Arial"/>
                        </a:rPr>
                        <a:t>donde se relacionan una serie de elementos,</a:t>
                      </a:r>
                      <a:r>
                        <a:rPr lang="es-MX" sz="1000" b="0" i="0" u="none" strike="noStrike" kern="1200" baseline="0" dirty="0" smtClean="0">
                          <a:solidFill>
                            <a:srgbClr val="000000"/>
                          </a:solidFill>
                          <a:effectLst/>
                          <a:latin typeface="Arial Narrow" panose="020B0606020202030204" pitchFamily="34" charset="0"/>
                          <a:cs typeface="Arial"/>
                        </a:rPr>
                        <a:t> de análisis del proceso de negociación para determinar los titulares de los principales puestos de la nueva empresa comercial de importación.</a:t>
                      </a:r>
                    </a:p>
                    <a:p>
                      <a:pPr marL="0" algn="just" rtl="0" eaLnBrk="1" fontAlgn="ctr" latinLnBrk="0" hangingPunct="1">
                        <a:spcBef>
                          <a:spcPts val="0"/>
                        </a:spcBef>
                        <a:spcAft>
                          <a:spcPts val="0"/>
                        </a:spcAft>
                      </a:pPr>
                      <a:endParaRPr lang="es-MX" sz="1000" b="0" i="0" u="none" strike="noStrike" kern="1200" baseline="0" dirty="0" smtClean="0">
                        <a:solidFill>
                          <a:srgbClr val="000000"/>
                        </a:solidFill>
                        <a:effectLst/>
                        <a:latin typeface="Arial Narrow" panose="020B0606020202030204" pitchFamily="34" charset="0"/>
                        <a:cs typeface="Arial"/>
                      </a:endParaRPr>
                    </a:p>
                    <a:p>
                      <a:pPr marL="0" algn="just" rtl="0" eaLnBrk="1" fontAlgn="ctr" latinLnBrk="0" hangingPunct="1">
                        <a:spcBef>
                          <a:spcPts val="0"/>
                        </a:spcBef>
                        <a:spcAft>
                          <a:spcPts val="0"/>
                        </a:spcAft>
                      </a:pPr>
                      <a:endParaRPr lang="es-MX" sz="600" b="0" i="0" u="none" strike="noStrike" dirty="0">
                        <a:effectLst/>
                        <a:latin typeface="Arial Narrow" panose="020B0606020202030204" pitchFamily="34" charset="0"/>
                      </a:endParaRPr>
                    </a:p>
                    <a:p>
                      <a:pPr marL="0" algn="just" rtl="0" eaLnBrk="1" fontAlgn="ctr" latinLnBrk="0" hangingPunct="1">
                        <a:spcBef>
                          <a:spcPts val="0"/>
                        </a:spcBef>
                        <a:spcAft>
                          <a:spcPts val="0"/>
                        </a:spcAft>
                      </a:pPr>
                      <a:r>
                        <a:rPr lang="es-MX" sz="1000" b="0" i="0" u="none" strike="noStrike" kern="1200" baseline="0" dirty="0" smtClean="0">
                          <a:solidFill>
                            <a:srgbClr val="000000"/>
                          </a:solidFill>
                          <a:effectLst/>
                          <a:latin typeface="Arial Narrow" panose="020B0606020202030204" pitchFamily="34" charset="0"/>
                          <a:cs typeface="Arial"/>
                        </a:rPr>
                        <a:t>A usted se le ha seleccionado como consultor del proceso de negociación, y emita los informes que se establecen en el Formato de Reporte.</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r>
              <a:tr h="393567">
                <a:tc>
                  <a:txBody>
                    <a:bodyPr/>
                    <a:lstStyle/>
                    <a:p>
                      <a:pPr marL="0" algn="ctr" rtl="0" eaLnBrk="1" fontAlgn="ctr" latinLnBrk="0" hangingPunct="1">
                        <a:spcBef>
                          <a:spcPts val="0"/>
                        </a:spcBef>
                        <a:spcAft>
                          <a:spcPts val="0"/>
                        </a:spcAft>
                      </a:pPr>
                      <a:r>
                        <a:rPr lang="es-MX" sz="1000" b="1" i="0" u="none" strike="noStrike" kern="1200" dirty="0" smtClean="0">
                          <a:solidFill>
                            <a:srgbClr val="000000"/>
                          </a:solidFill>
                          <a:effectLst/>
                          <a:latin typeface="Arial Narrow" panose="020B0606020202030204" pitchFamily="34" charset="0"/>
                          <a:cs typeface="Arial"/>
                        </a:rPr>
                        <a:t>1.0.</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just" rtl="0" eaLnBrk="1" fontAlgn="ctr" latinLnBrk="0" hangingPunct="1">
                        <a:spcBef>
                          <a:spcPts val="0"/>
                        </a:spcBef>
                        <a:spcAft>
                          <a:spcPts val="0"/>
                        </a:spcAft>
                      </a:pPr>
                      <a:r>
                        <a:rPr lang="es-MX" sz="1000" b="0" i="0" u="none" strike="noStrike" kern="1200" baseline="0" dirty="0" smtClean="0">
                          <a:solidFill>
                            <a:srgbClr val="000000"/>
                          </a:solidFill>
                          <a:effectLst/>
                          <a:latin typeface="Arial Narrow" panose="020B0606020202030204" pitchFamily="34" charset="0"/>
                          <a:cs typeface="Arial"/>
                        </a:rPr>
                        <a:t>Lea cuidadosamente cada uno de los cuadros  del 1.0 Análisis de información, de las hojas marcadas con los números 1-2, y 2-2, donde se enlistan los principales elementos y características de los participantes en proceso de negociación.</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7">
                <a:tc>
                  <a:txBody>
                    <a:bodyPr/>
                    <a:lstStyle/>
                    <a:p>
                      <a:pPr marL="0" algn="ctr" rtl="0" eaLnBrk="1" fontAlgn="ctr" latinLnBrk="0" hangingPunct="1">
                        <a:spcBef>
                          <a:spcPts val="0"/>
                        </a:spcBef>
                        <a:spcAft>
                          <a:spcPts val="0"/>
                        </a:spcAft>
                      </a:pPr>
                      <a:r>
                        <a:rPr lang="es-MX" sz="1000" b="1" i="0" u="none" strike="noStrike" kern="1200" dirty="0" smtClean="0">
                          <a:solidFill>
                            <a:srgbClr val="000000"/>
                          </a:solidFill>
                          <a:effectLst/>
                          <a:latin typeface="Arial Narrow" panose="020B0606020202030204" pitchFamily="34" charset="0"/>
                          <a:cs typeface="Arial"/>
                        </a:rPr>
                        <a:t>2.0</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just" rtl="0" eaLnBrk="1" fontAlgn="ctr" latinLnBrk="0" hangingPunct="1">
                        <a:spcBef>
                          <a:spcPts val="0"/>
                        </a:spcBef>
                        <a:spcAft>
                          <a:spcPts val="0"/>
                        </a:spcAft>
                      </a:pPr>
                      <a:r>
                        <a:rPr lang="es-MX" sz="1000" b="0" i="0" u="none" strike="noStrike" kern="1200" dirty="0" smtClean="0">
                          <a:solidFill>
                            <a:srgbClr val="000000"/>
                          </a:solidFill>
                          <a:effectLst/>
                          <a:latin typeface="Arial Narrow" panose="020B0606020202030204" pitchFamily="34" charset="0"/>
                          <a:cs typeface="Arial"/>
                        </a:rPr>
                        <a:t>Una</a:t>
                      </a:r>
                      <a:r>
                        <a:rPr lang="es-MX" sz="1000" b="0" i="0" u="none" strike="noStrike" kern="1200" baseline="0" dirty="0" smtClean="0">
                          <a:solidFill>
                            <a:srgbClr val="000000"/>
                          </a:solidFill>
                          <a:effectLst/>
                          <a:latin typeface="Arial Narrow" panose="020B0606020202030204" pitchFamily="34" charset="0"/>
                          <a:cs typeface="Arial"/>
                        </a:rPr>
                        <a:t> vez realizado el análisis del punto anterior, elabore el mapa de interés del proceso de negociación, con aquellos datos que usted considere describen mejor a cada uno de los participantes.</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7">
                <a:tc>
                  <a:txBody>
                    <a:bodyPr/>
                    <a:lstStyle/>
                    <a:p>
                      <a:pPr marL="0" algn="ctr" rtl="0" eaLnBrk="1" fontAlgn="ctr" latinLnBrk="0" hangingPunct="1">
                        <a:spcBef>
                          <a:spcPts val="0"/>
                        </a:spcBef>
                        <a:spcAft>
                          <a:spcPts val="0"/>
                        </a:spcAft>
                      </a:pPr>
                      <a:r>
                        <a:rPr lang="es-MX" sz="1000" b="1" i="0" u="none" strike="noStrike" kern="1200" dirty="0" smtClean="0">
                          <a:solidFill>
                            <a:srgbClr val="000000"/>
                          </a:solidFill>
                          <a:effectLst/>
                          <a:latin typeface="Arial Narrow" panose="020B0606020202030204" pitchFamily="34" charset="0"/>
                          <a:cs typeface="Arial"/>
                        </a:rPr>
                        <a:t>3.0</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just" rtl="0" eaLnBrk="1" fontAlgn="ctr" latinLnBrk="0" hangingPunct="1">
                        <a:spcBef>
                          <a:spcPts val="0"/>
                        </a:spcBef>
                        <a:spcAft>
                          <a:spcPts val="0"/>
                        </a:spcAft>
                      </a:pPr>
                      <a:r>
                        <a:rPr lang="es-MX" sz="1000" b="0" i="0" u="none" strike="noStrike" kern="1200" baseline="0" dirty="0" smtClean="0">
                          <a:solidFill>
                            <a:srgbClr val="000000"/>
                          </a:solidFill>
                          <a:effectLst/>
                          <a:latin typeface="Arial Narrow" panose="020B0606020202030204" pitchFamily="34" charset="0"/>
                          <a:cs typeface="Arial"/>
                        </a:rPr>
                        <a:t>Simule los principales argumentos de la negociación de los  participante , al menos 4 de cada uno, y en base a ellos decida como se deben repartir SOLO TRES  de  los puestos de la nueva empresa, ya que no puede cambiar a todos los participantes pues le crearía serios problemas a las empresas que operan ahora.</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3567">
                <a:tc>
                  <a:txBody>
                    <a:bodyPr/>
                    <a:lstStyle/>
                    <a:p>
                      <a:pPr marL="0" algn="ctr" rtl="0" eaLnBrk="1" fontAlgn="ctr" latinLnBrk="0" hangingPunct="1">
                        <a:spcBef>
                          <a:spcPts val="0"/>
                        </a:spcBef>
                        <a:spcAft>
                          <a:spcPts val="0"/>
                        </a:spcAft>
                      </a:pPr>
                      <a:r>
                        <a:rPr lang="es-MX" sz="1000" b="1" i="0" u="none" strike="noStrike" kern="1200" dirty="0" smtClean="0">
                          <a:solidFill>
                            <a:srgbClr val="000000"/>
                          </a:solidFill>
                          <a:effectLst/>
                          <a:latin typeface="Arial Narrow" panose="020B0606020202030204" pitchFamily="34" charset="0"/>
                          <a:cs typeface="Arial"/>
                        </a:rPr>
                        <a:t>4.0</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just" rtl="0" eaLnBrk="1" fontAlgn="ctr" latinLnBrk="0" hangingPunct="1">
                        <a:spcBef>
                          <a:spcPts val="0"/>
                        </a:spcBef>
                        <a:spcAft>
                          <a:spcPts val="0"/>
                        </a:spcAft>
                      </a:pPr>
                      <a:r>
                        <a:rPr lang="es-MX" sz="1000" b="0" i="0" u="none" strike="noStrike" kern="1200" baseline="0" dirty="0" smtClean="0">
                          <a:solidFill>
                            <a:srgbClr val="000000"/>
                          </a:solidFill>
                          <a:effectLst/>
                          <a:latin typeface="Arial Narrow" panose="020B0606020202030204" pitchFamily="34" charset="0"/>
                          <a:cs typeface="Arial"/>
                        </a:rPr>
                        <a:t>Analice los conflictos potenciales que existen entre los participantes de ambos grupos, y sugiera la forma de resolverlos positivamente, así como el posible conflicto con la decisión de algunos de los no seleccionados, mencione su nombre y como resolverlo.</a:t>
                      </a:r>
                      <a:endParaRPr lang="es-MX" sz="1000" b="0" i="0" u="none" strike="noStrike" dirty="0">
                        <a:effectLst/>
                        <a:latin typeface="Arial Narrow" panose="020B0606020202030204" pitchFamily="34" charset="0"/>
                      </a:endParaRPr>
                    </a:p>
                  </a:txBody>
                  <a:tcPr marL="90142" marR="90142" marT="45071" marB="45071"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8 Rectángulo"/>
          <p:cNvSpPr/>
          <p:nvPr/>
        </p:nvSpPr>
        <p:spPr>
          <a:xfrm>
            <a:off x="332656" y="8411936"/>
            <a:ext cx="6192688" cy="14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MX" sz="1600" b="1" i="1" dirty="0" smtClean="0">
                <a:solidFill>
                  <a:srgbClr val="FF0000"/>
                </a:solidFill>
              </a:rPr>
              <a:t>** </a:t>
            </a:r>
            <a:r>
              <a:rPr lang="es-MX" sz="1000" b="1" i="1" dirty="0" smtClean="0">
                <a:solidFill>
                  <a:srgbClr val="FF0000"/>
                </a:solidFill>
              </a:rPr>
              <a:t>Los datos y nombres del presente caso son ficticios y solo sirven de información para la resolución del caso</a:t>
            </a:r>
            <a:r>
              <a:rPr lang="es-MX" sz="1050" dirty="0" smtClean="0">
                <a:solidFill>
                  <a:srgbClr val="FF0000"/>
                </a:solidFill>
              </a:rPr>
              <a:t>.</a:t>
            </a:r>
            <a:endParaRPr lang="es-MX" sz="1050" dirty="0">
              <a:solidFill>
                <a:srgbClr val="FF0000"/>
              </a:solidFill>
            </a:endParaRPr>
          </a:p>
        </p:txBody>
      </p:sp>
      <p:graphicFrame>
        <p:nvGraphicFramePr>
          <p:cNvPr id="6" name="5 Tabla"/>
          <p:cNvGraphicFramePr>
            <a:graphicFrameLocks noGrp="1"/>
          </p:cNvGraphicFramePr>
          <p:nvPr>
            <p:extLst>
              <p:ext uri="{D42A27DB-BD31-4B8C-83A1-F6EECF244321}">
                <p14:modId xmlns:p14="http://schemas.microsoft.com/office/powerpoint/2010/main" val="1935402726"/>
              </p:ext>
            </p:extLst>
          </p:nvPr>
        </p:nvGraphicFramePr>
        <p:xfrm>
          <a:off x="368301" y="3700264"/>
          <a:ext cx="6120000" cy="4688160"/>
        </p:xfrm>
        <a:graphic>
          <a:graphicData uri="http://schemas.openxmlformats.org/drawingml/2006/table">
            <a:tbl>
              <a:tblPr firstRow="1" bandRow="1"/>
              <a:tblGrid>
                <a:gridCol w="1020000"/>
                <a:gridCol w="1020000"/>
                <a:gridCol w="1020000"/>
                <a:gridCol w="1020000"/>
                <a:gridCol w="1020000"/>
                <a:gridCol w="510000"/>
                <a:gridCol w="510000"/>
              </a:tblGrid>
              <a:tr h="360000">
                <a:tc gridSpan="5">
                  <a:txBody>
                    <a:bodyPr/>
                    <a:lstStyle/>
                    <a:p>
                      <a:pPr marL="0" algn="ctr" rtl="0" eaLnBrk="1" fontAlgn="ctr" latinLnBrk="0" hangingPunct="1">
                        <a:spcBef>
                          <a:spcPts val="0"/>
                        </a:spcBef>
                        <a:spcAft>
                          <a:spcPts val="0"/>
                        </a:spcAft>
                      </a:pPr>
                      <a:r>
                        <a:rPr lang="es-MX" sz="900" b="1" i="0" u="none" strike="noStrike" dirty="0" smtClean="0">
                          <a:effectLst/>
                          <a:latin typeface="Arial Narrow" panose="020B0606020202030204" pitchFamily="34" charset="0"/>
                        </a:rPr>
                        <a:t>1.0  ANÁLISIS DE INFORMACIÓN</a:t>
                      </a:r>
                      <a:endParaRPr lang="es-MX" sz="9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800" b="0" i="0" u="none" strike="noStrike">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800" b="0" i="0" u="none" strike="noStrike">
                        <a:effectLst/>
                        <a:latin typeface="Arial"/>
                      </a:endParaRPr>
                    </a:p>
                  </a:txBody>
                  <a:tcPr marL="68580" marR="68580" marT="60960" marB="6096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r>
                        <a:rPr lang="es-MX" sz="900" b="1" dirty="0" smtClean="0">
                          <a:latin typeface="Arial Narrow" panose="020B0606020202030204" pitchFamily="34" charset="0"/>
                        </a:rPr>
                        <a:t>Hoja</a:t>
                      </a:r>
                      <a:endParaRPr lang="es-MX" sz="900" b="1" dirty="0">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r>
                        <a:rPr lang="es-MX" sz="900" b="1" dirty="0" smtClean="0">
                          <a:latin typeface="Arial Narrow" panose="020B0606020202030204" pitchFamily="34" charset="0"/>
                        </a:rPr>
                        <a:t>1-2</a:t>
                      </a:r>
                      <a:endParaRPr lang="es-MX" sz="900" b="1" dirty="0">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gridSpan="3">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TOLUCA</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4">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AGUASCALIENTES</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algn="ctr" rtl="0" eaLnBrk="1" fontAlgn="ctr" latinLnBrk="0" hangingPunct="1">
                        <a:spcBef>
                          <a:spcPts val="0"/>
                        </a:spcBef>
                        <a:spcAft>
                          <a:spcPts val="0"/>
                        </a:spcAft>
                      </a:pP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Lic. Federico del Campo Flores</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Lic. Ma. Luisa Gómez Lara</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rPr>
                        <a:t>Ing. Arturo Mena  Sánchez</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Lic. Mireya Cetina</a:t>
                      </a:r>
                    </a:p>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Leiva</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rPr>
                        <a:t>Lic. Juan Matus Vega</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C.P. Guadalupe Sosa Ayala</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Director</a:t>
                      </a:r>
                      <a:r>
                        <a:rPr lang="es-MX" sz="1000" b="1" i="0" u="none" strike="noStrike" baseline="0" dirty="0" smtClean="0">
                          <a:effectLst/>
                          <a:latin typeface="Arial Narrow" panose="020B0606020202030204" pitchFamily="34" charset="0"/>
                        </a:rPr>
                        <a:t> General</a:t>
                      </a:r>
                    </a:p>
                    <a:p>
                      <a:pPr marL="0" algn="ctr" rtl="0" eaLnBrk="1" fontAlgn="ctr" latinLnBrk="0" hangingPunct="1">
                        <a:spcBef>
                          <a:spcPts val="0"/>
                        </a:spcBef>
                        <a:spcAft>
                          <a:spcPts val="0"/>
                        </a:spcAft>
                      </a:pPr>
                      <a:r>
                        <a:rPr lang="es-MX" sz="1000" b="1" i="0" u="none" strike="noStrike" baseline="0" dirty="0" smtClean="0">
                          <a:effectLst/>
                          <a:latin typeface="Arial Narrow" panose="020B0606020202030204" pitchFamily="34" charset="0"/>
                        </a:rPr>
                        <a:t>Toluca</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Gerente</a:t>
                      </a:r>
                    </a:p>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Mercadotecnia</a:t>
                      </a:r>
                    </a:p>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Toluca</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rPr>
                        <a:t>Gerente de Logística</a:t>
                      </a:r>
                      <a:endParaRPr lang="es-MX" sz="1800" b="0" i="0" u="none" strike="noStrike" dirty="0">
                        <a:effectLst/>
                        <a:latin typeface="Arial"/>
                      </a:endParaRPr>
                    </a:p>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rPr>
                        <a:t>Toluca</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Gerente de Importación</a:t>
                      </a:r>
                    </a:p>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Aguascalientes</a:t>
                      </a:r>
                      <a:endParaRPr lang="es-MX" sz="1000" b="1" i="0" u="none" strike="noStrike" dirty="0">
                        <a:effectLst/>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rPr>
                        <a:t>Gerente de Ventas</a:t>
                      </a:r>
                      <a:endParaRPr lang="es-MX" sz="1800" b="0" i="0" u="none" strike="noStrike" dirty="0">
                        <a:effectLst/>
                        <a:latin typeface="Arial"/>
                      </a:endParaRPr>
                    </a:p>
                    <a:p>
                      <a:pPr marL="0" algn="ctr" rtl="0" eaLnBrk="1" fontAlgn="ctr" latinLnBrk="0" hangingPunct="1">
                        <a:spcBef>
                          <a:spcPts val="0"/>
                        </a:spcBef>
                        <a:spcAft>
                          <a:spcPts val="0"/>
                        </a:spcAft>
                      </a:pPr>
                      <a:r>
                        <a:rPr lang="es-MX" sz="1000" b="1" i="0" u="none" strike="noStrike" kern="1200" dirty="0">
                          <a:solidFill>
                            <a:srgbClr val="000000"/>
                          </a:solidFill>
                          <a:effectLst/>
                          <a:latin typeface="Arial Narrow"/>
                        </a:rPr>
                        <a:t>Aguascalientes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algn="ctr" rtl="0" eaLnBrk="1" fontAlgn="ctr" latinLnBrk="0" hangingPunct="1">
                        <a:spcBef>
                          <a:spcPts val="0"/>
                        </a:spcBef>
                        <a:spcAft>
                          <a:spcPts val="0"/>
                        </a:spcAft>
                      </a:pPr>
                      <a:r>
                        <a:rPr lang="es-MX" sz="1000" b="1" i="0" u="none" strike="noStrike" dirty="0" smtClean="0">
                          <a:effectLst/>
                          <a:latin typeface="Arial Narrow" panose="020B0606020202030204" pitchFamily="34" charset="0"/>
                        </a:rPr>
                        <a:t>Gerente</a:t>
                      </a:r>
                      <a:r>
                        <a:rPr lang="es-MX" sz="1000" b="1" i="0" u="none" strike="noStrike" baseline="0" dirty="0" smtClean="0">
                          <a:effectLst/>
                          <a:latin typeface="Arial Narrow" panose="020B0606020202030204" pitchFamily="34" charset="0"/>
                        </a:rPr>
                        <a:t> de Publicidad</a:t>
                      </a:r>
                    </a:p>
                    <a:p>
                      <a:pPr marL="0" algn="ctr" rtl="0" eaLnBrk="1" fontAlgn="ctr" latinLnBrk="0" hangingPunct="1">
                        <a:spcBef>
                          <a:spcPts val="0"/>
                        </a:spcBef>
                        <a:spcAft>
                          <a:spcPts val="0"/>
                        </a:spcAft>
                      </a:pPr>
                      <a:r>
                        <a:rPr lang="es-MX" sz="1000" b="1" i="0" u="none" strike="noStrike" baseline="0" dirty="0" smtClean="0">
                          <a:effectLst/>
                          <a:latin typeface="Arial Narrow" panose="020B0606020202030204" pitchFamily="34" charset="0"/>
                        </a:rPr>
                        <a:t>Aguascalientes</a:t>
                      </a:r>
                      <a:endParaRPr lang="es-MX" sz="1000" b="1" i="0" u="none" strike="noStrike" dirty="0" smtClean="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48</a:t>
                      </a:r>
                      <a:r>
                        <a:rPr lang="es-MX" sz="1000" b="0" i="0" u="none" strike="noStrike" baseline="0" dirty="0" smtClean="0">
                          <a:effectLst/>
                          <a:latin typeface="Arial Narrow" panose="020B0606020202030204" pitchFamily="34" charset="0"/>
                        </a:rPr>
                        <a:t> años</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43 años</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32 años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39 años</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36 años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u="none" strike="noStrike" baseline="0" dirty="0" smtClean="0">
                          <a:effectLst/>
                          <a:latin typeface="Arial Narrow" panose="020B0606020202030204" pitchFamily="34" charset="0"/>
                        </a:rPr>
                        <a:t>29 años</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Licenciado en Administración</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Licenciado en</a:t>
                      </a:r>
                      <a:r>
                        <a:rPr lang="es-MX" sz="1000" b="0" i="0" kern="1200" baseline="0" dirty="0" smtClean="0">
                          <a:solidFill>
                            <a:srgbClr val="000000"/>
                          </a:solidFill>
                          <a:effectLst/>
                          <a:latin typeface="Arial Narrow"/>
                          <a:ea typeface="+mn-ea"/>
                          <a:cs typeface="+mn-cs"/>
                        </a:rPr>
                        <a:t> Mercadotecnia</a:t>
                      </a:r>
                      <a:endParaRPr lang="es-MX" dirty="0">
                        <a:effectLst/>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Ingeniero</a:t>
                      </a:r>
                      <a:r>
                        <a:rPr lang="es-MX" sz="1000" b="0" i="0" u="none" strike="noStrike" kern="1200" baseline="0" dirty="0">
                          <a:solidFill>
                            <a:srgbClr val="000000"/>
                          </a:solidFill>
                          <a:effectLst/>
                          <a:latin typeface="Arial Narrow"/>
                        </a:rPr>
                        <a:t> Industrial</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Licenciado en Administración</a:t>
                      </a:r>
                      <a:endParaRPr lang="es-MX" dirty="0">
                        <a:effectLst/>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Licenciado en Administración</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Licenciado en Comunicación</a:t>
                      </a:r>
                      <a:endParaRPr lang="es-MX" dirty="0">
                        <a:effectLst/>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r h="720000">
                <a:tc>
                  <a:txBody>
                    <a:bodyPr/>
                    <a:lstStyle/>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10 años en la empresa</a:t>
                      </a:r>
                    </a:p>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5 en el puesto</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5 años en la empresa</a:t>
                      </a:r>
                      <a:endParaRPr lang="es-MX" dirty="0" smtClean="0">
                        <a:effectLst/>
                      </a:endParaRPr>
                    </a:p>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4 en el puesto</a:t>
                      </a:r>
                      <a:endParaRPr lang="es-MX" dirty="0">
                        <a:effectLst/>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5 años en la empresa</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2 en el puesto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4 años en la empresa</a:t>
                      </a:r>
                      <a:endParaRPr lang="es-MX" dirty="0" smtClean="0">
                        <a:effectLst/>
                      </a:endParaRPr>
                    </a:p>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4 en el puesto</a:t>
                      </a:r>
                      <a:endParaRPr lang="es-MX" dirty="0">
                        <a:effectLst/>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12 años en la empresa</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6 en el puesto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1 año en la empresa</a:t>
                      </a:r>
                      <a:endParaRPr lang="es-MX" dirty="0" smtClean="0">
                        <a:effectLst/>
                      </a:endParaRPr>
                    </a:p>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6</a:t>
                      </a:r>
                      <a:r>
                        <a:rPr lang="es-MX" sz="1000" b="0" i="0" kern="1200" baseline="0" dirty="0" smtClean="0">
                          <a:solidFill>
                            <a:srgbClr val="000000"/>
                          </a:solidFill>
                          <a:effectLst/>
                          <a:latin typeface="Arial Narrow"/>
                          <a:ea typeface="+mn-ea"/>
                          <a:cs typeface="+mn-cs"/>
                        </a:rPr>
                        <a:t> meses</a:t>
                      </a:r>
                      <a:r>
                        <a:rPr lang="es-MX" sz="1000" b="0" i="0" kern="1200" dirty="0" smtClean="0">
                          <a:solidFill>
                            <a:srgbClr val="000000"/>
                          </a:solidFill>
                          <a:effectLst/>
                          <a:latin typeface="Arial Narrow"/>
                          <a:ea typeface="+mn-ea"/>
                          <a:cs typeface="+mn-cs"/>
                        </a:rPr>
                        <a:t> en el puesto</a:t>
                      </a:r>
                      <a:endParaRPr lang="es-MX" dirty="0">
                        <a:effectLst/>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r h="432000">
                <a:tc>
                  <a:txBody>
                    <a:bodyPr/>
                    <a:lstStyle/>
                    <a:p>
                      <a:pPr marL="0" algn="ctr" rtl="0" eaLnBrk="1" fontAlgn="ctr" latinLnBrk="0" hangingPunct="1">
                        <a:spcBef>
                          <a:spcPts val="0"/>
                        </a:spcBef>
                        <a:spcAft>
                          <a:spcPts val="0"/>
                        </a:spcAft>
                      </a:pPr>
                      <a:r>
                        <a:rPr lang="es-MX" sz="1000" b="0" i="0" u="none" strike="noStrike" dirty="0" smtClean="0">
                          <a:effectLst/>
                          <a:latin typeface="Arial Narrow" panose="020B0606020202030204" pitchFamily="34" charset="0"/>
                        </a:rPr>
                        <a:t>28 años de experiencia en el ramo</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dirty="0" smtClean="0">
                          <a:effectLst/>
                          <a:latin typeface="Arial Narrow" panose="020B0606020202030204" pitchFamily="34" charset="0"/>
                        </a:rPr>
                        <a:t>23 años</a:t>
                      </a:r>
                      <a:r>
                        <a:rPr lang="es-MX" sz="1000" baseline="0" dirty="0" smtClean="0">
                          <a:effectLst/>
                          <a:latin typeface="Arial Narrow" panose="020B0606020202030204" pitchFamily="34" charset="0"/>
                        </a:rPr>
                        <a:t> de experiencia en Mercadotecnia</a:t>
                      </a:r>
                      <a:endParaRPr lang="es-MX" sz="1000"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Experiencia</a:t>
                      </a:r>
                      <a:r>
                        <a:rPr lang="es-MX" sz="1000" b="0" i="0" u="none" strike="noStrike" kern="1200" baseline="0" dirty="0">
                          <a:solidFill>
                            <a:srgbClr val="000000"/>
                          </a:solidFill>
                          <a:effectLst/>
                          <a:latin typeface="Arial Narrow"/>
                        </a:rPr>
                        <a:t> en producción y logística.10 años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12 años de experiencia en importaciones</a:t>
                      </a:r>
                      <a:endParaRPr lang="es-MX" dirty="0">
                        <a:effectLst/>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18</a:t>
                      </a:r>
                      <a:r>
                        <a:rPr lang="es-MX" sz="1000" b="0" i="0" u="none" strike="noStrike" kern="1200" baseline="0" dirty="0">
                          <a:solidFill>
                            <a:srgbClr val="000000"/>
                          </a:solidFill>
                          <a:effectLst/>
                          <a:latin typeface="Arial Narrow"/>
                        </a:rPr>
                        <a:t> años</a:t>
                      </a:r>
                      <a:r>
                        <a:rPr lang="es-MX" sz="1000" b="0" i="0" u="none" strike="noStrike" kern="1200" dirty="0">
                          <a:solidFill>
                            <a:srgbClr val="000000"/>
                          </a:solidFill>
                          <a:effectLst/>
                          <a:latin typeface="Arial Narrow"/>
                        </a:rPr>
                        <a:t> de experiencia en ventas de varios ramos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kern="1200" dirty="0" smtClean="0">
                          <a:solidFill>
                            <a:srgbClr val="000000"/>
                          </a:solidFill>
                          <a:effectLst/>
                          <a:latin typeface="Arial Narrow"/>
                          <a:ea typeface="+mn-ea"/>
                          <a:cs typeface="+mn-cs"/>
                        </a:rPr>
                        <a:t>6 años en</a:t>
                      </a:r>
                      <a:r>
                        <a:rPr lang="es-MX" sz="1000" b="0" i="0" kern="1200" baseline="0" dirty="0" smtClean="0">
                          <a:solidFill>
                            <a:srgbClr val="000000"/>
                          </a:solidFill>
                          <a:effectLst/>
                          <a:latin typeface="Arial Narrow"/>
                          <a:ea typeface="+mn-ea"/>
                          <a:cs typeface="+mn-cs"/>
                        </a:rPr>
                        <a:t> una agencia de publicidad</a:t>
                      </a:r>
                      <a:endParaRPr lang="es-MX" dirty="0">
                        <a:effectLst/>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Reservado,</a:t>
                      </a:r>
                      <a:r>
                        <a:rPr lang="es-MX" sz="1000" b="0" i="0" u="none" strike="noStrike" kern="1200" baseline="0" dirty="0">
                          <a:solidFill>
                            <a:srgbClr val="0D0D0D"/>
                          </a:solidFill>
                          <a:effectLst/>
                          <a:latin typeface="Arial Narrow"/>
                        </a:rPr>
                        <a:t> piensa antes de hablar.</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smtClean="0">
                          <a:solidFill>
                            <a:srgbClr val="0D0D0D"/>
                          </a:solidFill>
                          <a:effectLst/>
                          <a:latin typeface="Arial Narrow"/>
                        </a:rPr>
                        <a:t>Analítico y concreto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smtClean="0">
                          <a:solidFill>
                            <a:srgbClr val="0D0D0D"/>
                          </a:solidFill>
                          <a:effectLst/>
                          <a:latin typeface="Arial Narrow" panose="020B0606020202030204" pitchFamily="34" charset="0"/>
                        </a:rPr>
                        <a:t>Mente abierta. Amplio</a:t>
                      </a:r>
                      <a:r>
                        <a:rPr lang="es-MX" sz="1000" b="0" i="0" u="none" strike="noStrike" kern="1200" baseline="0" dirty="0" smtClean="0">
                          <a:solidFill>
                            <a:srgbClr val="0D0D0D"/>
                          </a:solidFill>
                          <a:effectLst/>
                          <a:latin typeface="Arial Narrow" panose="020B0606020202030204" pitchFamily="34" charset="0"/>
                        </a:rPr>
                        <a:t> </a:t>
                      </a:r>
                      <a:r>
                        <a:rPr lang="es-MX" sz="1000" b="0" i="0" u="none" strike="noStrike" kern="1200" dirty="0" smtClean="0">
                          <a:solidFill>
                            <a:srgbClr val="0D0D0D"/>
                          </a:solidFill>
                          <a:effectLst/>
                          <a:latin typeface="Arial Narrow" panose="020B0606020202030204" pitchFamily="34" charset="0"/>
                        </a:rPr>
                        <a:t>conocimiento comercial. Buena</a:t>
                      </a:r>
                      <a:r>
                        <a:rPr lang="es-MX" sz="1000" b="0" i="0" u="none" strike="noStrike" kern="1200" baseline="0" dirty="0" smtClean="0">
                          <a:solidFill>
                            <a:srgbClr val="0D0D0D"/>
                          </a:solidFill>
                          <a:effectLst/>
                          <a:latin typeface="Arial Narrow" panose="020B0606020202030204" pitchFamily="34" charset="0"/>
                        </a:rPr>
                        <a:t> negociadora</a:t>
                      </a:r>
                      <a:endParaRPr lang="es-MX" sz="10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Buenas</a:t>
                      </a:r>
                      <a:r>
                        <a:rPr lang="es-MX" sz="1000" b="0" i="0" u="none" strike="noStrike" kern="1200" baseline="0" dirty="0">
                          <a:solidFill>
                            <a:srgbClr val="0D0D0D"/>
                          </a:solidFill>
                          <a:effectLst/>
                          <a:latin typeface="Arial Narrow"/>
                        </a:rPr>
                        <a:t> ideas</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Ordenado y sistemático</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Tolerante</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smtClean="0">
                          <a:solidFill>
                            <a:srgbClr val="0D0D0D"/>
                          </a:solidFill>
                          <a:effectLst/>
                          <a:latin typeface="Arial Narrow"/>
                        </a:rPr>
                        <a:t>Cautelosa</a:t>
                      </a:r>
                      <a:r>
                        <a:rPr lang="es-MX" sz="1000" b="0" i="0" u="none" strike="noStrike" kern="1200" baseline="0" dirty="0" smtClean="0">
                          <a:solidFill>
                            <a:srgbClr val="0D0D0D"/>
                          </a:solidFill>
                          <a:effectLst/>
                          <a:latin typeface="Arial Narrow"/>
                        </a:rPr>
                        <a:t>.</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Carácter fuerte</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A veces </a:t>
                      </a:r>
                      <a:r>
                        <a:rPr lang="es-MX" sz="1000" b="0" i="0" u="none" strike="noStrike" kern="1200" baseline="0" dirty="0" smtClean="0">
                          <a:solidFill>
                            <a:srgbClr val="0D0D0D"/>
                          </a:solidFill>
                          <a:effectLst/>
                          <a:latin typeface="Arial Narrow"/>
                        </a:rPr>
                        <a:t>intolerante.</a:t>
                      </a: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Hiperactivo.</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Facilidad de palabra. Ordenado</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Excelente líder</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u="none" strike="noStrike" kern="1200" dirty="0" smtClean="0">
                          <a:solidFill>
                            <a:srgbClr val="0D0D0D"/>
                          </a:solidFill>
                          <a:effectLst/>
                          <a:latin typeface="Arial Narrow"/>
                        </a:rPr>
                        <a:t>Retraída</a:t>
                      </a:r>
                      <a:r>
                        <a:rPr lang="es-MX" sz="1000" b="0" i="0" u="none" strike="noStrike" kern="1200" baseline="0" dirty="0" smtClean="0">
                          <a:solidFill>
                            <a:srgbClr val="0D0D0D"/>
                          </a:solidFill>
                          <a:effectLst/>
                          <a:latin typeface="Arial Narrow"/>
                        </a:rPr>
                        <a:t>. Observadora </a:t>
                      </a:r>
                      <a:r>
                        <a:rPr lang="es-MX" sz="1000" b="0" i="0" u="none" strike="noStrike" kern="1200" baseline="0" dirty="0">
                          <a:solidFill>
                            <a:srgbClr val="0D0D0D"/>
                          </a:solidFill>
                          <a:effectLst/>
                          <a:latin typeface="Arial Narrow"/>
                        </a:rPr>
                        <a:t>y </a:t>
                      </a:r>
                      <a:r>
                        <a:rPr lang="es-MX" sz="1000" b="0" i="0" u="none" strike="noStrike" kern="1200" baseline="0" dirty="0" smtClean="0">
                          <a:solidFill>
                            <a:srgbClr val="0D0D0D"/>
                          </a:solidFill>
                          <a:effectLst/>
                          <a:latin typeface="Arial Narrow"/>
                        </a:rPr>
                        <a:t>metódica</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baseline="0" dirty="0" smtClean="0">
                          <a:solidFill>
                            <a:srgbClr val="0D0D0D"/>
                          </a:solidFill>
                          <a:effectLst/>
                          <a:latin typeface="Arial Narrow"/>
                        </a:rPr>
                        <a:t>Creativa</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bl>
          </a:graphicData>
        </a:graphic>
      </p:graphicFrame>
    </p:spTree>
    <p:extLst>
      <p:ext uri="{BB962C8B-B14F-4D97-AF65-F5344CB8AC3E}">
        <p14:creationId xmlns:p14="http://schemas.microsoft.com/office/powerpoint/2010/main" val="50405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598741556"/>
              </p:ext>
            </p:extLst>
          </p:nvPr>
        </p:nvGraphicFramePr>
        <p:xfrm>
          <a:off x="368299" y="432003"/>
          <a:ext cx="6120001" cy="6776085"/>
        </p:xfrm>
        <a:graphic>
          <a:graphicData uri="http://schemas.openxmlformats.org/drawingml/2006/table">
            <a:tbl>
              <a:tblPr firstRow="1" bandRow="1"/>
              <a:tblGrid>
                <a:gridCol w="1026335"/>
                <a:gridCol w="1026335"/>
                <a:gridCol w="1026335"/>
                <a:gridCol w="1026335"/>
                <a:gridCol w="1026335"/>
                <a:gridCol w="494163"/>
                <a:gridCol w="494163"/>
              </a:tblGrid>
              <a:tr h="360045">
                <a:tc gridSpan="5">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1.0  ANÁLISIS DE INFORMACIÓN</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Hoja</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900" b="0" i="0" u="none" strike="noStrike" kern="1200" dirty="0">
                          <a:solidFill>
                            <a:srgbClr val="000000"/>
                          </a:solidFill>
                          <a:effectLst/>
                          <a:latin typeface="Arial Narrow" panose="020B0606020202030204" pitchFamily="34" charset="0"/>
                        </a:rPr>
                        <a:t>2</a:t>
                      </a:r>
                      <a:r>
                        <a:rPr lang="es-MX" sz="900" b="0" i="0" u="none" strike="noStrike" kern="1200" dirty="0" smtClean="0">
                          <a:solidFill>
                            <a:srgbClr val="000000"/>
                          </a:solidFill>
                          <a:effectLst/>
                          <a:latin typeface="Arial Narrow" panose="020B0606020202030204" pitchFamily="34" charset="0"/>
                        </a:rPr>
                        <a:t>-2</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0">
                <a:tc gridSpan="3">
                  <a:txBody>
                    <a:bodyPr/>
                    <a:lstStyle/>
                    <a:p>
                      <a:pPr marL="0" algn="ctr" rtl="0" eaLnBrk="1" fontAlgn="ctr" latinLnBrk="0" hangingPunct="1">
                        <a:spcBef>
                          <a:spcPts val="0"/>
                        </a:spcBef>
                        <a:spcAft>
                          <a:spcPts val="0"/>
                        </a:spcAft>
                      </a:pPr>
                      <a:r>
                        <a:rPr lang="es-MX" sz="900" b="0" i="0" u="none" strike="noStrike" kern="1200" dirty="0" smtClean="0">
                          <a:solidFill>
                            <a:srgbClr val="000000"/>
                          </a:solidFill>
                          <a:effectLst/>
                          <a:latin typeface="Arial Narrow" panose="020B0606020202030204" pitchFamily="34" charset="0"/>
                        </a:rPr>
                        <a:t>TOLUCA</a:t>
                      </a:r>
                      <a:endParaRPr lang="es-MX" sz="18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gridSpan="4">
                  <a:txBody>
                    <a:bodyPr/>
                    <a:lstStyle/>
                    <a:p>
                      <a:pPr marL="0" algn="ctr" rtl="0" eaLnBrk="1" fontAlgn="ctr" latinLnBrk="0" hangingPunct="1">
                        <a:spcBef>
                          <a:spcPts val="0"/>
                        </a:spcBef>
                        <a:spcAft>
                          <a:spcPts val="0"/>
                        </a:spcAft>
                      </a:pPr>
                      <a:r>
                        <a:rPr lang="es-MX" sz="900" b="0" i="0" u="none" strike="noStrike" kern="1200" dirty="0" smtClean="0">
                          <a:solidFill>
                            <a:srgbClr val="000000"/>
                          </a:solidFill>
                          <a:effectLst/>
                          <a:latin typeface="Arial Narrow" panose="020B0606020202030204" pitchFamily="34" charset="0"/>
                        </a:rPr>
                        <a:t>AGUASCALIENTES</a:t>
                      </a:r>
                      <a:endParaRPr lang="es-MX" sz="1800" b="0"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Lic. Federico del Campo Flores</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Lic. Ma. Luisa Gómez Lara</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Ing. Arturo Mena  Sánchez</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Lic. Mireya Cetina</a:t>
                      </a:r>
                      <a:endParaRPr lang="es-MX" sz="1800" b="0" i="0" u="none" strike="noStrike" dirty="0">
                        <a:effectLst/>
                        <a:latin typeface="Arial Narrow" panose="020B0606020202030204" pitchFamily="34" charset="0"/>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Leiva</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Lic. Juan Matus Vega</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ctr" rtl="0" eaLnBrk="1" fontAlgn="ctr" latinLnBrk="0" hangingPunct="1">
                        <a:spcBef>
                          <a:spcPts val="0"/>
                        </a:spcBef>
                        <a:spcAft>
                          <a:spcPts val="0"/>
                        </a:spcAft>
                      </a:pPr>
                      <a:r>
                        <a:rPr lang="es-MX" sz="1000" b="0" i="0" u="none" strike="noStrike" kern="1200" dirty="0" smtClean="0">
                          <a:solidFill>
                            <a:srgbClr val="000000"/>
                          </a:solidFill>
                          <a:effectLst/>
                          <a:latin typeface="Arial Narrow" panose="020B0606020202030204" pitchFamily="34" charset="0"/>
                        </a:rPr>
                        <a:t>LC </a:t>
                      </a:r>
                      <a:r>
                        <a:rPr lang="es-MX" sz="1000" b="0" i="0" u="none" strike="noStrike" kern="1200" dirty="0">
                          <a:solidFill>
                            <a:srgbClr val="000000"/>
                          </a:solidFill>
                          <a:effectLst/>
                          <a:latin typeface="Arial Narrow" panose="020B0606020202030204" pitchFamily="34" charset="0"/>
                        </a:rPr>
                        <a:t>Guadalupe Sosa Ayala</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Director</a:t>
                      </a:r>
                      <a:r>
                        <a:rPr lang="es-MX" sz="1000" b="0" i="0" u="none" strike="noStrike" kern="1200" baseline="0" dirty="0">
                          <a:solidFill>
                            <a:srgbClr val="000000"/>
                          </a:solidFill>
                          <a:effectLst/>
                          <a:latin typeface="Arial Narrow" panose="020B0606020202030204" pitchFamily="34" charset="0"/>
                        </a:rPr>
                        <a:t> General</a:t>
                      </a:r>
                      <a:endParaRPr lang="es-MX" sz="1800" b="0" i="0" u="none" strike="noStrike" dirty="0">
                        <a:effectLst/>
                        <a:latin typeface="Arial Narrow" panose="020B0606020202030204" pitchFamily="34" charset="0"/>
                      </a:endParaRPr>
                    </a:p>
                    <a:p>
                      <a:pPr marL="0" algn="ctr" rtl="0" eaLnBrk="1" fontAlgn="ctr" latinLnBrk="0" hangingPunct="1">
                        <a:spcBef>
                          <a:spcPts val="0"/>
                        </a:spcBef>
                        <a:spcAft>
                          <a:spcPts val="0"/>
                        </a:spcAft>
                      </a:pPr>
                      <a:r>
                        <a:rPr lang="es-MX" sz="1000" b="0" i="0" u="none" strike="noStrike" kern="1200" baseline="0" dirty="0">
                          <a:solidFill>
                            <a:srgbClr val="000000"/>
                          </a:solidFill>
                          <a:effectLst/>
                          <a:latin typeface="Arial Narrow" panose="020B0606020202030204" pitchFamily="34" charset="0"/>
                        </a:rPr>
                        <a:t>Toluca</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Gerente</a:t>
                      </a:r>
                      <a:endParaRPr lang="es-MX" sz="1800" b="0" i="0" u="none" strike="noStrike" dirty="0">
                        <a:effectLst/>
                        <a:latin typeface="Arial Narrow" panose="020B0606020202030204" pitchFamily="34" charset="0"/>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Mercadotecnia</a:t>
                      </a:r>
                      <a:endParaRPr lang="es-MX" sz="1800" b="0" i="0" u="none" strike="noStrike" dirty="0">
                        <a:effectLst/>
                        <a:latin typeface="Arial Narrow" panose="020B0606020202030204" pitchFamily="34" charset="0"/>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Toluca</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Gerente de Logística</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Toluca</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Gerente de Importación</a:t>
                      </a:r>
                      <a:endParaRPr lang="es-MX" sz="1800" b="0" i="0" u="none" strike="noStrike" dirty="0">
                        <a:effectLst/>
                        <a:latin typeface="Arial Narrow" panose="020B0606020202030204" pitchFamily="34" charset="0"/>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Aguascalientes</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Gerente de Ventas</a:t>
                      </a:r>
                      <a:endParaRPr lang="es-MX" sz="1800" b="0" i="0" u="none" strike="noStrike" dirty="0">
                        <a:effectLst/>
                        <a:latin typeface="Arial"/>
                      </a:endParaRPr>
                    </a:p>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Aguascalientes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gridSpan="2">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panose="020B0606020202030204" pitchFamily="34" charset="0"/>
                        </a:rPr>
                        <a:t>Gerente</a:t>
                      </a:r>
                      <a:r>
                        <a:rPr lang="es-MX" sz="1000" b="0" i="0" u="none" strike="noStrike" kern="1200" baseline="0" dirty="0">
                          <a:solidFill>
                            <a:srgbClr val="000000"/>
                          </a:solidFill>
                          <a:effectLst/>
                          <a:latin typeface="Arial Narrow" panose="020B0606020202030204" pitchFamily="34" charset="0"/>
                        </a:rPr>
                        <a:t> de Publicidad</a:t>
                      </a:r>
                      <a:endParaRPr lang="es-MX" sz="1800" b="0" i="0" u="none" strike="noStrike" dirty="0">
                        <a:effectLst/>
                        <a:latin typeface="Arial Narrow" panose="020B0606020202030204" pitchFamily="34" charset="0"/>
                      </a:endParaRPr>
                    </a:p>
                    <a:p>
                      <a:pPr marL="0" algn="ctr" rtl="0" eaLnBrk="1" fontAlgn="ctr" latinLnBrk="0" hangingPunct="1">
                        <a:spcBef>
                          <a:spcPts val="0"/>
                        </a:spcBef>
                        <a:spcAft>
                          <a:spcPts val="0"/>
                        </a:spcAft>
                      </a:pPr>
                      <a:r>
                        <a:rPr lang="es-MX" sz="1000" b="0" i="0" u="none" strike="noStrike" kern="1200" baseline="0" dirty="0">
                          <a:solidFill>
                            <a:srgbClr val="000000"/>
                          </a:solidFill>
                          <a:effectLst/>
                          <a:latin typeface="Arial Narrow" panose="020B0606020202030204" pitchFamily="34" charset="0"/>
                        </a:rPr>
                        <a:t>Aguascalientes</a:t>
                      </a:r>
                      <a:endParaRPr lang="es-MX" sz="1800" b="0" i="0" u="none" strike="noStrike" dirty="0">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Su interés principal es mantener su </a:t>
                      </a:r>
                      <a:r>
                        <a:rPr lang="es-MX" sz="1000" b="0" i="0" u="none" strike="noStrike" kern="1200" baseline="0" dirty="0">
                          <a:solidFill>
                            <a:srgbClr val="0D0D0D"/>
                          </a:solidFill>
                          <a:effectLst/>
                          <a:latin typeface="Arial Narrow"/>
                        </a:rPr>
                        <a:t>buena imagen y la permanencia en el puesto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00000"/>
                          </a:solidFill>
                          <a:effectLst/>
                          <a:latin typeface="Arial Narrow"/>
                        </a:rPr>
                        <a:t>Considera que el venta</a:t>
                      </a:r>
                      <a:r>
                        <a:rPr lang="es-MX" sz="1000" b="0" i="0" u="none" strike="noStrike" kern="1200" baseline="0" dirty="0">
                          <a:solidFill>
                            <a:srgbClr val="000000"/>
                          </a:solidFill>
                          <a:effectLst/>
                          <a:latin typeface="Arial Narrow"/>
                        </a:rPr>
                        <a:t> de las importaciones actuales podría ser mejor</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Su interés es que la ubicación de la nueva empresa se la adecuada para la importación</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Piensa que siendo independientes ambas líneas podrán crecer libremente.</a:t>
                      </a:r>
                      <a:endParaRPr lang="es-MX" sz="1800" b="0" i="0" u="none" strike="noStrike" dirty="0">
                        <a:effectLst/>
                        <a:latin typeface="Arial"/>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Su interés es al desincorporas  importación no bajen las ventas nacionales,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Es nueva en el puesto y su interés es poder consolidar en él</a:t>
                      </a:r>
                      <a:r>
                        <a:rPr lang="es-MX" sz="1000" b="0" i="0" u="none" strike="noStrike" kern="1200" baseline="0" dirty="0">
                          <a:solidFill>
                            <a:srgbClr val="0D0D0D"/>
                          </a:solidFill>
                          <a:effectLst/>
                          <a:latin typeface="Arial Narrow"/>
                        </a:rPr>
                        <a:t> </a:t>
                      </a:r>
                      <a:r>
                        <a:rPr lang="es-MX" sz="1000" b="0" i="0" u="none" strike="noStrike" kern="1200" dirty="0">
                          <a:solidFill>
                            <a:srgbClr val="0D0D0D"/>
                          </a:solidFill>
                          <a:effectLst/>
                          <a:latin typeface="Arial Narrow"/>
                        </a:rPr>
                        <a:t>y progresar</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r h="0">
                <a:tc>
                  <a:txBody>
                    <a:bodyPr/>
                    <a:lstStyle/>
                    <a:p>
                      <a:pPr marL="0" algn="ctr" rtl="0" eaLnBrk="1" fontAlgn="ctr" latinLnBrk="0" hangingPunct="1">
                        <a:spcBef>
                          <a:spcPts val="0"/>
                        </a:spcBef>
                        <a:spcAft>
                          <a:spcPts val="0"/>
                        </a:spcAft>
                      </a:pPr>
                      <a:r>
                        <a:rPr lang="es-MX" sz="1000" b="0" i="0" u="none" strike="noStrike" kern="1200" dirty="0" smtClean="0">
                          <a:solidFill>
                            <a:srgbClr val="0D0D0D"/>
                          </a:solidFill>
                          <a:effectLst/>
                          <a:latin typeface="Arial Narrow"/>
                        </a:rPr>
                        <a:t>Le</a:t>
                      </a:r>
                      <a:r>
                        <a:rPr lang="es-MX" sz="1000" b="0" i="0" u="none" strike="noStrike" kern="1200" baseline="0" dirty="0" smtClean="0">
                          <a:solidFill>
                            <a:srgbClr val="0D0D0D"/>
                          </a:solidFill>
                          <a:effectLst/>
                          <a:latin typeface="Arial Narrow"/>
                        </a:rPr>
                        <a:t> gustaría el nuevo puesto si fuera substancialmente mejor remunerado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smtClean="0">
                          <a:solidFill>
                            <a:srgbClr val="0D0D0D"/>
                          </a:solidFill>
                          <a:effectLst/>
                          <a:latin typeface="Arial Narrow"/>
                        </a:rPr>
                        <a:t>Considera un reto el manejar</a:t>
                      </a:r>
                      <a:r>
                        <a:rPr lang="es-MX" sz="1000" b="0" i="0" u="none" strike="noStrike" kern="1200" baseline="0" dirty="0" smtClean="0">
                          <a:solidFill>
                            <a:srgbClr val="0D0D0D"/>
                          </a:solidFill>
                          <a:effectLst/>
                          <a:latin typeface="Arial Narrow"/>
                        </a:rPr>
                        <a:t> la comercialización solo de importación por su futuro.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Le gustaría cambiarse a la nueva empresa, si tuviera un aumento. </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Le interesa el control </a:t>
                      </a:r>
                      <a:r>
                        <a:rPr lang="es-MX" sz="1000" b="0" i="0" u="none" strike="noStrike" kern="1200" dirty="0" smtClean="0">
                          <a:solidFill>
                            <a:srgbClr val="0D0D0D"/>
                          </a:solidFill>
                          <a:effectLst/>
                          <a:latin typeface="Arial Narrow"/>
                        </a:rPr>
                        <a:t> de las importaciones pues las conoce y las maneja.</a:t>
                      </a:r>
                      <a:endParaRPr lang="es-MX" sz="1800" b="0" i="0" u="none" strike="noStrike" dirty="0">
                        <a:effectLst/>
                        <a:latin typeface="Arial"/>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Le</a:t>
                      </a:r>
                      <a:r>
                        <a:rPr lang="es-MX" sz="1000" b="0" i="0" u="none" strike="noStrike" kern="1200" baseline="0" dirty="0">
                          <a:solidFill>
                            <a:srgbClr val="0D0D0D"/>
                          </a:solidFill>
                          <a:effectLst/>
                          <a:latin typeface="Arial Narrow"/>
                        </a:rPr>
                        <a:t> interesa participar en la definición del perfil del vendedor solo de importación</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No tiene mucha presencia todavía. Sabe que no lo nombrarán en algún puesto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r>
              <a:tr h="0">
                <a:tc>
                  <a:txBody>
                    <a:bodyPr/>
                    <a:lstStyle/>
                    <a:p>
                      <a:pPr algn="ctr"/>
                      <a:r>
                        <a:rPr lang="es-MX" sz="1000" b="0" dirty="0" smtClean="0">
                          <a:solidFill>
                            <a:schemeClr val="tx1">
                              <a:lumMod val="95000"/>
                              <a:lumOff val="5000"/>
                            </a:schemeClr>
                          </a:solidFill>
                          <a:latin typeface="Arial Narrow" panose="020B0606020202030204" pitchFamily="34" charset="0"/>
                        </a:rPr>
                        <a:t>Le</a:t>
                      </a:r>
                      <a:r>
                        <a:rPr lang="es-MX" sz="1000" b="0" baseline="0" dirty="0" smtClean="0">
                          <a:solidFill>
                            <a:schemeClr val="tx1">
                              <a:lumMod val="95000"/>
                              <a:lumOff val="5000"/>
                            </a:schemeClr>
                          </a:solidFill>
                          <a:latin typeface="Arial Narrow" panose="020B0606020202030204" pitchFamily="34" charset="0"/>
                        </a:rPr>
                        <a:t> interesaría la nueva Dirección General de acuerdo a sus atribuciones</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s-MX" sz="1000" b="0" dirty="0" smtClean="0">
                          <a:solidFill>
                            <a:schemeClr val="tx1">
                              <a:lumMod val="95000"/>
                              <a:lumOff val="5000"/>
                            </a:schemeClr>
                          </a:solidFill>
                          <a:latin typeface="Arial Narrow" panose="020B0606020202030204" pitchFamily="34" charset="0"/>
                        </a:rPr>
                        <a:t>No</a:t>
                      </a:r>
                      <a:r>
                        <a:rPr lang="es-MX" sz="1000" b="0" baseline="0" dirty="0" smtClean="0">
                          <a:solidFill>
                            <a:schemeClr val="tx1">
                              <a:lumMod val="95000"/>
                              <a:lumOff val="5000"/>
                            </a:schemeClr>
                          </a:solidFill>
                          <a:latin typeface="Arial Narrow" panose="020B0606020202030204" pitchFamily="34" charset="0"/>
                        </a:rPr>
                        <a:t> le parece apropiado que esté en la comisión la </a:t>
                      </a:r>
                    </a:p>
                    <a:p>
                      <a:pPr algn="ctr"/>
                      <a:r>
                        <a:rPr lang="es-MX" sz="1000" b="0" baseline="0" dirty="0" smtClean="0">
                          <a:solidFill>
                            <a:schemeClr val="tx1">
                              <a:lumMod val="95000"/>
                              <a:lumOff val="5000"/>
                            </a:schemeClr>
                          </a:solidFill>
                          <a:latin typeface="Arial Narrow" panose="020B0606020202030204" pitchFamily="34" charset="0"/>
                        </a:rPr>
                        <a:t>L.C. Sosa</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baseline="0" dirty="0">
                          <a:solidFill>
                            <a:srgbClr val="0D0D0D"/>
                          </a:solidFill>
                          <a:effectLst/>
                          <a:latin typeface="Arial Narrow"/>
                        </a:rPr>
                        <a:t>Esta tranquilo en su puesto. Piensa  independizarse en 3 a 5 años.</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s-MX" sz="1000" b="0" dirty="0" smtClean="0">
                          <a:solidFill>
                            <a:schemeClr val="tx1">
                              <a:lumMod val="95000"/>
                              <a:lumOff val="5000"/>
                            </a:schemeClr>
                          </a:solidFill>
                          <a:latin typeface="Arial Narrow" panose="020B0606020202030204" pitchFamily="34" charset="0"/>
                        </a:rPr>
                        <a:t>Le gustaría la Gerencia de Ventas de la nueva empresa</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Considera que sería el apropiado para manejar la Gcia. de Ventas nueva</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r>
                        <a:rPr lang="es-MX" sz="1000" b="0" dirty="0" smtClean="0">
                          <a:solidFill>
                            <a:schemeClr val="tx1">
                              <a:lumMod val="95000"/>
                              <a:lumOff val="5000"/>
                            </a:schemeClr>
                          </a:solidFill>
                          <a:latin typeface="Arial Narrow" panose="020B0606020202030204" pitchFamily="34" charset="0"/>
                        </a:rPr>
                        <a:t>Todavía siente que no la toman mucho en cuenta por su novatez</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endParaRPr lang="es-MX" sz="1000" b="1" dirty="0">
                        <a:solidFill>
                          <a:schemeClr val="tx1">
                            <a:lumMod val="95000"/>
                            <a:lumOff val="5000"/>
                          </a:schemeClr>
                        </a:solidFill>
                        <a:latin typeface="Arial Narrow" panose="020B0606020202030204" pitchFamily="34" charset="0"/>
                      </a:endParaRPr>
                    </a:p>
                  </a:txBody>
                  <a:tcPr marL="68580" marR="68580" marT="60960" marB="60960" anchor="ctr"/>
                </a:tc>
              </a:tr>
              <a:tr h="0">
                <a:tc>
                  <a:txBody>
                    <a:bodyPr/>
                    <a:lstStyle/>
                    <a:p>
                      <a:pPr algn="ctr"/>
                      <a:r>
                        <a:rPr lang="es-MX" sz="1000" b="0" dirty="0" smtClean="0">
                          <a:solidFill>
                            <a:schemeClr val="tx1">
                              <a:lumMod val="95000"/>
                              <a:lumOff val="5000"/>
                            </a:schemeClr>
                          </a:solidFill>
                          <a:latin typeface="Arial Narrow" panose="020B0606020202030204" pitchFamily="34" charset="0"/>
                        </a:rPr>
                        <a:t>Aunque tiene muchos años en la empresa, no</a:t>
                      </a:r>
                      <a:r>
                        <a:rPr lang="es-MX" sz="1000" b="0" baseline="0" dirty="0" smtClean="0">
                          <a:solidFill>
                            <a:schemeClr val="tx1">
                              <a:lumMod val="95000"/>
                              <a:lumOff val="5000"/>
                            </a:schemeClr>
                          </a:solidFill>
                          <a:latin typeface="Arial Narrow" panose="020B0606020202030204" pitchFamily="34" charset="0"/>
                        </a:rPr>
                        <a:t> la lleva bien con el Presidente del Consejo</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s-MX" sz="1000" b="0" dirty="0" smtClean="0">
                          <a:solidFill>
                            <a:schemeClr val="tx1">
                              <a:lumMod val="95000"/>
                              <a:lumOff val="5000"/>
                            </a:schemeClr>
                          </a:solidFill>
                          <a:latin typeface="Arial Narrow" panose="020B0606020202030204" pitchFamily="34" charset="0"/>
                        </a:rPr>
                        <a:t>En ocasiones tiene roces de trabajo con la Gerencia de Logística por los tiempo de importación</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Es siempre muy participativo.</a:t>
                      </a:r>
                      <a:r>
                        <a:rPr lang="es-MX" sz="1000" b="0" i="0" u="none" strike="noStrike" kern="1200" baseline="0" dirty="0">
                          <a:solidFill>
                            <a:srgbClr val="0D0D0D"/>
                          </a:solidFill>
                          <a:effectLst/>
                          <a:latin typeface="Arial Narrow"/>
                        </a:rPr>
                        <a:t> Esta bien informado y  siempre argumenta fundamentado</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s-MX" sz="1000" b="0" dirty="0" smtClean="0">
                          <a:solidFill>
                            <a:schemeClr val="tx1">
                              <a:lumMod val="95000"/>
                              <a:lumOff val="5000"/>
                            </a:schemeClr>
                          </a:solidFill>
                          <a:latin typeface="Arial Narrow" panose="020B0606020202030204" pitchFamily="34" charset="0"/>
                        </a:rPr>
                        <a:t>No esta muy integrada al equipo</a:t>
                      </a:r>
                      <a:r>
                        <a:rPr lang="es-MX" sz="1000" b="0" baseline="0" dirty="0" smtClean="0">
                          <a:solidFill>
                            <a:schemeClr val="tx1">
                              <a:lumMod val="95000"/>
                              <a:lumOff val="5000"/>
                            </a:schemeClr>
                          </a:solidFill>
                          <a:latin typeface="Arial Narrow" panose="020B0606020202030204" pitchFamily="34" charset="0"/>
                        </a:rPr>
                        <a:t> ejecutivo. Hace su trabajo muy bien y procura estar ajena a conflictos</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Aunque no hay relación directa, piensa que la Lic. Gómez Lara es a veces arrogante</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r>
                        <a:rPr lang="es-MX" sz="1000" b="0" dirty="0" smtClean="0">
                          <a:solidFill>
                            <a:schemeClr val="tx1">
                              <a:lumMod val="95000"/>
                              <a:lumOff val="5000"/>
                            </a:schemeClr>
                          </a:solidFill>
                          <a:latin typeface="Arial Narrow" panose="020B0606020202030204" pitchFamily="34" charset="0"/>
                        </a:rPr>
                        <a:t>Esta en proceso de aprender. Aún no ha terminado de integrarse al equipo ejecutivo. Sabe que no le cae bien a la Lic. Gómez Lara</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endParaRPr lang="es-MX" sz="1000" b="1" dirty="0">
                        <a:solidFill>
                          <a:schemeClr val="tx1">
                            <a:lumMod val="95000"/>
                            <a:lumOff val="5000"/>
                          </a:schemeClr>
                        </a:solidFill>
                        <a:latin typeface="Arial Narrow" panose="020B0606020202030204" pitchFamily="34" charset="0"/>
                      </a:endParaRPr>
                    </a:p>
                  </a:txBody>
                  <a:tcPr marL="68580" marR="68580" marT="60960" marB="60960" anchor="ctr"/>
                </a:tc>
              </a:tr>
              <a:tr h="0">
                <a:tc>
                  <a:txBody>
                    <a:bodyPr/>
                    <a:lstStyle/>
                    <a:p>
                      <a:pPr algn="ctr" rtl="0" eaLnBrk="1" latinLnBrk="0" hangingPunct="1"/>
                      <a:r>
                        <a:rPr lang="es-MX" sz="1000" b="0" dirty="0" smtClean="0">
                          <a:solidFill>
                            <a:schemeClr val="tx1">
                              <a:lumMod val="95000"/>
                              <a:lumOff val="5000"/>
                            </a:schemeClr>
                          </a:solidFill>
                          <a:effectLst/>
                          <a:latin typeface="Arial Narrow" panose="020B0606020202030204" pitchFamily="34" charset="0"/>
                        </a:rPr>
                        <a:t>Es un buen negociador, aunque en ocasiones no cuenta</a:t>
                      </a:r>
                      <a:r>
                        <a:rPr lang="es-MX" sz="1000" b="0" baseline="0" dirty="0" smtClean="0">
                          <a:solidFill>
                            <a:schemeClr val="tx1">
                              <a:lumMod val="95000"/>
                              <a:lumOff val="5000"/>
                            </a:schemeClr>
                          </a:solidFill>
                          <a:effectLst/>
                          <a:latin typeface="Arial Narrow" panose="020B0606020202030204" pitchFamily="34" charset="0"/>
                        </a:rPr>
                        <a:t> con buena información</a:t>
                      </a:r>
                      <a:endParaRPr lang="es-MX" sz="1000" b="0" dirty="0">
                        <a:solidFill>
                          <a:schemeClr val="tx1">
                            <a:lumMod val="95000"/>
                            <a:lumOff val="5000"/>
                          </a:schemeClr>
                        </a:solidFill>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rtl="0" eaLnBrk="1" latinLnBrk="0" hangingPunct="1"/>
                      <a:r>
                        <a:rPr lang="es-MX" sz="1000" b="0" dirty="0" smtClean="0">
                          <a:solidFill>
                            <a:schemeClr val="tx1">
                              <a:lumMod val="95000"/>
                              <a:lumOff val="5000"/>
                            </a:schemeClr>
                          </a:solidFill>
                          <a:effectLst/>
                          <a:latin typeface="Arial Narrow" panose="020B0606020202030204" pitchFamily="34" charset="0"/>
                        </a:rPr>
                        <a:t>Su capacidad de negociar es básicamente en función de su conocimiento especializado</a:t>
                      </a:r>
                      <a:endParaRPr lang="es-MX" sz="1000" b="0" dirty="0">
                        <a:solidFill>
                          <a:schemeClr val="tx1">
                            <a:lumMod val="95000"/>
                            <a:lumOff val="5000"/>
                          </a:schemeClr>
                        </a:solidFill>
                        <a:effectLst/>
                        <a:latin typeface="Arial Narrow" panose="020B0606020202030204" pitchFamily="34" charset="0"/>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Es muy puntual en </a:t>
                      </a:r>
                      <a:r>
                        <a:rPr lang="es-MX" sz="1000" b="0" i="0" u="none" strike="noStrike" kern="1200" dirty="0" smtClean="0">
                          <a:solidFill>
                            <a:srgbClr val="0D0D0D"/>
                          </a:solidFill>
                          <a:effectLst/>
                          <a:latin typeface="Arial Narrow"/>
                        </a:rPr>
                        <a:t>sus </a:t>
                      </a:r>
                      <a:r>
                        <a:rPr lang="es-MX" sz="1000" b="0" i="0" u="none" strike="noStrike" kern="1200" dirty="0">
                          <a:solidFill>
                            <a:srgbClr val="0D0D0D"/>
                          </a:solidFill>
                          <a:effectLst/>
                          <a:latin typeface="Arial Narrow"/>
                        </a:rPr>
                        <a:t>argumentos e información para negociar</a:t>
                      </a:r>
                      <a:endParaRPr lang="es-MX" sz="1800" b="0" i="0" u="none" strike="noStrike" dirty="0">
                        <a:effectLst/>
                        <a:latin typeface="Arial"/>
                      </a:endParaRPr>
                    </a:p>
                  </a:txBody>
                  <a:tcPr marL="68580" marR="68580" marT="60960" marB="6096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r>
                        <a:rPr lang="es-MX" sz="1000" b="0" dirty="0" smtClean="0">
                          <a:solidFill>
                            <a:schemeClr val="tx1">
                              <a:lumMod val="95000"/>
                              <a:lumOff val="5000"/>
                            </a:schemeClr>
                          </a:solidFill>
                          <a:latin typeface="Arial Narrow" panose="020B0606020202030204" pitchFamily="34" charset="0"/>
                        </a:rPr>
                        <a:t>Conoce su tema a la perfección y sabe</a:t>
                      </a:r>
                      <a:r>
                        <a:rPr lang="es-MX" sz="1000" b="0" baseline="0" dirty="0" smtClean="0">
                          <a:solidFill>
                            <a:schemeClr val="tx1">
                              <a:lumMod val="95000"/>
                              <a:lumOff val="5000"/>
                            </a:schemeClr>
                          </a:solidFill>
                          <a:latin typeface="Arial Narrow" panose="020B0606020202030204" pitchFamily="34" charset="0"/>
                        </a:rPr>
                        <a:t> relacionarlo con otros aspectos al negociar</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ctr" rtl="0" eaLnBrk="1" fontAlgn="ctr" latinLnBrk="0" hangingPunct="1">
                        <a:spcBef>
                          <a:spcPts val="0"/>
                        </a:spcBef>
                        <a:spcAft>
                          <a:spcPts val="0"/>
                        </a:spcAft>
                      </a:pPr>
                      <a:r>
                        <a:rPr lang="es-MX" sz="1000" b="0" i="0" u="none" strike="noStrike" kern="1200" dirty="0">
                          <a:solidFill>
                            <a:srgbClr val="0D0D0D"/>
                          </a:solidFill>
                          <a:effectLst/>
                          <a:latin typeface="Arial Narrow"/>
                        </a:rPr>
                        <a:t>Como buen vendedor</a:t>
                      </a:r>
                      <a:r>
                        <a:rPr lang="es-MX" sz="1000" b="0" i="0" u="none" strike="noStrike" kern="1200" baseline="0" dirty="0">
                          <a:solidFill>
                            <a:srgbClr val="0D0D0D"/>
                          </a:solidFill>
                          <a:effectLst/>
                          <a:latin typeface="Arial Narrow"/>
                        </a:rPr>
                        <a:t> tiene los argumentos y la oportunidad de negociar.</a:t>
                      </a:r>
                      <a:endParaRPr lang="es-MX" sz="1800" b="0" i="0" u="none" strike="noStrike" dirty="0">
                        <a:effectLst/>
                        <a:latin typeface="Arial"/>
                      </a:endParaRPr>
                    </a:p>
                  </a:txBody>
                  <a:tcPr marL="68580" marR="68580" marT="60960" marB="60960"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r>
                        <a:rPr lang="es-MX" sz="1000" b="0" dirty="0" smtClean="0">
                          <a:solidFill>
                            <a:schemeClr val="tx1">
                              <a:lumMod val="95000"/>
                              <a:lumOff val="5000"/>
                            </a:schemeClr>
                          </a:solidFill>
                          <a:latin typeface="Arial Narrow" panose="020B0606020202030204" pitchFamily="34" charset="0"/>
                        </a:rPr>
                        <a:t>De momento piensa que puede aportar ideas y</a:t>
                      </a:r>
                      <a:r>
                        <a:rPr lang="es-MX" sz="1000" b="0" baseline="0" dirty="0" smtClean="0">
                          <a:solidFill>
                            <a:schemeClr val="tx1">
                              <a:lumMod val="95000"/>
                              <a:lumOff val="5000"/>
                            </a:schemeClr>
                          </a:solidFill>
                          <a:latin typeface="Arial Narrow" panose="020B0606020202030204" pitchFamily="34" charset="0"/>
                        </a:rPr>
                        <a:t> datos de su materia</a:t>
                      </a:r>
                      <a:endParaRPr lang="es-MX" sz="1000" b="0" dirty="0">
                        <a:solidFill>
                          <a:schemeClr val="tx1">
                            <a:lumMod val="95000"/>
                            <a:lumOff val="5000"/>
                          </a:schemeClr>
                        </a:solidFill>
                        <a:latin typeface="Arial Narrow" panose="020B0606020202030204" pitchFamily="34" charset="0"/>
                      </a:endParaRPr>
                    </a:p>
                  </a:txBody>
                  <a:tcPr marL="68580" marR="68580" marT="60960" marB="60960" anchor="ct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rtl="0" eaLnBrk="1" latinLnBrk="0" hangingPunct="1"/>
                      <a:endParaRPr lang="es-MX" sz="1000" b="1" dirty="0">
                        <a:solidFill>
                          <a:schemeClr val="tx1">
                            <a:lumMod val="95000"/>
                            <a:lumOff val="5000"/>
                          </a:schemeClr>
                        </a:solidFill>
                        <a:effectLst/>
                        <a:latin typeface="Arial Narrow" panose="020B0606020202030204" pitchFamily="34" charset="0"/>
                      </a:endParaRPr>
                    </a:p>
                  </a:txBody>
                  <a:tcPr marL="68580" marR="68580" marT="60960" marB="60960" anchor="ctr"/>
                </a:tc>
              </a:tr>
            </a:tbl>
          </a:graphicData>
        </a:graphic>
      </p:graphicFrame>
      <p:sp>
        <p:nvSpPr>
          <p:cNvPr id="4" name="1 Marcador de número de diapositiva"/>
          <p:cNvSpPr>
            <a:spLocks noGrp="1"/>
          </p:cNvSpPr>
          <p:nvPr>
            <p:ph type="sldNum" sz="quarter" idx="12"/>
          </p:nvPr>
        </p:nvSpPr>
        <p:spPr>
          <a:xfrm>
            <a:off x="4914900" y="8549663"/>
            <a:ext cx="1600200" cy="486833"/>
          </a:xfrm>
        </p:spPr>
        <p:txBody>
          <a:bodyPr/>
          <a:lstStyle/>
          <a:p>
            <a:r>
              <a:rPr lang="es-MX" dirty="0" smtClean="0"/>
              <a:t>54</a:t>
            </a:r>
            <a:endParaRPr lang="es-MX" dirty="0"/>
          </a:p>
        </p:txBody>
      </p:sp>
      <p:pic>
        <p:nvPicPr>
          <p:cNvPr id="5" name="Picture 2" descr="\\Servidor\servidor 2011\General\CARPETA MAESTRA 2014\logoVA nueva imag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389" y="8556456"/>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6" name="Picture 40" descr="Resultado de imagen para itescam calkini"/>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460432"/>
            <a:ext cx="1800200" cy="5760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9806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0" descr="Resultado de imagen para itescam calkini"/>
          <p:cNvPicPr>
            <a:picLocks noChangeAspect="1" noChangeArrowheads="1"/>
          </p:cNvPicPr>
          <p:nvPr/>
        </p:nvPicPr>
        <p:blipFill>
          <a:blip r:embed="rId3">
            <a:extLst>
              <a:ext uri="{BEBA8EAE-BF5A-486C-A8C5-ECC9F3942E4B}">
                <a14:imgProps xmlns:a14="http://schemas.microsoft.com/office/drawing/2010/main">
                  <a14:imgLayer r:embed="rId4">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532440"/>
            <a:ext cx="180020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188640" y="8388424"/>
            <a:ext cx="6516000" cy="25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i="1" dirty="0" smtClean="0">
                <a:solidFill>
                  <a:srgbClr val="FF0000"/>
                </a:solidFill>
              </a:rPr>
              <a:t>Puede usar este formato o substituirlo por un formato propio</a:t>
            </a:r>
          </a:p>
          <a:p>
            <a:pPr algn="ctr"/>
            <a:r>
              <a:rPr lang="es-MX" sz="900" b="1" i="1" dirty="0" smtClean="0">
                <a:solidFill>
                  <a:srgbClr val="FF0000"/>
                </a:solidFill>
              </a:rPr>
              <a:t>*SI REQUIERE MÁS ESPACIO PUEDE UTILIZAR EL REVERSO DE ESTAS HOJAS O BIEN AGREGAR LAS QUE REQUIERA</a:t>
            </a:r>
            <a:endParaRPr lang="es-MX" sz="1400" b="1" i="1" dirty="0">
              <a:solidFill>
                <a:srgbClr val="FF0000"/>
              </a:solidFill>
            </a:endParaRPr>
          </a:p>
        </p:txBody>
      </p:sp>
      <p:pic>
        <p:nvPicPr>
          <p:cNvPr id="7" name="Picture 2" descr="\\Servidor\servidor 2011\General\CARPETA MAESTRA 2014\logoVA nueva imagen.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2389" y="8700472"/>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1379385246"/>
              </p:ext>
            </p:extLst>
          </p:nvPr>
        </p:nvGraphicFramePr>
        <p:xfrm>
          <a:off x="369051" y="265084"/>
          <a:ext cx="6120000" cy="1570612"/>
        </p:xfrm>
        <a:graphic>
          <a:graphicData uri="http://schemas.openxmlformats.org/drawingml/2006/table">
            <a:tbl>
              <a:tblPr/>
              <a:tblGrid>
                <a:gridCol w="627316"/>
                <a:gridCol w="341388"/>
                <a:gridCol w="394518"/>
                <a:gridCol w="548871"/>
                <a:gridCol w="373658"/>
                <a:gridCol w="258318"/>
                <a:gridCol w="776246"/>
                <a:gridCol w="459714"/>
                <a:gridCol w="304784"/>
                <a:gridCol w="359764"/>
                <a:gridCol w="359764"/>
                <a:gridCol w="752111"/>
                <a:gridCol w="563548"/>
              </a:tblGrid>
              <a:tr h="468000">
                <a:tc gridSpan="12">
                  <a:txBody>
                    <a:bodyPr/>
                    <a:lstStyle/>
                    <a:p>
                      <a:pPr algn="ctr" rtl="0" eaLnBrk="1" latinLnBrk="0" hangingPunct="1"/>
                      <a:r>
                        <a:rPr lang="es-MX" sz="800" b="1" u="sng" kern="1200" baseline="0" dirty="0" smtClean="0">
                          <a:solidFill>
                            <a:srgbClr val="FF0000"/>
                          </a:solidFill>
                          <a:effectLst/>
                          <a:latin typeface="+mn-lt"/>
                          <a:ea typeface="+mn-ea"/>
                          <a:cs typeface="+mn-cs"/>
                        </a:rPr>
                        <a:t>FORMATO DE REPORTE</a:t>
                      </a:r>
                      <a:endParaRPr lang="es-MX" sz="800" dirty="0" smtClean="0">
                        <a:solidFill>
                          <a:srgbClr val="FF0000"/>
                        </a:solidFill>
                        <a:effectLst/>
                      </a:endParaRPr>
                    </a:p>
                    <a:p>
                      <a:pPr algn="ctr" rtl="0" eaLnBrk="1" latinLnBrk="0" hangingPunct="1"/>
                      <a:r>
                        <a:rPr lang="es-MX" sz="800" b="1" kern="1200" baseline="0" dirty="0" smtClean="0">
                          <a:solidFill>
                            <a:srgbClr val="FF0000"/>
                          </a:solidFill>
                          <a:effectLst/>
                          <a:latin typeface="+mn-lt"/>
                          <a:ea typeface="+mn-ea"/>
                          <a:cs typeface="+mn-cs"/>
                        </a:rPr>
                        <a:t>ESTE FORMATO LO DEBE ENTREGAR ANTES DEL INICIO DE LAS SESIÓN DE TRABAJO DEL MÓDULO I I PARA  REGISTRASE EN LA LISTA DE ASISTENCIA Y TENER DERECHO A PRESENTAR  EL  EXAMEN FINAL DEL MÓDULO.</a:t>
                      </a:r>
                      <a:endParaRPr lang="es-MX" sz="800" dirty="0" smtClean="0">
                        <a:solidFill>
                          <a:srgbClr val="FF0000"/>
                        </a:solidFill>
                        <a:effectLst/>
                      </a:endParaRPr>
                    </a:p>
                  </a:txBody>
                  <a:tcPr marL="66929" marR="66929" marT="59563" marB="59563"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800" b="0" i="0" u="none" strike="noStrike" dirty="0">
                        <a:effectLst/>
                        <a:latin typeface="+mn-lt"/>
                      </a:endParaRPr>
                    </a:p>
                  </a:txBody>
                  <a:tcPr marL="66929" marR="66929" marT="59563" marB="59563" anchor="ctr">
                    <a:lnL w="12700" cap="flat" cmpd="sng" algn="ctr">
                      <a:solidFill>
                        <a:srgbClr val="000000"/>
                      </a:solidFill>
                      <a:prstDash val="solid"/>
                      <a:round/>
                      <a:headEnd type="none" w="med" len="med"/>
                      <a:tailEnd type="none" w="med" len="med"/>
                    </a:lnL>
                  </a:tcPr>
                </a:tc>
                <a:tc hMerge="1">
                  <a:txBody>
                    <a:bodyPr/>
                    <a:lstStyle/>
                    <a:p>
                      <a:endParaRPr lang="es-MX"/>
                    </a:p>
                  </a:txBody>
                  <a:tcPr/>
                </a:tc>
                <a:tc hMerge="1">
                  <a:txBody>
                    <a:bodyPr/>
                    <a:lstStyle/>
                    <a:p>
                      <a:endParaRPr lang="es-MX"/>
                    </a:p>
                  </a:txBody>
                  <a:tcPr/>
                </a:tc>
                <a:tc hMerge="1">
                  <a:txBody>
                    <a:bodyPr/>
                    <a:lstStyle/>
                    <a:p>
                      <a:endParaRPr lang="es-MX"/>
                    </a:p>
                  </a:txBody>
                  <a:tcPr/>
                </a:tc>
                <a:tc>
                  <a:txBody>
                    <a:bodyPr/>
                    <a:lstStyle/>
                    <a:p>
                      <a:pPr algn="ctr"/>
                      <a:r>
                        <a:rPr lang="es-MX" sz="900" b="1" dirty="0" smtClean="0"/>
                        <a:t>1 DE</a:t>
                      </a:r>
                      <a:r>
                        <a:rPr lang="es-MX" sz="900" b="1" baseline="0" dirty="0" smtClean="0"/>
                        <a:t> 2</a:t>
                      </a:r>
                      <a:endParaRPr lang="es-MX" sz="900" b="1" dirty="0"/>
                    </a:p>
                  </a:txBody>
                  <a:tcPr marL="66929" marR="66929" marT="59563" marB="59563"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55132">
                <a:tc gridSpan="8">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mn-lt"/>
                          <a:cs typeface="Arial"/>
                        </a:rPr>
                        <a:t>TGE 2019.  MODULO </a:t>
                      </a:r>
                      <a:r>
                        <a:rPr lang="es-MX" sz="800" b="1" i="0" u="none" strike="noStrike" kern="1200" baseline="0" dirty="0" smtClean="0">
                          <a:ln>
                            <a:noFill/>
                          </a:ln>
                          <a:solidFill>
                            <a:srgbClr val="000000"/>
                          </a:solidFill>
                          <a:effectLst/>
                          <a:latin typeface="+mn-lt"/>
                          <a:cs typeface="Arial"/>
                        </a:rPr>
                        <a:t>II I. TÉCNICAS DE NEGOCIACIÓN Y DESARROLLO PROFESIONAL</a:t>
                      </a:r>
                    </a:p>
                    <a:p>
                      <a:pPr marL="0" marR="0" indent="0" algn="ctr"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mn-lt"/>
                          <a:cs typeface="Arial"/>
                        </a:rPr>
                        <a:t>ADMINISTRADORES</a:t>
                      </a:r>
                      <a:endParaRPr lang="es-MX" sz="800" b="0" i="0" u="none" strike="noStrike" dirty="0">
                        <a:effectLst/>
                        <a:latin typeface="+mn-lt"/>
                      </a:endParaRPr>
                    </a:p>
                  </a:txBody>
                  <a:tcPr marL="66929" marR="66929" marT="59563" marB="5956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000" b="0" i="0" u="none" strike="noStrike" dirty="0">
                        <a:effectLst/>
                        <a:latin typeface="+mn-lt"/>
                      </a:endParaRPr>
                    </a:p>
                  </a:txBody>
                  <a:tcPr marL="66929" marR="66929" marT="59563" marB="59563" anchor="ct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5">
                  <a:txBody>
                    <a:bodyPr/>
                    <a:lstStyle/>
                    <a:p>
                      <a:pPr marL="0" algn="ctr" rtl="0" eaLnBrk="1" fontAlgn="ctr" latinLnBrk="0" hangingPunct="1">
                        <a:spcBef>
                          <a:spcPts val="0"/>
                        </a:spcBef>
                        <a:spcAft>
                          <a:spcPts val="0"/>
                        </a:spcAft>
                      </a:pPr>
                      <a:r>
                        <a:rPr lang="es-MX" sz="800" b="1" i="0" u="none" strike="noStrike" kern="1200" dirty="0" smtClean="0">
                          <a:solidFill>
                            <a:srgbClr val="000000"/>
                          </a:solidFill>
                          <a:effectLst/>
                          <a:latin typeface="+mn-lt"/>
                        </a:rPr>
                        <a:t>CASO</a:t>
                      </a:r>
                      <a:r>
                        <a:rPr lang="es-MX" sz="800" b="1" i="0" u="none" strike="noStrike" kern="1200" baseline="0" dirty="0" smtClean="0">
                          <a:solidFill>
                            <a:srgbClr val="000000"/>
                          </a:solidFill>
                          <a:effectLst/>
                          <a:latin typeface="+mn-lt"/>
                        </a:rPr>
                        <a:t> </a:t>
                      </a:r>
                      <a:r>
                        <a:rPr lang="es-MX" sz="800" b="1" i="0" u="none" strike="noStrike" kern="1200" baseline="0" dirty="0">
                          <a:solidFill>
                            <a:srgbClr val="000000"/>
                          </a:solidFill>
                          <a:effectLst/>
                          <a:latin typeface="+mn-lt"/>
                        </a:rPr>
                        <a:t>PRÁCTICO </a:t>
                      </a:r>
                      <a:r>
                        <a:rPr lang="es-MX" sz="800" b="1" i="0" u="none" strike="noStrike" kern="1200" baseline="0" dirty="0" smtClean="0">
                          <a:solidFill>
                            <a:srgbClr val="000000"/>
                          </a:solidFill>
                          <a:effectLst/>
                          <a:latin typeface="+mn-lt"/>
                        </a:rPr>
                        <a:t>MODULAR – </a:t>
                      </a:r>
                      <a:r>
                        <a:rPr lang="es-MX" sz="800" b="1" i="0" u="none" strike="noStrike" kern="1200" baseline="0" dirty="0">
                          <a:solidFill>
                            <a:srgbClr val="000000"/>
                          </a:solidFill>
                          <a:effectLst/>
                          <a:latin typeface="+mn-lt"/>
                        </a:rPr>
                        <a:t>MÓDULO </a:t>
                      </a:r>
                      <a:r>
                        <a:rPr lang="es-MX" sz="800" b="1" i="0" u="none" strike="noStrike" kern="1200" baseline="0" dirty="0" smtClean="0">
                          <a:solidFill>
                            <a:srgbClr val="000000"/>
                          </a:solidFill>
                          <a:effectLst/>
                          <a:latin typeface="+mn-lt"/>
                        </a:rPr>
                        <a:t>III</a:t>
                      </a:r>
                    </a:p>
                    <a:p>
                      <a:pPr marL="0" algn="ctr" rtl="0" eaLnBrk="1" fontAlgn="ctr" latinLnBrk="0" hangingPunct="1">
                        <a:spcBef>
                          <a:spcPts val="0"/>
                        </a:spcBef>
                        <a:spcAft>
                          <a:spcPts val="0"/>
                        </a:spcAft>
                      </a:pPr>
                      <a:r>
                        <a:rPr lang="es-MX" sz="800" b="1" i="0" u="none" strike="noStrike" kern="1200" baseline="0" dirty="0" smtClean="0">
                          <a:solidFill>
                            <a:srgbClr val="000000"/>
                          </a:solidFill>
                          <a:effectLst/>
                          <a:latin typeface="+mn-lt"/>
                        </a:rPr>
                        <a:t>MULTICOMERCIALIZADORA SA DE CV</a:t>
                      </a:r>
                    </a:p>
                  </a:txBody>
                  <a:tcPr marL="66929" marR="66929" marT="59563" marB="59563" anchor="ctr">
                    <a:lnL w="12700" cap="flat" cmpd="sng" algn="ctr">
                      <a:solidFill>
                        <a:srgbClr val="000000"/>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s-MX"/>
                    </a:p>
                  </a:txBody>
                  <a:tcPr/>
                </a:tc>
                <a:tc hMerge="1">
                  <a:txBody>
                    <a:bodyPr/>
                    <a:lstStyle/>
                    <a:p>
                      <a:pPr marL="0" algn="l" rtl="0" eaLnBrk="1" fontAlgn="ctr" latinLnBrk="0" hangingPunct="1">
                        <a:spcBef>
                          <a:spcPts val="0"/>
                        </a:spcBef>
                        <a:spcAft>
                          <a:spcPts val="0"/>
                        </a:spcAft>
                      </a:pPr>
                      <a:endParaRPr lang="es-MX" sz="1800" b="0" i="0" u="none" strike="noStrike" dirty="0">
                        <a:effectLst/>
                        <a:latin typeface="Arial"/>
                      </a:endParaRPr>
                    </a:p>
                  </a:txBody>
                  <a:tcPr marL="66929" marR="66929" marT="59563" marB="59563" anchor="ctr"/>
                </a:tc>
                <a:tc hMerge="1">
                  <a:txBody>
                    <a:bodyPr/>
                    <a:lstStyle/>
                    <a:p>
                      <a:endParaRPr lang="es-MX"/>
                    </a:p>
                  </a:txBody>
                  <a:tcPr/>
                </a:tc>
                <a:tc hMerge="1">
                  <a:txBody>
                    <a:bodyPr/>
                    <a:lstStyle/>
                    <a:p>
                      <a:endParaRPr lang="es-MX"/>
                    </a:p>
                  </a:txBody>
                  <a:tcPr/>
                </a:tc>
              </a:tr>
              <a:tr h="235720">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mn-lt"/>
                          <a:cs typeface="Arial" panose="020B0604020202020204" pitchFamily="34" charset="0"/>
                        </a:rPr>
                        <a:t>NOMBRE:</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6">
                  <a:txBody>
                    <a:bodyPr/>
                    <a:lstStyle/>
                    <a:p>
                      <a:pPr marL="0" marR="0" indent="0" algn="ctr" rtl="0" eaLnBrk="1" fontAlgn="base"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indent="0" algn="ctr" rtl="0" eaLnBrk="1" fontAlgn="base" latinLnBrk="0" hangingPunct="1">
                        <a:spcBef>
                          <a:spcPts val="0"/>
                        </a:spcBef>
                        <a:spcAft>
                          <a:spcPts val="0"/>
                        </a:spcAft>
                      </a:pPr>
                      <a:endParaRPr lang="es-MX" sz="1000" b="0"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CARRERA</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gridSpan="2">
                  <a:txBody>
                    <a:bodyPr/>
                    <a:lstStyle/>
                    <a:p>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r>
                        <a:rPr lang="es-MX" sz="800" b="1" dirty="0" smtClean="0">
                          <a:latin typeface="+mn-lt"/>
                        </a:rPr>
                        <a:t>MATRÍCULA</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20">
                <a:tc>
                  <a:txBody>
                    <a:bodyPr/>
                    <a:lstStyle/>
                    <a:p>
                      <a:pPr marL="0" marR="0" indent="0" algn="ctr" rtl="0" eaLnBrk="1" fontAlgn="base" latinLnBrk="0" hangingPunct="1">
                        <a:spcBef>
                          <a:spcPts val="0"/>
                        </a:spcBef>
                        <a:spcAft>
                          <a:spcPts val="0"/>
                        </a:spcAft>
                      </a:pPr>
                      <a:r>
                        <a:rPr lang="es-MX" sz="800" b="1" i="0" u="none" strike="noStrike" dirty="0" smtClean="0">
                          <a:effectLst/>
                          <a:latin typeface="+mn-lt"/>
                          <a:cs typeface="Arial" panose="020B0604020202020204" pitchFamily="34" charset="0"/>
                        </a:rPr>
                        <a:t>EDAD</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Bef>
                          <a:spcPts val="0"/>
                        </a:spcBef>
                      </a:pPr>
                      <a:r>
                        <a:rPr lang="es-MX" sz="800" b="1" dirty="0" smtClean="0">
                          <a:latin typeface="+mn-lt"/>
                        </a:rPr>
                        <a:t>AÑOS</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spcBef>
                          <a:spcPts val="0"/>
                        </a:spcBef>
                      </a:pPr>
                      <a:r>
                        <a:rPr lang="es-MX" sz="800" b="1" dirty="0" smtClean="0">
                          <a:latin typeface="+mn-lt"/>
                        </a:rPr>
                        <a:t>GÉNERO</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algn="ctr">
                        <a:spcBef>
                          <a:spcPts val="0"/>
                        </a:spcBef>
                      </a:pPr>
                      <a:r>
                        <a:rPr lang="es-MX" sz="800" b="1" dirty="0" smtClean="0">
                          <a:latin typeface="+mn-lt"/>
                        </a:rPr>
                        <a:t>M</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0"/>
                        </a:spcBef>
                      </a:pPr>
                      <a:r>
                        <a:rPr lang="es-MX" sz="800" b="1" dirty="0" smtClean="0">
                          <a:latin typeface="+mn-lt"/>
                        </a:rPr>
                        <a:t>F</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Bef>
                          <a:spcPts val="0"/>
                        </a:spcBef>
                      </a:pPr>
                      <a:r>
                        <a:rPr lang="es-MX" sz="800" b="1" dirty="0" smtClean="0">
                          <a:latin typeface="+mn-lt"/>
                        </a:rPr>
                        <a:t>ESTADO CIVIL</a:t>
                      </a: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SOLTERO</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CASADO</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U.</a:t>
                      </a:r>
                      <a:r>
                        <a:rPr lang="es-MX" sz="800" b="1" i="0" u="none" strike="noStrike" baseline="0" dirty="0" smtClean="0">
                          <a:effectLst/>
                          <a:latin typeface="+mn-lt"/>
                          <a:cs typeface="Arial" panose="020B0604020202020204" pitchFamily="34" charset="0"/>
                        </a:rPr>
                        <a:t> LIBRE</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OTRO</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5720">
                <a:tc gridSpan="3">
                  <a:txBody>
                    <a:bodyPr/>
                    <a:lstStyle/>
                    <a:p>
                      <a:pPr marL="0" marR="0" indent="0" algn="ctr" rtl="0" eaLnBrk="1" fontAlgn="base" latinLnBrk="0" hangingPunct="1">
                        <a:spcBef>
                          <a:spcPts val="0"/>
                        </a:spcBef>
                        <a:spcAft>
                          <a:spcPts val="0"/>
                        </a:spcAft>
                      </a:pPr>
                      <a:r>
                        <a:rPr lang="es-MX" sz="800" b="1" i="0" u="none" strike="noStrike" dirty="0" smtClean="0">
                          <a:effectLst/>
                          <a:latin typeface="+mn-lt"/>
                          <a:cs typeface="Arial" panose="020B0604020202020204" pitchFamily="34" charset="0"/>
                        </a:rPr>
                        <a:t>LUGAR DONDE NACIÓ</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pPr marL="0" marR="0" indent="0" algn="ctr" rtl="0" eaLnBrk="1" fontAlgn="base" latinLnBrk="0" hangingPunct="1">
                        <a:spcBef>
                          <a:spcPts val="0"/>
                        </a:spcBef>
                        <a:spcAft>
                          <a:spcPts val="0"/>
                        </a:spcAft>
                      </a:pPr>
                      <a:endParaRPr lang="es-MX" sz="900" b="0"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4">
                  <a:txBody>
                    <a:bodyPr/>
                    <a:lstStyle/>
                    <a:p>
                      <a:pPr algn="ctr">
                        <a:spcBef>
                          <a:spcPts val="0"/>
                        </a:spcBef>
                      </a:pPr>
                      <a:endParaRPr lang="es-MX" sz="800" b="1" dirty="0">
                        <a:latin typeface="+mn-lt"/>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Bef>
                          <a:spcPts val="0"/>
                        </a:spcBef>
                      </a:pPr>
                      <a:endParaRPr lang="es-MX" sz="9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gridSpan="3">
                  <a:txBody>
                    <a:bodyPr/>
                    <a:lstStyle/>
                    <a:p>
                      <a:pPr marL="0" algn="ctr" rtl="0" eaLnBrk="1" fontAlgn="ctr" latinLnBrk="0" hangingPunct="1">
                        <a:spcBef>
                          <a:spcPts val="0"/>
                        </a:spcBef>
                        <a:spcAft>
                          <a:spcPts val="0"/>
                        </a:spcAft>
                      </a:pPr>
                      <a:r>
                        <a:rPr lang="es-MX" sz="800" b="1" i="0" u="none" strike="noStrike" dirty="0" smtClean="0">
                          <a:effectLst/>
                          <a:latin typeface="+mn-lt"/>
                          <a:cs typeface="Arial" panose="020B0604020202020204" pitchFamily="34" charset="0"/>
                        </a:rPr>
                        <a:t>LUGAR</a:t>
                      </a:r>
                      <a:r>
                        <a:rPr lang="es-MX" sz="800" b="1" i="0" u="none" strike="noStrike" baseline="0" dirty="0" smtClean="0">
                          <a:effectLst/>
                          <a:latin typeface="+mn-lt"/>
                          <a:cs typeface="Arial" panose="020B0604020202020204" pitchFamily="34" charset="0"/>
                        </a:rPr>
                        <a:t> DONDE VIVE</a:t>
                      </a: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pPr marL="0" algn="ctr" rtl="0" eaLnBrk="1" fontAlgn="ctr" latinLnBrk="0" hangingPunct="1">
                        <a:spcBef>
                          <a:spcPts val="0"/>
                        </a:spcBef>
                        <a:spcAft>
                          <a:spcPts val="0"/>
                        </a:spcAft>
                      </a:pPr>
                      <a:endParaRPr lang="es-MX" sz="9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marL="0" algn="ctr" rtl="0" eaLnBrk="1" fontAlgn="ctr" latinLnBrk="0" hangingPunct="1">
                        <a:spcBef>
                          <a:spcPts val="0"/>
                        </a:spcBef>
                        <a:spcAft>
                          <a:spcPts val="0"/>
                        </a:spcAft>
                      </a:pPr>
                      <a:endParaRPr lang="es-MX" sz="800" b="1" i="0" u="none" strike="noStrike" dirty="0">
                        <a:effectLst/>
                        <a:latin typeface="+mn-lt"/>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algn="ctr" rtl="0" eaLnBrk="1" fontAlgn="ctr" latinLnBrk="0" hangingPunct="1">
                        <a:spcBef>
                          <a:spcPts val="0"/>
                        </a:spcBef>
                        <a:spcAft>
                          <a:spcPts val="0"/>
                        </a:spcAft>
                      </a:pPr>
                      <a:endParaRPr lang="es-MX" sz="9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algn="ctr" rtl="0" eaLnBrk="1" fontAlgn="ctr" latinLnBrk="0" hangingPunct="1">
                        <a:spcBef>
                          <a:spcPts val="0"/>
                        </a:spcBef>
                        <a:spcAft>
                          <a:spcPts val="0"/>
                        </a:spcAft>
                      </a:pPr>
                      <a:endParaRPr lang="es-MX" sz="9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4 Marcador de número de diapositiva"/>
          <p:cNvSpPr>
            <a:spLocks noGrp="1"/>
          </p:cNvSpPr>
          <p:nvPr>
            <p:ph type="sldNum" sz="quarter" idx="12"/>
          </p:nvPr>
        </p:nvSpPr>
        <p:spPr/>
        <p:txBody>
          <a:bodyPr/>
          <a:lstStyle/>
          <a:p>
            <a:r>
              <a:rPr lang="es-MX" dirty="0" smtClean="0"/>
              <a:t>55</a:t>
            </a:r>
            <a:endParaRPr lang="es-MX" dirty="0"/>
          </a:p>
        </p:txBody>
      </p:sp>
      <p:graphicFrame>
        <p:nvGraphicFramePr>
          <p:cNvPr id="15" name="14 Tabla"/>
          <p:cNvGraphicFramePr>
            <a:graphicFrameLocks noGrp="1"/>
          </p:cNvGraphicFramePr>
          <p:nvPr>
            <p:extLst>
              <p:ext uri="{D42A27DB-BD31-4B8C-83A1-F6EECF244321}">
                <p14:modId xmlns:p14="http://schemas.microsoft.com/office/powerpoint/2010/main" val="4024712758"/>
              </p:ext>
            </p:extLst>
          </p:nvPr>
        </p:nvGraphicFramePr>
        <p:xfrm>
          <a:off x="3789345" y="2704784"/>
          <a:ext cx="2735999" cy="1723200"/>
        </p:xfrm>
        <a:graphic>
          <a:graphicData uri="http://schemas.openxmlformats.org/drawingml/2006/table">
            <a:tbl>
              <a:tblPr firstRow="1" bandRow="1">
                <a:tableStyleId>{5C22544A-7EE6-4342-B048-85BDC9FD1C3A}</a:tableStyleId>
              </a:tblPr>
              <a:tblGrid>
                <a:gridCol w="280646"/>
                <a:gridCol w="358926"/>
                <a:gridCol w="426429"/>
                <a:gridCol w="604042"/>
                <a:gridCol w="1065956"/>
              </a:tblGrid>
              <a:tr h="252000">
                <a:tc gridSpan="2">
                  <a:txBody>
                    <a:bodyPr/>
                    <a:lstStyle/>
                    <a:p>
                      <a:pPr algn="ctr"/>
                      <a:r>
                        <a:rPr lang="es-MX" sz="800" b="0" dirty="0" smtClean="0">
                          <a:solidFill>
                            <a:schemeClr val="tx1"/>
                          </a:solidFill>
                        </a:rPr>
                        <a:t>GRUPO</a:t>
                      </a:r>
                      <a:endParaRPr lang="es-MX"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800" b="0" dirty="0" smtClean="0">
                          <a:solidFill>
                            <a:schemeClr val="tx1"/>
                          </a:solidFill>
                        </a:rPr>
                        <a:t>NOMBRE</a:t>
                      </a: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s-MX"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2">
                  <a:txBody>
                    <a:bodyPr/>
                    <a:lstStyle/>
                    <a:p>
                      <a:r>
                        <a:rPr lang="es-MX" sz="800" b="0" dirty="0" smtClean="0"/>
                        <a:t>POSICIÓN</a:t>
                      </a:r>
                      <a:endParaRPr lang="es-MX"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16000">
                <a:tc>
                  <a:txBody>
                    <a:bodyPr/>
                    <a:lstStyle/>
                    <a:p>
                      <a:r>
                        <a:rPr lang="es-MX" sz="1000" dirty="0" smtClean="0"/>
                        <a:t>1</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2</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3</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4</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5</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522928879"/>
              </p:ext>
            </p:extLst>
          </p:nvPr>
        </p:nvGraphicFramePr>
        <p:xfrm>
          <a:off x="404664" y="1968912"/>
          <a:ext cx="6120680" cy="548640"/>
        </p:xfrm>
        <a:graphic>
          <a:graphicData uri="http://schemas.openxmlformats.org/drawingml/2006/table">
            <a:tbl>
              <a:tblPr firstRow="1" bandRow="1">
                <a:tableStyleId>{5C22544A-7EE6-4342-B048-85BDC9FD1C3A}</a:tableStyleId>
              </a:tblPr>
              <a:tblGrid>
                <a:gridCol w="6120680"/>
              </a:tblGrid>
              <a:tr h="370840">
                <a:tc>
                  <a:txBody>
                    <a:bodyPr/>
                    <a:lstStyle/>
                    <a:p>
                      <a:pPr marL="177800" indent="-177800"/>
                      <a:r>
                        <a:rPr lang="es-MX" sz="1000" dirty="0" smtClean="0">
                          <a:solidFill>
                            <a:schemeClr val="tx1"/>
                          </a:solidFill>
                        </a:rPr>
                        <a:t>2.0 Elabore el Mapa de Interés de acuerdo a</a:t>
                      </a:r>
                      <a:r>
                        <a:rPr lang="es-MX" sz="1000" baseline="0" dirty="0" smtClean="0">
                          <a:solidFill>
                            <a:schemeClr val="tx1"/>
                          </a:solidFill>
                        </a:rPr>
                        <a:t> la información proporcionada y analizada. Enuncie a los intereses principales de cada persona, y relaciónelos de acuerdo a su posición y puesto de cada Grupo. Para sencillez con que anote el apellido de la persona es suficiente</a:t>
                      </a:r>
                      <a:endParaRPr lang="es-MX"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graphicFrame>
        <p:nvGraphicFramePr>
          <p:cNvPr id="20" name="19 Tabla"/>
          <p:cNvGraphicFramePr>
            <a:graphicFrameLocks noGrp="1"/>
          </p:cNvGraphicFramePr>
          <p:nvPr>
            <p:extLst>
              <p:ext uri="{D42A27DB-BD31-4B8C-83A1-F6EECF244321}">
                <p14:modId xmlns:p14="http://schemas.microsoft.com/office/powerpoint/2010/main" val="1503583014"/>
              </p:ext>
            </p:extLst>
          </p:nvPr>
        </p:nvGraphicFramePr>
        <p:xfrm>
          <a:off x="3789345" y="4576992"/>
          <a:ext cx="2735999" cy="1723200"/>
        </p:xfrm>
        <a:graphic>
          <a:graphicData uri="http://schemas.openxmlformats.org/drawingml/2006/table">
            <a:tbl>
              <a:tblPr firstRow="1" bandRow="1">
                <a:tableStyleId>{5C22544A-7EE6-4342-B048-85BDC9FD1C3A}</a:tableStyleId>
              </a:tblPr>
              <a:tblGrid>
                <a:gridCol w="280646"/>
                <a:gridCol w="358926"/>
                <a:gridCol w="426429"/>
                <a:gridCol w="604042"/>
                <a:gridCol w="1065956"/>
              </a:tblGrid>
              <a:tr h="252000">
                <a:tc gridSpan="2">
                  <a:txBody>
                    <a:bodyPr/>
                    <a:lstStyle/>
                    <a:p>
                      <a:pPr algn="ctr"/>
                      <a:r>
                        <a:rPr lang="es-MX" sz="800" b="0" dirty="0" smtClean="0">
                          <a:solidFill>
                            <a:schemeClr val="tx1"/>
                          </a:solidFill>
                        </a:rPr>
                        <a:t>GRUPO</a:t>
                      </a:r>
                      <a:endParaRPr lang="es-MX"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800" b="0" dirty="0" smtClean="0">
                          <a:solidFill>
                            <a:schemeClr val="tx1"/>
                          </a:solidFill>
                        </a:rPr>
                        <a:t>NOMBRE</a:t>
                      </a: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2">
                  <a:txBody>
                    <a:bodyPr/>
                    <a:lstStyle/>
                    <a:p>
                      <a:r>
                        <a:rPr lang="es-MX" sz="800" b="0" dirty="0" smtClean="0"/>
                        <a:t>POSICIÓN</a:t>
                      </a:r>
                      <a:endParaRPr lang="es-MX"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16000">
                <a:tc>
                  <a:txBody>
                    <a:bodyPr/>
                    <a:lstStyle/>
                    <a:p>
                      <a:r>
                        <a:rPr lang="es-MX" sz="1000" dirty="0" smtClean="0"/>
                        <a:t>1</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2</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3</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4</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5</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21" name="20 Tabla"/>
          <p:cNvGraphicFramePr>
            <a:graphicFrameLocks noGrp="1"/>
          </p:cNvGraphicFramePr>
          <p:nvPr>
            <p:extLst>
              <p:ext uri="{D42A27DB-BD31-4B8C-83A1-F6EECF244321}">
                <p14:modId xmlns:p14="http://schemas.microsoft.com/office/powerpoint/2010/main" val="1922954310"/>
              </p:ext>
            </p:extLst>
          </p:nvPr>
        </p:nvGraphicFramePr>
        <p:xfrm>
          <a:off x="3753344" y="6444208"/>
          <a:ext cx="2772000" cy="1723200"/>
        </p:xfrm>
        <a:graphic>
          <a:graphicData uri="http://schemas.openxmlformats.org/drawingml/2006/table">
            <a:tbl>
              <a:tblPr firstRow="1" bandRow="1">
                <a:tableStyleId>{5C22544A-7EE6-4342-B048-85BDC9FD1C3A}</a:tableStyleId>
              </a:tblPr>
              <a:tblGrid>
                <a:gridCol w="284339"/>
                <a:gridCol w="363649"/>
                <a:gridCol w="432040"/>
                <a:gridCol w="611990"/>
                <a:gridCol w="1079982"/>
              </a:tblGrid>
              <a:tr h="252000">
                <a:tc gridSpan="2">
                  <a:txBody>
                    <a:bodyPr/>
                    <a:lstStyle/>
                    <a:p>
                      <a:pPr algn="ctr"/>
                      <a:r>
                        <a:rPr lang="es-MX" sz="800" b="0" dirty="0" smtClean="0">
                          <a:solidFill>
                            <a:schemeClr val="tx1"/>
                          </a:solidFill>
                        </a:rPr>
                        <a:t>GRUPO</a:t>
                      </a:r>
                      <a:endParaRPr lang="es-MX"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800" b="0" dirty="0" smtClean="0">
                          <a:solidFill>
                            <a:schemeClr val="tx1"/>
                          </a:solidFill>
                        </a:rPr>
                        <a:t>NOMBRE</a:t>
                      </a: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2">
                  <a:txBody>
                    <a:bodyPr/>
                    <a:lstStyle/>
                    <a:p>
                      <a:r>
                        <a:rPr lang="es-MX" sz="800" b="0" dirty="0" smtClean="0"/>
                        <a:t>POSICIÓN</a:t>
                      </a:r>
                      <a:endParaRPr lang="es-MX"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16000">
                <a:tc>
                  <a:txBody>
                    <a:bodyPr/>
                    <a:lstStyle/>
                    <a:p>
                      <a:r>
                        <a:rPr lang="es-MX" sz="1000" dirty="0" smtClean="0"/>
                        <a:t>1</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2</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3</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4</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5</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22" name="21 Tabla"/>
          <p:cNvGraphicFramePr>
            <a:graphicFrameLocks noGrp="1"/>
          </p:cNvGraphicFramePr>
          <p:nvPr>
            <p:extLst>
              <p:ext uri="{D42A27DB-BD31-4B8C-83A1-F6EECF244321}">
                <p14:modId xmlns:p14="http://schemas.microsoft.com/office/powerpoint/2010/main" val="2764520892"/>
              </p:ext>
            </p:extLst>
          </p:nvPr>
        </p:nvGraphicFramePr>
        <p:xfrm>
          <a:off x="476672" y="6521208"/>
          <a:ext cx="2735999" cy="1723200"/>
        </p:xfrm>
        <a:graphic>
          <a:graphicData uri="http://schemas.openxmlformats.org/drawingml/2006/table">
            <a:tbl>
              <a:tblPr firstRow="1" bandRow="1">
                <a:tableStyleId>{5C22544A-7EE6-4342-B048-85BDC9FD1C3A}</a:tableStyleId>
              </a:tblPr>
              <a:tblGrid>
                <a:gridCol w="280646"/>
                <a:gridCol w="358926"/>
                <a:gridCol w="426429"/>
                <a:gridCol w="604042"/>
                <a:gridCol w="1065956"/>
              </a:tblGrid>
              <a:tr h="252000">
                <a:tc gridSpan="2">
                  <a:txBody>
                    <a:bodyPr/>
                    <a:lstStyle/>
                    <a:p>
                      <a:pPr algn="ctr"/>
                      <a:r>
                        <a:rPr lang="es-MX" sz="800" b="0" dirty="0" smtClean="0">
                          <a:solidFill>
                            <a:schemeClr val="tx1"/>
                          </a:solidFill>
                        </a:rPr>
                        <a:t>GRUPO</a:t>
                      </a:r>
                      <a:endParaRPr lang="es-MX"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800" b="0" dirty="0" smtClean="0">
                          <a:solidFill>
                            <a:schemeClr val="tx1"/>
                          </a:solidFill>
                        </a:rPr>
                        <a:t>NOMBRE</a:t>
                      </a: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2">
                  <a:txBody>
                    <a:bodyPr/>
                    <a:lstStyle/>
                    <a:p>
                      <a:r>
                        <a:rPr lang="es-MX" sz="800" b="0" dirty="0" smtClean="0"/>
                        <a:t>POSICIÓN</a:t>
                      </a:r>
                      <a:endParaRPr lang="es-MX"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16000">
                <a:tc>
                  <a:txBody>
                    <a:bodyPr/>
                    <a:lstStyle/>
                    <a:p>
                      <a:r>
                        <a:rPr lang="es-MX" sz="1000" dirty="0" smtClean="0"/>
                        <a:t>1</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2</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3</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4</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5</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23" name="22 Tabla"/>
          <p:cNvGraphicFramePr>
            <a:graphicFrameLocks noGrp="1"/>
          </p:cNvGraphicFramePr>
          <p:nvPr>
            <p:extLst>
              <p:ext uri="{D42A27DB-BD31-4B8C-83A1-F6EECF244321}">
                <p14:modId xmlns:p14="http://schemas.microsoft.com/office/powerpoint/2010/main" val="2769472373"/>
              </p:ext>
            </p:extLst>
          </p:nvPr>
        </p:nvGraphicFramePr>
        <p:xfrm>
          <a:off x="476672" y="4644008"/>
          <a:ext cx="2735999" cy="1723200"/>
        </p:xfrm>
        <a:graphic>
          <a:graphicData uri="http://schemas.openxmlformats.org/drawingml/2006/table">
            <a:tbl>
              <a:tblPr firstRow="1" bandRow="1">
                <a:tableStyleId>{5C22544A-7EE6-4342-B048-85BDC9FD1C3A}</a:tableStyleId>
              </a:tblPr>
              <a:tblGrid>
                <a:gridCol w="280646"/>
                <a:gridCol w="358926"/>
                <a:gridCol w="426429"/>
                <a:gridCol w="604042"/>
                <a:gridCol w="1065956"/>
              </a:tblGrid>
              <a:tr h="252000">
                <a:tc gridSpan="2">
                  <a:txBody>
                    <a:bodyPr/>
                    <a:lstStyle/>
                    <a:p>
                      <a:pPr algn="ctr"/>
                      <a:r>
                        <a:rPr lang="es-MX" sz="800" b="0" dirty="0" smtClean="0">
                          <a:solidFill>
                            <a:schemeClr val="tx1"/>
                          </a:solidFill>
                        </a:rPr>
                        <a:t>GRUPO</a:t>
                      </a:r>
                      <a:endParaRPr lang="es-MX"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800" b="0" dirty="0" smtClean="0">
                          <a:solidFill>
                            <a:schemeClr val="tx1"/>
                          </a:solidFill>
                        </a:rPr>
                        <a:t>NOMBRE</a:t>
                      </a: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2">
                  <a:txBody>
                    <a:bodyPr/>
                    <a:lstStyle/>
                    <a:p>
                      <a:r>
                        <a:rPr lang="es-MX" sz="800" b="0" dirty="0" smtClean="0"/>
                        <a:t>POSICIÓN</a:t>
                      </a:r>
                      <a:endParaRPr lang="es-MX"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16000">
                <a:tc>
                  <a:txBody>
                    <a:bodyPr/>
                    <a:lstStyle/>
                    <a:p>
                      <a:r>
                        <a:rPr lang="es-MX" sz="1000" dirty="0" smtClean="0"/>
                        <a:t>1</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2</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3</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4</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5</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3472591440"/>
              </p:ext>
            </p:extLst>
          </p:nvPr>
        </p:nvGraphicFramePr>
        <p:xfrm>
          <a:off x="476991" y="2699792"/>
          <a:ext cx="2735999" cy="1723200"/>
        </p:xfrm>
        <a:graphic>
          <a:graphicData uri="http://schemas.openxmlformats.org/drawingml/2006/table">
            <a:tbl>
              <a:tblPr firstRow="1" bandRow="1">
                <a:tableStyleId>{5C22544A-7EE6-4342-B048-85BDC9FD1C3A}</a:tableStyleId>
              </a:tblPr>
              <a:tblGrid>
                <a:gridCol w="280646"/>
                <a:gridCol w="358926"/>
                <a:gridCol w="426429"/>
                <a:gridCol w="604042"/>
                <a:gridCol w="1065956"/>
              </a:tblGrid>
              <a:tr h="252000">
                <a:tc gridSpan="2">
                  <a:txBody>
                    <a:bodyPr/>
                    <a:lstStyle/>
                    <a:p>
                      <a:pPr algn="ctr"/>
                      <a:r>
                        <a:rPr lang="es-MX" sz="800" b="0" dirty="0" smtClean="0">
                          <a:solidFill>
                            <a:schemeClr val="tx1"/>
                          </a:solidFill>
                        </a:rPr>
                        <a:t>GRUPO</a:t>
                      </a:r>
                      <a:endParaRPr lang="es-MX" sz="800"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pPr algn="ct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s-MX" sz="800" b="0" dirty="0" smtClean="0">
                          <a:solidFill>
                            <a:schemeClr val="tx1"/>
                          </a:solidFill>
                        </a:rPr>
                        <a:t>NOMBRE</a:t>
                      </a:r>
                      <a:endParaRPr lang="es-MX" sz="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endParaRPr lang="es-MX" sz="10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000">
                <a:tc gridSpan="2">
                  <a:txBody>
                    <a:bodyPr/>
                    <a:lstStyle/>
                    <a:p>
                      <a:r>
                        <a:rPr lang="es-MX" sz="800" b="0" dirty="0" smtClean="0"/>
                        <a:t>POSICIÓN</a:t>
                      </a:r>
                      <a:endParaRPr lang="es-MX"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hMerge="1">
                  <a:txBody>
                    <a:bodyPr/>
                    <a:lstStyle/>
                    <a:p>
                      <a:endParaRPr lang="es-MX"/>
                    </a:p>
                  </a:txBody>
                  <a:tcPr/>
                </a:tc>
                <a:tc gridSpan="3">
                  <a:txBody>
                    <a:bodyPr/>
                    <a:lstStyle/>
                    <a:p>
                      <a:endParaRPr lang="es-MX" sz="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r>
              <a:tr h="216000">
                <a:tc>
                  <a:txBody>
                    <a:bodyPr/>
                    <a:lstStyle/>
                    <a:p>
                      <a:r>
                        <a:rPr lang="es-MX" sz="1000" dirty="0" smtClean="0"/>
                        <a:t>1</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2</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3</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4</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r>
                        <a:rPr lang="es-MX" sz="1000" dirty="0" smtClean="0"/>
                        <a:t>5</a:t>
                      </a:r>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4">
                  <a:txBody>
                    <a:bodyPr/>
                    <a:lstStyle/>
                    <a:p>
                      <a:endParaRPr lang="es-MX"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Tree>
    <p:extLst>
      <p:ext uri="{BB962C8B-B14F-4D97-AF65-F5344CB8AC3E}">
        <p14:creationId xmlns:p14="http://schemas.microsoft.com/office/powerpoint/2010/main" val="4206865839"/>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Servidor\servidor 2011\General\CARPETA MAESTRA 2014\logoVA nueva image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389" y="8556456"/>
            <a:ext cx="1512475" cy="336024"/>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40" descr="Resultado de imagen para itescam calkini"/>
          <p:cNvPicPr>
            <a:picLocks noChangeAspect="1" noChangeArrowheads="1"/>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437112" y="8460432"/>
            <a:ext cx="1800200" cy="576064"/>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1 Tabla"/>
          <p:cNvGraphicFramePr>
            <a:graphicFrameLocks noGrp="1"/>
          </p:cNvGraphicFramePr>
          <p:nvPr>
            <p:extLst>
              <p:ext uri="{D42A27DB-BD31-4B8C-83A1-F6EECF244321}">
                <p14:modId xmlns:p14="http://schemas.microsoft.com/office/powerpoint/2010/main" val="1464468863"/>
              </p:ext>
            </p:extLst>
          </p:nvPr>
        </p:nvGraphicFramePr>
        <p:xfrm>
          <a:off x="452950" y="179512"/>
          <a:ext cx="6048000" cy="844680"/>
        </p:xfrm>
        <a:graphic>
          <a:graphicData uri="http://schemas.openxmlformats.org/drawingml/2006/table">
            <a:tbl>
              <a:tblPr/>
              <a:tblGrid>
                <a:gridCol w="631009"/>
                <a:gridCol w="2694980"/>
                <a:gridCol w="341797"/>
                <a:gridCol w="272977"/>
                <a:gridCol w="723760"/>
                <a:gridCol w="731971"/>
                <a:gridCol w="651506"/>
              </a:tblGrid>
              <a:tr h="0">
                <a:tc gridSpan="6">
                  <a:txBody>
                    <a:bodyPr/>
                    <a:lstStyle/>
                    <a:p>
                      <a:pPr marL="0" marR="0" indent="0" algn="ctr" rtl="0" eaLnBrk="1" fontAlgn="base" latinLnBrk="0" hangingPunct="1">
                        <a:spcBef>
                          <a:spcPts val="0"/>
                        </a:spcBef>
                        <a:spcAft>
                          <a:spcPts val="0"/>
                        </a:spcAft>
                      </a:pPr>
                      <a:r>
                        <a:rPr lang="es-MX" sz="800" b="1" i="0" u="none" strike="noStrike" dirty="0" smtClean="0">
                          <a:solidFill>
                            <a:srgbClr val="FF0000"/>
                          </a:solidFill>
                          <a:effectLst/>
                          <a:latin typeface="Arial Narrow" panose="020B0606020202030204" pitchFamily="34" charset="0"/>
                          <a:cs typeface="Arial" panose="020B0604020202020204" pitchFamily="34" charset="0"/>
                        </a:rPr>
                        <a:t>FORMATO DE REPORTE DEL CASO PRÁCTICO MÓDULO III</a:t>
                      </a:r>
                      <a:endParaRPr lang="es-MX" sz="800" b="1" i="0" u="none" strike="noStrike" dirty="0">
                        <a:solidFill>
                          <a:srgbClr val="FF0000"/>
                        </a:solidFill>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hMerge="1">
                  <a:txBody>
                    <a:bodyPr/>
                    <a:lstStyle/>
                    <a:p>
                      <a:endParaRPr lang="es-MX" sz="1000" b="1" dirty="0"/>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a:txBody>
                    <a:bodyPr/>
                    <a:lstStyle/>
                    <a:p>
                      <a:pPr algn="ctr"/>
                      <a:r>
                        <a:rPr lang="es-MX" sz="800" b="1" dirty="0" smtClean="0">
                          <a:latin typeface="Arial Narrow" panose="020B0606020202030204" pitchFamily="34" charset="0"/>
                        </a:rPr>
                        <a:t>2 DE 2</a:t>
                      </a:r>
                      <a:endParaRPr lang="es-MX" sz="8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0">
                <a:tc gridSpan="3">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TGE </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2019.  </a:t>
                      </a: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MODULO </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I </a:t>
                      </a: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 </a:t>
                      </a: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TÉCNICAS DE NEGOCIACIÓN Y DESARROLLO PROFESIONAL</a:t>
                      </a:r>
                    </a:p>
                    <a:p>
                      <a:pPr marL="0" marR="0" indent="0" algn="ctr" rtl="0" eaLnBrk="1" fontAlgn="base" latinLnBrk="0" hangingPunct="1">
                        <a:spcBef>
                          <a:spcPts val="0"/>
                        </a:spcBef>
                        <a:spcAft>
                          <a:spcPts val="0"/>
                        </a:spcAft>
                      </a:pPr>
                      <a:r>
                        <a:rPr lang="es-MX" sz="800" b="1" i="0" u="none" strike="noStrike" kern="1200" baseline="0" dirty="0" smtClean="0">
                          <a:ln>
                            <a:noFill/>
                          </a:ln>
                          <a:solidFill>
                            <a:srgbClr val="000000"/>
                          </a:solidFill>
                          <a:effectLst/>
                          <a:latin typeface="Arial Narrow" panose="020B0606020202030204" pitchFamily="34" charset="0"/>
                          <a:cs typeface="Arial" panose="020B0604020202020204" pitchFamily="34" charset="0"/>
                        </a:rPr>
                        <a:t>ADMINISTRADORES</a:t>
                      </a: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hMerge="1">
                  <a:txBody>
                    <a:bodyPr/>
                    <a:lstStyle/>
                    <a:p>
                      <a:endParaRPr lang="es-MX"/>
                    </a:p>
                  </a:txBody>
                  <a:tcPr/>
                </a:tc>
                <a:tc gridSpan="4">
                  <a:txBody>
                    <a:bodyPr/>
                    <a:lstStyle/>
                    <a:p>
                      <a:pPr algn="ctr"/>
                      <a:r>
                        <a:rPr lang="es-MX" sz="800" b="1" dirty="0" smtClean="0">
                          <a:latin typeface="Arial Narrow" panose="020B0606020202030204" pitchFamily="34" charset="0"/>
                        </a:rPr>
                        <a:t>CASO</a:t>
                      </a:r>
                      <a:r>
                        <a:rPr lang="es-MX" sz="800" b="1" baseline="0" dirty="0" smtClean="0">
                          <a:latin typeface="Arial Narrow" panose="020B0606020202030204" pitchFamily="34" charset="0"/>
                        </a:rPr>
                        <a:t> PRÁCTICO INDIVIDUAL – MÓDULO II</a:t>
                      </a:r>
                    </a:p>
                    <a:p>
                      <a:pPr algn="ctr" rtl="0" eaLnBrk="1" fontAlgn="auto" latinLnBrk="0" hangingPunct="1"/>
                      <a:r>
                        <a:rPr lang="es-ES" sz="800" b="1" kern="1200" dirty="0" smtClean="0">
                          <a:solidFill>
                            <a:schemeClr val="tx1"/>
                          </a:solidFill>
                          <a:effectLst/>
                          <a:latin typeface="Arial Narrow" panose="020B0606020202030204" pitchFamily="34" charset="0"/>
                          <a:ea typeface="+mn-ea"/>
                          <a:cs typeface="+mn-cs"/>
                        </a:rPr>
                        <a:t>MULTICOMERCIALIZADORA</a:t>
                      </a:r>
                      <a:r>
                        <a:rPr lang="es-ES" sz="800" b="1" kern="1200" baseline="0" dirty="0" smtClean="0">
                          <a:solidFill>
                            <a:schemeClr val="tx1"/>
                          </a:solidFill>
                          <a:effectLst/>
                          <a:latin typeface="Arial Narrow" panose="020B0606020202030204" pitchFamily="34" charset="0"/>
                          <a:ea typeface="+mn-ea"/>
                          <a:cs typeface="+mn-cs"/>
                        </a:rPr>
                        <a:t>, SA DE CV</a:t>
                      </a:r>
                      <a:endParaRPr lang="es-MX" sz="800" dirty="0">
                        <a:effectLst/>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r>
              <a:tr h="0">
                <a:tc>
                  <a:txBody>
                    <a:bodyPr/>
                    <a:lstStyle/>
                    <a:p>
                      <a:pPr marL="0" marR="0" indent="0" algn="ctr" rtl="0" eaLnBrk="1" fontAlgn="base" latinLnBrk="0" hangingPunct="1">
                        <a:spcBef>
                          <a:spcPts val="0"/>
                        </a:spcBef>
                        <a:spcAft>
                          <a:spcPts val="0"/>
                        </a:spcAft>
                      </a:pPr>
                      <a:r>
                        <a:rPr lang="es-MX" sz="800" b="1" i="0" u="none" strike="noStrike" kern="1200" baseline="0" dirty="0">
                          <a:ln>
                            <a:noFill/>
                          </a:ln>
                          <a:solidFill>
                            <a:srgbClr val="000000"/>
                          </a:solidFill>
                          <a:effectLst/>
                          <a:latin typeface="Arial Narrow" panose="020B0606020202030204" pitchFamily="34" charset="0"/>
                          <a:cs typeface="Arial" panose="020B0604020202020204" pitchFamily="34" charset="0"/>
                        </a:rPr>
                        <a:t>NOMBRE:</a:t>
                      </a: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marR="0" indent="0" algn="ctr" rtl="0" eaLnBrk="1" fontAlgn="base" latinLnBrk="0" hangingPunct="1">
                        <a:spcBef>
                          <a:spcPts val="0"/>
                        </a:spcBef>
                        <a:spcAft>
                          <a:spcPts val="0"/>
                        </a:spcAft>
                      </a:pP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rtl="0" eaLnBrk="1" fontAlgn="ctr" latinLnBrk="0" hangingPunct="1">
                        <a:spcBef>
                          <a:spcPts val="0"/>
                        </a:spcBef>
                        <a:spcAft>
                          <a:spcPts val="0"/>
                        </a:spcAft>
                      </a:pPr>
                      <a:r>
                        <a:rPr lang="es-MX" sz="800" b="1" i="0" u="none" strike="noStrike" dirty="0" smtClean="0">
                          <a:effectLst/>
                          <a:latin typeface="Arial Narrow" panose="020B0606020202030204" pitchFamily="34" charset="0"/>
                          <a:cs typeface="Arial" panose="020B0604020202020204" pitchFamily="34" charset="0"/>
                        </a:rPr>
                        <a:t>CARRERA</a:t>
                      </a:r>
                      <a:endParaRPr lang="es-MX" sz="800" b="1" i="0" u="none" strike="noStrike" dirty="0">
                        <a:effectLst/>
                        <a:latin typeface="Arial Narrow" panose="020B0606020202030204" pitchFamily="34" charset="0"/>
                        <a:cs typeface="Arial" panose="020B060402020202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s-MX"/>
                    </a:p>
                  </a:txBody>
                  <a:tcPr/>
                </a:tc>
                <a:tc>
                  <a:txBody>
                    <a:bodyPr/>
                    <a:lstStyle/>
                    <a:p>
                      <a:endParaRPr lang="es-MX" sz="8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s-MX" sz="800" b="1" dirty="0" smtClean="0">
                          <a:latin typeface="Arial Narrow" panose="020B0606020202030204" pitchFamily="34" charset="0"/>
                        </a:rPr>
                        <a:t>MATRÍCULA</a:t>
                      </a:r>
                      <a:endParaRPr lang="es-MX" sz="800" b="1"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endParaRPr lang="es-MX" sz="800" dirty="0">
                        <a:latin typeface="Arial Narrow" panose="020B0606020202030204" pitchFamily="34" charset="0"/>
                      </a:endParaRPr>
                    </a:p>
                  </a:txBody>
                  <a:tcPr marL="66907" marR="66907" marT="59500" marB="595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3 Marcador de número de diapositiva"/>
          <p:cNvSpPr>
            <a:spLocks noGrp="1"/>
          </p:cNvSpPr>
          <p:nvPr>
            <p:ph type="sldNum" sz="quarter" idx="12"/>
          </p:nvPr>
        </p:nvSpPr>
        <p:spPr/>
        <p:txBody>
          <a:bodyPr/>
          <a:lstStyle/>
          <a:p>
            <a:r>
              <a:rPr lang="es-MX" dirty="0" smtClean="0"/>
              <a:t>56</a:t>
            </a:r>
            <a:endParaRPr lang="es-MX" dirty="0"/>
          </a:p>
        </p:txBody>
      </p:sp>
      <p:sp>
        <p:nvSpPr>
          <p:cNvPr id="10" name="9 Rectángulo"/>
          <p:cNvSpPr/>
          <p:nvPr/>
        </p:nvSpPr>
        <p:spPr>
          <a:xfrm>
            <a:off x="188640" y="8291938"/>
            <a:ext cx="6516000" cy="1680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i="1" dirty="0" smtClean="0">
                <a:solidFill>
                  <a:srgbClr val="FF0000"/>
                </a:solidFill>
              </a:rPr>
              <a:t>*SI REQUIERE MÁS ESPACIO PUEDE UTILIZAR EL REVERSO DE ESTAS HOJAS O BIEN AGREGAR LAS QUE REQUIERA</a:t>
            </a:r>
            <a:endParaRPr lang="es-MX" sz="1400" b="1" i="1" dirty="0">
              <a:solidFill>
                <a:srgbClr val="FF0000"/>
              </a:solidFill>
            </a:endParaRPr>
          </a:p>
        </p:txBody>
      </p:sp>
      <p:sp>
        <p:nvSpPr>
          <p:cNvPr id="12" name="11 Rectángulo"/>
          <p:cNvSpPr/>
          <p:nvPr/>
        </p:nvSpPr>
        <p:spPr>
          <a:xfrm>
            <a:off x="234950" y="8471935"/>
            <a:ext cx="6373997" cy="11999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aphicFrame>
        <p:nvGraphicFramePr>
          <p:cNvPr id="14" name="Group 97"/>
          <p:cNvGraphicFramePr>
            <a:graphicFrameLocks noGrp="1"/>
          </p:cNvGraphicFramePr>
          <p:nvPr>
            <p:extLst>
              <p:ext uri="{D42A27DB-BD31-4B8C-83A1-F6EECF244321}">
                <p14:modId xmlns:p14="http://schemas.microsoft.com/office/powerpoint/2010/main" val="855684053"/>
              </p:ext>
            </p:extLst>
          </p:nvPr>
        </p:nvGraphicFramePr>
        <p:xfrm>
          <a:off x="476672" y="1115616"/>
          <a:ext cx="6048000" cy="3047802"/>
        </p:xfrm>
        <a:graphic>
          <a:graphicData uri="http://schemas.openxmlformats.org/drawingml/2006/table">
            <a:tbl>
              <a:tblPr/>
              <a:tblGrid>
                <a:gridCol w="1316427"/>
                <a:gridCol w="1696814"/>
                <a:gridCol w="3034759"/>
              </a:tblGrid>
              <a:tr h="273434">
                <a:tc gridSpan="3">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tx1"/>
                          </a:solidFill>
                          <a:latin typeface="Arial" panose="020B0604020202020204" pitchFamily="34" charset="0"/>
                          <a:cs typeface="Arial" panose="020B0604020202020204" pitchFamily="34" charset="0"/>
                        </a:rPr>
                        <a:t>3.0  De acuerdo al análisis que realice del Mapa de Interés y de cada uno de los participantes,  proponga  a quién asignaría tres de los nuevos de la nueva empresa,</a:t>
                      </a:r>
                      <a:r>
                        <a:rPr lang="es-MX" sz="1000" b="1" baseline="0" dirty="0" smtClean="0">
                          <a:solidFill>
                            <a:schemeClr val="tx1"/>
                          </a:solidFill>
                          <a:latin typeface="Arial" panose="020B0604020202020204" pitchFamily="34" charset="0"/>
                          <a:cs typeface="Arial" panose="020B0604020202020204" pitchFamily="34" charset="0"/>
                        </a:rPr>
                        <a:t> así como exponga las razones y argumentos de  su elección.</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PUESTO:</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NOMBRE PROPUESTO</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RAZONES - ARGUMENTOS</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1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1</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2</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3</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3" name="Group 97"/>
          <p:cNvGraphicFramePr>
            <a:graphicFrameLocks noGrp="1"/>
          </p:cNvGraphicFramePr>
          <p:nvPr>
            <p:extLst>
              <p:ext uri="{D42A27DB-BD31-4B8C-83A1-F6EECF244321}">
                <p14:modId xmlns:p14="http://schemas.microsoft.com/office/powerpoint/2010/main" val="2532114406"/>
              </p:ext>
            </p:extLst>
          </p:nvPr>
        </p:nvGraphicFramePr>
        <p:xfrm>
          <a:off x="476672" y="4355976"/>
          <a:ext cx="6048000" cy="3748806"/>
        </p:xfrm>
        <a:graphic>
          <a:graphicData uri="http://schemas.openxmlformats.org/drawingml/2006/table">
            <a:tbl>
              <a:tblPr/>
              <a:tblGrid>
                <a:gridCol w="1656184"/>
                <a:gridCol w="1584176"/>
                <a:gridCol w="2807640"/>
              </a:tblGrid>
              <a:tr h="273434">
                <a:tc gridSpan="3">
                  <a:txBody>
                    <a:bodyPr/>
                    <a:lstStyle/>
                    <a:p>
                      <a:pPr marL="273050" marR="0" lvl="0" indent="-273050" algn="just"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tx1"/>
                          </a:solidFill>
                          <a:latin typeface="Arial" panose="020B0604020202020204" pitchFamily="34" charset="0"/>
                          <a:cs typeface="Arial" panose="020B0604020202020204" pitchFamily="34" charset="0"/>
                        </a:rPr>
                        <a:t>4.0  En el análisis de la información de los cuadros del</a:t>
                      </a:r>
                      <a:r>
                        <a:rPr lang="es-MX" sz="1000" b="1" baseline="0" dirty="0" smtClean="0">
                          <a:solidFill>
                            <a:schemeClr val="tx1"/>
                          </a:solidFill>
                          <a:latin typeface="Arial" panose="020B0604020202020204" pitchFamily="34" charset="0"/>
                          <a:cs typeface="Arial" panose="020B0604020202020204" pitchFamily="34" charset="0"/>
                        </a:rPr>
                        <a:t> inciso 1, detecte dos conflictos entre personas de los dos grupos. Resúmalos y proponga soluciones.</a:t>
                      </a:r>
                      <a:endParaRPr lang="es-MX" sz="1000" dirty="0" smtClean="0">
                        <a:solidFill>
                          <a:schemeClr val="tx1"/>
                        </a:solidFill>
                        <a:latin typeface="Arial Narrow" panose="020B060602020203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hMerge="1">
                  <a:txBody>
                    <a:bodyPr/>
                    <a:lstStyle/>
                    <a:p>
                      <a:endParaRPr lang="es-MX"/>
                    </a:p>
                  </a:txBody>
                  <a:tcPr/>
                </a:tc>
                <a:tc hMerge="1">
                  <a:txBody>
                    <a:bodyPr/>
                    <a:lstStyle/>
                    <a:p>
                      <a:endParaRPr lang="es-MX"/>
                    </a:p>
                  </a:txBody>
                  <a:tcPr/>
                </a:tc>
              </a:tr>
              <a:tr h="25824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Conflicto</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Personas /puestos  que intervienen</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Solución propuesta</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a:noFill/>
                    </a:lnTlToBr>
                    <a:lnBlToTr>
                      <a:noFill/>
                    </a:lnBlToTr>
                    <a:solidFill>
                      <a:schemeClr val="bg1">
                        <a:lumMod val="95000"/>
                      </a:schemeClr>
                    </a:solidFill>
                  </a:tcPr>
                </a:tc>
              </a:tr>
              <a:tr h="21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1</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2</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rowSpan="3">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v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4.1 Analice la posibilidad de que se presente algún conflicto de aquellos ejecutivos que no fueron seleccionados, mencione al menos uno de ellos y argumento como resolverlo.</a:t>
                      </a:r>
                    </a:p>
                  </a:txBody>
                  <a:tcPr marL="68580" marR="68580" marT="60951" marB="60951"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lnTlToBr>
                      <a:noFill/>
                    </a:lnTlToBr>
                    <a:lnBlToTr>
                      <a:noFill/>
                    </a:lnBlToTr>
                    <a:solidFill>
                      <a:schemeClr val="bg1"/>
                    </a:solidFill>
                  </a:tcPr>
                </a:tc>
              </a:tr>
              <a:tr h="2160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NOMBRE</a:t>
                      </a: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rPr>
                        <a:t>RAZONES Y ARGUMENTOS DE SOLUCIÓN DEL CONFLICTO</a:t>
                      </a: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vMerge="1">
                  <a:txBody>
                    <a:bodyPr/>
                    <a:lstStyle/>
                    <a:p>
                      <a:endParaRPr lang="es-MX"/>
                    </a:p>
                  </a:txBody>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bg1"/>
                    </a:solidFill>
                  </a:tcPr>
                </a:tc>
                <a:tc hMerge="1">
                  <a:txBody>
                    <a:bodyPr/>
                    <a:lstStyle/>
                    <a:p>
                      <a:endParaRPr lang="es-MX"/>
                    </a:p>
                  </a:txBody>
                  <a:tcPr/>
                </a:tc>
              </a:tr>
              <a:tr h="216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anchor="ctr"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gridSpan="2">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800" b="1" i="0" u="none" strike="noStrike" cap="none" normalizeH="0" baseline="0" dirty="0" smtClean="0">
                        <a:ln>
                          <a:noFill/>
                        </a:ln>
                        <a:solidFill>
                          <a:schemeClr val="tx1"/>
                        </a:solidFill>
                        <a:effectLst/>
                        <a:latin typeface="Arial Narrow" panose="020B0606020202030204" pitchFamily="34" charset="0"/>
                        <a:cs typeface="Arial" panose="020B0604020202020204" pitchFamily="34" charset="0"/>
                      </a:endParaRPr>
                    </a:p>
                  </a:txBody>
                  <a:tcPr marL="68580" marR="68580" marT="60951" marB="60951" horzOverflow="overflow">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r>
            </a:tbl>
          </a:graphicData>
        </a:graphic>
      </p:graphicFrame>
    </p:spTree>
    <p:extLst>
      <p:ext uri="{BB962C8B-B14F-4D97-AF65-F5344CB8AC3E}">
        <p14:creationId xmlns:p14="http://schemas.microsoft.com/office/powerpoint/2010/main" val="1313527282"/>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1967</Words>
  <Application>Microsoft Office PowerPoint</Application>
  <PresentationFormat>Presentación en pantalla (4:3)</PresentationFormat>
  <Paragraphs>283</Paragraphs>
  <Slides>6</Slides>
  <Notes>3</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2019-07-30T18:46:49Z</dcterms:created>
  <dcterms:modified xsi:type="dcterms:W3CDTF">2019-07-30T18:48:01Z</dcterms:modified>
</cp:coreProperties>
</file>