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93" r:id="rId2"/>
    <p:sldId id="269" r:id="rId3"/>
    <p:sldId id="264" r:id="rId4"/>
    <p:sldId id="288" r:id="rId5"/>
    <p:sldId id="275" r:id="rId6"/>
    <p:sldId id="289" r:id="rId7"/>
    <p:sldId id="277" r:id="rId8"/>
    <p:sldId id="278" r:id="rId9"/>
    <p:sldId id="290" r:id="rId10"/>
    <p:sldId id="291" r:id="rId11"/>
    <p:sldId id="292" r:id="rId12"/>
    <p:sldId id="280" r:id="rId13"/>
    <p:sldId id="281" r:id="rId14"/>
    <p:sldId id="282" r:id="rId15"/>
    <p:sldId id="285" r:id="rId16"/>
    <p:sldId id="274" r:id="rId17"/>
    <p:sldId id="283" r:id="rId18"/>
    <p:sldId id="287" r:id="rId19"/>
    <p:sldId id="284"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8" autoAdjust="0"/>
    <p:restoredTop sz="93387" autoAdjust="0"/>
  </p:normalViewPr>
  <p:slideViewPr>
    <p:cSldViewPr>
      <p:cViewPr>
        <p:scale>
          <a:sx n="100" d="100"/>
          <a:sy n="100" d="100"/>
        </p:scale>
        <p:origin x="-7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E54A86-79D3-4C8E-9220-3B829399A004}" type="datetimeFigureOut">
              <a:rPr lang="es-MX" smtClean="0"/>
              <a:t>13/01/2021</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46FEA2-D063-40E6-A32B-0423060CDA87}" type="slidenum">
              <a:rPr lang="es-MX" smtClean="0"/>
              <a:t>‹Nº›</a:t>
            </a:fld>
            <a:endParaRPr lang="es-MX" dirty="0"/>
          </a:p>
        </p:txBody>
      </p:sp>
    </p:spTree>
    <p:extLst>
      <p:ext uri="{BB962C8B-B14F-4D97-AF65-F5344CB8AC3E}">
        <p14:creationId xmlns:p14="http://schemas.microsoft.com/office/powerpoint/2010/main" val="2057662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6346FEA2-D063-40E6-A32B-0423060CDA87}" type="slidenum">
              <a:rPr lang="es-MX" smtClean="0"/>
              <a:t>2</a:t>
            </a:fld>
            <a:endParaRPr lang="es-MX" dirty="0"/>
          </a:p>
        </p:txBody>
      </p:sp>
    </p:spTree>
    <p:extLst>
      <p:ext uri="{BB962C8B-B14F-4D97-AF65-F5344CB8AC3E}">
        <p14:creationId xmlns:p14="http://schemas.microsoft.com/office/powerpoint/2010/main" val="203569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B227655-4F1F-4ED1-A5B9-08A4F36F7C4C}" type="datetime1">
              <a:rPr lang="es-ES" smtClean="0"/>
              <a:t>13/01/2021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D278557-ED5A-46A6-A7EC-D4CD7D70B22A}" type="datetime1">
              <a:rPr lang="es-ES" smtClean="0"/>
              <a:t>13/01/2021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3726FA9-6A2F-44B2-B6A7-45F2C271B9BD}" type="datetime1">
              <a:rPr lang="es-ES" smtClean="0"/>
              <a:t>13/01/2021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D98AFAB-0ED9-4D81-B072-345FDD12CA7B}" type="datetime1">
              <a:rPr lang="es-ES" smtClean="0"/>
              <a:t>13/01/2021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2C927C0-1199-40C5-9393-E6E02F21804B}" type="datetime1">
              <a:rPr lang="es-ES" smtClean="0"/>
              <a:t>13/01/2021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84D8E42-3BBD-47CB-825E-A0AA95D4FE7D}" type="datetime1">
              <a:rPr lang="es-ES" smtClean="0"/>
              <a:t>13/01/2021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77B6470-C1CC-4135-942D-28B3084DB0C7}" type="datetime1">
              <a:rPr lang="es-ES" smtClean="0"/>
              <a:t>13/01/2021</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A055075-FA94-4205-A57B-98B0C3582372}" type="datetime1">
              <a:rPr lang="es-ES" smtClean="0"/>
              <a:t>13/01/2021</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6BC55DE-7024-48DC-A213-29790908D723}" type="datetime1">
              <a:rPr lang="es-ES" smtClean="0"/>
              <a:t>13/01/2021</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70D00A2-1D9F-4578-8CE1-C5B38EBB0733}" type="datetime1">
              <a:rPr lang="es-ES" smtClean="0"/>
              <a:t>13/01/2021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585D7DC-530E-45A9-9842-D669018E93E4}" type="datetime1">
              <a:rPr lang="es-ES" smtClean="0"/>
              <a:t>13/01/2021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EB3617-EE8F-40B4-A373-188EC1565D00}" type="datetime1">
              <a:rPr lang="es-ES" smtClean="0"/>
              <a:t>13/01/2021</a:t>
            </a:fld>
            <a:endParaRPr lang="es-ES" dirty="0"/>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psicologia-online.com/autor/bryan-longo-428.html"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132FADFE-3B8F-471C-ABF0-DBC7717ECBBC}" type="slidenum">
              <a:rPr lang="es-ES" sz="800" smtClean="0"/>
              <a:t>1</a:t>
            </a:fld>
            <a:endParaRPr lang="es-ES" sz="800" dirty="0"/>
          </a:p>
        </p:txBody>
      </p:sp>
      <p:graphicFrame>
        <p:nvGraphicFramePr>
          <p:cNvPr id="4" name="3 Tabla"/>
          <p:cNvGraphicFramePr>
            <a:graphicFrameLocks noGrp="1"/>
          </p:cNvGraphicFramePr>
          <p:nvPr>
            <p:extLst>
              <p:ext uri="{D42A27DB-BD31-4B8C-83A1-F6EECF244321}">
                <p14:modId xmlns:p14="http://schemas.microsoft.com/office/powerpoint/2010/main" val="1641216028"/>
              </p:ext>
            </p:extLst>
          </p:nvPr>
        </p:nvGraphicFramePr>
        <p:xfrm>
          <a:off x="531710" y="373984"/>
          <a:ext cx="8132772" cy="6157468"/>
        </p:xfrm>
        <a:graphic>
          <a:graphicData uri="http://schemas.openxmlformats.org/drawingml/2006/table">
            <a:tbl>
              <a:tblPr firstRow="1" bandRow="1">
                <a:tableStyleId>{5C22544A-7EE6-4342-B048-85BDC9FD1C3A}</a:tableStyleId>
              </a:tblPr>
              <a:tblGrid>
                <a:gridCol w="350273"/>
                <a:gridCol w="461646"/>
                <a:gridCol w="396185"/>
                <a:gridCol w="304360"/>
                <a:gridCol w="700547"/>
                <a:gridCol w="562705"/>
                <a:gridCol w="350273"/>
                <a:gridCol w="1050819"/>
                <a:gridCol w="541891"/>
                <a:gridCol w="457238"/>
                <a:gridCol w="222439"/>
                <a:gridCol w="783795"/>
                <a:gridCol w="239701"/>
                <a:gridCol w="508341"/>
                <a:gridCol w="201057"/>
                <a:gridCol w="311276"/>
                <a:gridCol w="690226"/>
              </a:tblGrid>
              <a:tr h="0">
                <a:tc gridSpan="11">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Arial" panose="020B0604020202020204" pitchFamily="34" charset="0"/>
                          <a:cs typeface="Arial" panose="020B0604020202020204" pitchFamily="34" charset="0"/>
                        </a:rPr>
                        <a:t>TGE-2020-2021</a:t>
                      </a:r>
                      <a:r>
                        <a:rPr lang="es-MX" sz="800" b="1" i="0" u="none" strike="noStrike" kern="1200" baseline="0" dirty="0" smtClean="0">
                          <a:solidFill>
                            <a:srgbClr val="000000"/>
                          </a:solidFill>
                          <a:effectLst/>
                          <a:latin typeface="Arial" panose="020B0604020202020204" pitchFamily="34" charset="0"/>
                          <a:cs typeface="Arial" panose="020B0604020202020204" pitchFamily="34" charset="0"/>
                        </a:rPr>
                        <a:t>  </a:t>
                      </a:r>
                      <a:r>
                        <a:rPr lang="es-MX" sz="800" b="1" i="0" u="none" strike="noStrike" kern="1200" baseline="0" dirty="0">
                          <a:solidFill>
                            <a:srgbClr val="000000"/>
                          </a:solidFill>
                          <a:effectLst/>
                          <a:latin typeface="Arial" panose="020B0604020202020204" pitchFamily="34" charset="0"/>
                          <a:cs typeface="Arial" panose="020B0604020202020204" pitchFamily="34" charset="0"/>
                        </a:rPr>
                        <a:t>MÓDULO I TÉCNICAS DE DESARROLLO ORGANIZACIONAL</a:t>
                      </a: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6">
                  <a:txBody>
                    <a:bodyPr/>
                    <a:lstStyle/>
                    <a:p>
                      <a:pPr algn="ctr"/>
                      <a:r>
                        <a:rPr lang="es-MX" sz="900" dirty="0" smtClean="0">
                          <a:solidFill>
                            <a:schemeClr val="accent2">
                              <a:lumMod val="75000"/>
                            </a:schemeClr>
                          </a:solidFill>
                          <a:latin typeface="Arial" panose="020B0604020202020204" pitchFamily="34" charset="0"/>
                          <a:cs typeface="Arial" panose="020B0604020202020204" pitchFamily="34" charset="0"/>
                        </a:rPr>
                        <a:t>CUESTIONARIO MODULAR</a:t>
                      </a:r>
                      <a:endParaRPr lang="es-MX" sz="900" dirty="0">
                        <a:solidFill>
                          <a:schemeClr val="accent2">
                            <a:lumMod val="75000"/>
                          </a:schemeClr>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a:txBody>
                    <a:bodyPr/>
                    <a:lstStyle/>
                    <a:p>
                      <a:pPr marL="0" algn="ctr" rtl="0" eaLnBrk="1" fontAlgn="ctr" latinLnBrk="0" hangingPunct="1">
                        <a:spcBef>
                          <a:spcPts val="0"/>
                        </a:spcBef>
                        <a:spcAft>
                          <a:spcPts val="0"/>
                        </a:spcAft>
                      </a:pPr>
                      <a:r>
                        <a:rPr lang="es-MX" sz="900" b="1" i="0" u="none" strike="noStrike" dirty="0" smtClean="0">
                          <a:solidFill>
                            <a:srgbClr val="FF0000"/>
                          </a:solidFill>
                          <a:effectLst/>
                          <a:latin typeface="Arial" panose="020B0604020202020204" pitchFamily="34" charset="0"/>
                          <a:cs typeface="Arial" panose="020B0604020202020204" pitchFamily="34" charset="0"/>
                        </a:rPr>
                        <a:t>1</a:t>
                      </a:r>
                      <a:endParaRPr lang="es-MX" sz="900" b="1" i="0" u="none" strike="noStrike" dirty="0">
                        <a:solidFill>
                          <a:srgbClr val="FF0000"/>
                        </a:solidFill>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16">
                  <a:txBody>
                    <a:bodyPr/>
                    <a:lstStyle/>
                    <a:p>
                      <a:r>
                        <a:rPr lang="es-MX" sz="800" dirty="0" smtClean="0">
                          <a:latin typeface="Arial" panose="020B0604020202020204" pitchFamily="34" charset="0"/>
                          <a:cs typeface="Arial" panose="020B0604020202020204" pitchFamily="34" charset="0"/>
                        </a:rPr>
                        <a:t>Llene</a:t>
                      </a:r>
                      <a:r>
                        <a:rPr lang="es-MX" sz="800" baseline="0" dirty="0" smtClean="0">
                          <a:latin typeface="Arial" panose="020B0604020202020204" pitchFamily="34" charset="0"/>
                          <a:cs typeface="Arial" panose="020B0604020202020204" pitchFamily="34" charset="0"/>
                        </a:rPr>
                        <a:t> los siguientes datos y marque con  una  x  donde corresponda.</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a:endParaRPr lang="es-MX" sz="1400" dirty="0">
                        <a:solidFill>
                          <a:schemeClr val="accent2">
                            <a:lumMod val="75000"/>
                          </a:schemeClr>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2">
                  <a:txBody>
                    <a:bodyPr/>
                    <a:lstStyle/>
                    <a:p>
                      <a:pPr marL="0" algn="ctr" rtl="0" eaLnBrk="1" fontAlgn="ctr" latinLnBrk="0" hangingPunct="1">
                        <a:spcBef>
                          <a:spcPts val="0"/>
                        </a:spcBef>
                        <a:spcAft>
                          <a:spcPts val="0"/>
                        </a:spcAft>
                      </a:pPr>
                      <a:r>
                        <a:rPr lang="es-MX" sz="800" b="0" i="0" u="none" strike="noStrike" dirty="0" smtClean="0">
                          <a:effectLst/>
                          <a:latin typeface="Arial" panose="020B0604020202020204" pitchFamily="34" charset="0"/>
                          <a:cs typeface="Arial" panose="020B0604020202020204" pitchFamily="34" charset="0"/>
                        </a:rPr>
                        <a:t>NOMBRE</a:t>
                      </a: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6">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800" b="0" i="0" u="none" strike="noStrike" dirty="0" smtClean="0">
                          <a:effectLst/>
                          <a:latin typeface="Arial" panose="020B0604020202020204" pitchFamily="34" charset="0"/>
                          <a:cs typeface="Arial" panose="020B0604020202020204" pitchFamily="34" charset="0"/>
                        </a:rPr>
                        <a:t>CARRERA</a:t>
                      </a: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gridSpan="2">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sz="9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3">
                  <a:txBody>
                    <a:bodyPr/>
                    <a:lstStyle/>
                    <a:p>
                      <a:pPr marL="0" algn="ctr" rtl="0" eaLnBrk="1" fontAlgn="ctr" latinLnBrk="0" hangingPunct="1">
                        <a:spcBef>
                          <a:spcPts val="0"/>
                        </a:spcBef>
                        <a:spcAft>
                          <a:spcPts val="0"/>
                        </a:spcAft>
                      </a:pPr>
                      <a:r>
                        <a:rPr lang="es-MX" sz="800" b="0" i="0" u="none" strike="noStrike" dirty="0" smtClean="0">
                          <a:effectLst/>
                          <a:latin typeface="Arial" panose="020B0604020202020204" pitchFamily="34" charset="0"/>
                          <a:cs typeface="Arial" panose="020B0604020202020204" pitchFamily="34" charset="0"/>
                        </a:rPr>
                        <a:t>MATRICULA</a:t>
                      </a: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gridSpan="2">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r>
              <a:tr h="0">
                <a:tc gridSpan="2">
                  <a:txBody>
                    <a:bodyPr/>
                    <a:lstStyle/>
                    <a:p>
                      <a:pPr marL="0" algn="ctr" rtl="0" eaLnBrk="1" fontAlgn="ctr" latinLnBrk="0" hangingPunct="1">
                        <a:spcBef>
                          <a:spcPts val="0"/>
                        </a:spcBef>
                        <a:spcAft>
                          <a:spcPts val="0"/>
                        </a:spcAft>
                      </a:pPr>
                      <a:r>
                        <a:rPr lang="es-MX" sz="800" b="0" i="0" u="none" strike="noStrike" dirty="0" smtClean="0">
                          <a:effectLst/>
                          <a:latin typeface="Arial" panose="020B0604020202020204" pitchFamily="34" charset="0"/>
                          <a:cs typeface="Arial" panose="020B0604020202020204" pitchFamily="34" charset="0"/>
                        </a:rPr>
                        <a:t>EDAD</a:t>
                      </a: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pPr algn="ctr"/>
                      <a:r>
                        <a:rPr lang="es-MX" sz="800" dirty="0" smtClean="0">
                          <a:latin typeface="Arial" panose="020B0604020202020204" pitchFamily="34" charset="0"/>
                          <a:cs typeface="Arial" panose="020B0604020202020204" pitchFamily="34" charset="0"/>
                        </a:rPr>
                        <a:t>GENERO</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s-MX" sz="800" dirty="0" smtClean="0">
                          <a:latin typeface="Arial" panose="020B0604020202020204" pitchFamily="34" charset="0"/>
                          <a:cs typeface="Arial" panose="020B0604020202020204" pitchFamily="34" charset="0"/>
                        </a:rPr>
                        <a:t>M</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s-MX" sz="800" dirty="0" smtClean="0">
                          <a:latin typeface="Arial" panose="020B0604020202020204" pitchFamily="34" charset="0"/>
                          <a:cs typeface="Arial" panose="020B0604020202020204" pitchFamily="34" charset="0"/>
                        </a:rPr>
                        <a:t>F</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s-MX" sz="800" dirty="0" smtClean="0">
                          <a:latin typeface="Arial" panose="020B0604020202020204" pitchFamily="34" charset="0"/>
                          <a:cs typeface="Arial" panose="020B0604020202020204" pitchFamily="34" charset="0"/>
                        </a:rPr>
                        <a:t>ESTADO. CIVIL</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s-MX" sz="800" dirty="0" smtClean="0">
                          <a:latin typeface="Arial" panose="020B0604020202020204" pitchFamily="34" charset="0"/>
                          <a:cs typeface="Arial" panose="020B0604020202020204" pitchFamily="34" charset="0"/>
                        </a:rPr>
                        <a:t>SOLTERO</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gridSpan="2">
                  <a:txBody>
                    <a:bodyPr/>
                    <a:lstStyle/>
                    <a:p>
                      <a:pPr algn="ctr"/>
                      <a:r>
                        <a:rPr lang="es-MX" sz="800" dirty="0" smtClean="0">
                          <a:latin typeface="Arial" panose="020B0604020202020204" pitchFamily="34" charset="0"/>
                          <a:cs typeface="Arial" panose="020B0604020202020204" pitchFamily="34" charset="0"/>
                        </a:rPr>
                        <a:t>CASADO</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gridSpan="3">
                  <a:txBody>
                    <a:bodyPr/>
                    <a:lstStyle/>
                    <a:p>
                      <a:pPr algn="ctr"/>
                      <a:r>
                        <a:rPr lang="es-MX" sz="800" dirty="0" smtClean="0">
                          <a:latin typeface="Arial" panose="020B0604020202020204" pitchFamily="34" charset="0"/>
                          <a:cs typeface="Arial" panose="020B0604020202020204" pitchFamily="34" charset="0"/>
                        </a:rPr>
                        <a:t>UNIÓN LIBRE</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gridSpan="2">
                  <a:txBody>
                    <a:bodyPr/>
                    <a:lstStyle/>
                    <a:p>
                      <a:pPr algn="ctr"/>
                      <a:r>
                        <a:rPr lang="es-MX" sz="800" dirty="0" smtClean="0">
                          <a:latin typeface="Arial" panose="020B0604020202020204" pitchFamily="34" charset="0"/>
                          <a:cs typeface="Arial" panose="020B0604020202020204" pitchFamily="34" charset="0"/>
                        </a:rPr>
                        <a:t>OTRO</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r>
              <a:tr h="124192">
                <a:tc gridSpan="17">
                  <a:txBody>
                    <a:bodyPr/>
                    <a:lstStyle/>
                    <a:p>
                      <a:pPr algn="ctr"/>
                      <a:endParaRPr lang="es-MX" sz="400" dirty="0">
                        <a:solidFill>
                          <a:srgbClr val="FF0000"/>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800" dirty="0" smtClean="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a:txBody>
                    <a:bodyPr/>
                    <a:lstStyle/>
                    <a:p>
                      <a:pPr algn="ctr"/>
                      <a:r>
                        <a:rPr lang="es-MX" sz="900" b="1" dirty="0" smtClean="0">
                          <a:solidFill>
                            <a:srgbClr val="FF0000"/>
                          </a:solidFill>
                          <a:latin typeface="Arial" panose="020B0604020202020204" pitchFamily="34" charset="0"/>
                          <a:cs typeface="Arial" panose="020B0604020202020204" pitchFamily="34" charset="0"/>
                        </a:rPr>
                        <a:t>2</a:t>
                      </a:r>
                      <a:endParaRPr lang="es-MX" sz="900" b="1" dirty="0">
                        <a:solidFill>
                          <a:srgbClr val="FF0000"/>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13">
                  <a:txBody>
                    <a:bodyPr/>
                    <a:lstStyle/>
                    <a:p>
                      <a:r>
                        <a:rPr lang="es-MX" sz="800" dirty="0" smtClean="0">
                          <a:latin typeface="Arial" panose="020B0604020202020204" pitchFamily="34" charset="0"/>
                          <a:cs typeface="Arial" panose="020B0604020202020204" pitchFamily="34" charset="0"/>
                        </a:rPr>
                        <a:t>Conteste </a:t>
                      </a:r>
                      <a:r>
                        <a:rPr lang="es-MX" sz="800" dirty="0" smtClean="0">
                          <a:latin typeface="Arial" panose="020B0604020202020204" pitchFamily="34" charset="0"/>
                          <a:cs typeface="Arial" panose="020B0604020202020204" pitchFamily="34" charset="0"/>
                        </a:rPr>
                        <a:t>y/o</a:t>
                      </a:r>
                      <a:r>
                        <a:rPr lang="es-MX" sz="800" baseline="0" dirty="0" smtClean="0">
                          <a:latin typeface="Arial" panose="020B0604020202020204" pitchFamily="34" charset="0"/>
                          <a:cs typeface="Arial" panose="020B0604020202020204" pitchFamily="34" charset="0"/>
                        </a:rPr>
                        <a:t> en su caso </a:t>
                      </a:r>
                      <a:r>
                        <a:rPr lang="es-MX" sz="800" baseline="0" dirty="0" smtClean="0">
                          <a:latin typeface="Arial" panose="020B0604020202020204" pitchFamily="34" charset="0"/>
                          <a:cs typeface="Arial" panose="020B0604020202020204" pitchFamily="34" charset="0"/>
                        </a:rPr>
                        <a:t>transfiera </a:t>
                      </a:r>
                      <a:r>
                        <a:rPr lang="es-MX" sz="800" baseline="0" dirty="0" smtClean="0">
                          <a:latin typeface="Arial" panose="020B0604020202020204" pitchFamily="34" charset="0"/>
                          <a:cs typeface="Arial" panose="020B0604020202020204" pitchFamily="34" charset="0"/>
                        </a:rPr>
                        <a:t>las </a:t>
                      </a:r>
                      <a:r>
                        <a:rPr lang="es-MX" sz="800" baseline="0" dirty="0" smtClean="0">
                          <a:latin typeface="Arial" panose="020B0604020202020204" pitchFamily="34" charset="0"/>
                          <a:cs typeface="Arial" panose="020B0604020202020204" pitchFamily="34" charset="0"/>
                        </a:rPr>
                        <a:t>respuestas </a:t>
                      </a:r>
                      <a:r>
                        <a:rPr lang="es-MX" sz="800" baseline="0" dirty="0" smtClean="0">
                          <a:latin typeface="Arial" panose="020B0604020202020204" pitchFamily="34" charset="0"/>
                          <a:cs typeface="Arial" panose="020B0604020202020204" pitchFamily="34" charset="0"/>
                        </a:rPr>
                        <a:t>y contenidos solicitados en los diferentes cuadros </a:t>
                      </a:r>
                      <a:r>
                        <a:rPr lang="es-MX" sz="800" baseline="0" dirty="0" smtClean="0">
                          <a:latin typeface="Arial" panose="020B0604020202020204" pitchFamily="34" charset="0"/>
                          <a:cs typeface="Arial" panose="020B0604020202020204" pitchFamily="34" charset="0"/>
                        </a:rPr>
                        <a:t>del </a:t>
                      </a:r>
                      <a:r>
                        <a:rPr lang="es-MX" sz="800" baseline="0" dirty="0" smtClean="0">
                          <a:latin typeface="Arial" panose="020B0604020202020204" pitchFamily="34" charset="0"/>
                          <a:cs typeface="Arial" panose="020B0604020202020204" pitchFamily="34" charset="0"/>
                        </a:rPr>
                        <a:t>presente </a:t>
                      </a:r>
                      <a:r>
                        <a:rPr lang="es-MX" sz="800" baseline="0" dirty="0" smtClean="0">
                          <a:latin typeface="Arial" panose="020B0604020202020204" pitchFamily="34" charset="0"/>
                          <a:cs typeface="Arial" panose="020B0604020202020204" pitchFamily="34" charset="0"/>
                        </a:rPr>
                        <a:t>documento. En cada caso llene los datos que le soliciten en el encabezado de cada hoja. Verifique  que está </a:t>
                      </a:r>
                      <a:r>
                        <a:rPr lang="es-MX" sz="800" baseline="0" dirty="0" smtClean="0">
                          <a:latin typeface="Arial" panose="020B0604020202020204" pitchFamily="34" charset="0"/>
                          <a:cs typeface="Arial" panose="020B0604020202020204" pitchFamily="34" charset="0"/>
                        </a:rPr>
                        <a:t>cumpliendo </a:t>
                      </a:r>
                      <a:r>
                        <a:rPr lang="es-MX" sz="800" baseline="0" dirty="0" smtClean="0">
                          <a:latin typeface="Arial" panose="020B0604020202020204" pitchFamily="34" charset="0"/>
                          <a:cs typeface="Arial" panose="020B0604020202020204" pitchFamily="34" charset="0"/>
                        </a:rPr>
                        <a:t>totalmente con </a:t>
                      </a:r>
                      <a:r>
                        <a:rPr lang="es-MX" sz="800" baseline="0" dirty="0" smtClean="0">
                          <a:latin typeface="Arial" panose="020B0604020202020204" pitchFamily="34" charset="0"/>
                          <a:cs typeface="Arial" panose="020B0604020202020204" pitchFamily="34" charset="0"/>
                        </a:rPr>
                        <a:t>lo </a:t>
                      </a:r>
                      <a:r>
                        <a:rPr lang="es-MX" sz="800" baseline="0" dirty="0" smtClean="0">
                          <a:latin typeface="Arial" panose="020B0604020202020204" pitchFamily="34" charset="0"/>
                          <a:cs typeface="Arial" panose="020B0604020202020204" pitchFamily="34" charset="0"/>
                        </a:rPr>
                        <a:t>requerido </a:t>
                      </a:r>
                      <a:r>
                        <a:rPr lang="es-MX" sz="800" baseline="0" dirty="0" smtClean="0">
                          <a:latin typeface="Arial" panose="020B0604020202020204" pitchFamily="34" charset="0"/>
                          <a:cs typeface="Arial" panose="020B0604020202020204" pitchFamily="34" charset="0"/>
                        </a:rPr>
                        <a:t>en cada </a:t>
                      </a:r>
                      <a:r>
                        <a:rPr lang="es-MX" sz="800" baseline="0" dirty="0" smtClean="0">
                          <a:latin typeface="Arial" panose="020B0604020202020204" pitchFamily="34" charset="0"/>
                          <a:cs typeface="Arial" panose="020B0604020202020204" pitchFamily="34" charset="0"/>
                        </a:rPr>
                        <a:t>caso y si está satisfecho, llene el siguiente cuadro, marcando con </a:t>
                      </a:r>
                      <a:r>
                        <a:rPr lang="es-MX" sz="800" baseline="0" dirty="0" smtClean="0">
                          <a:latin typeface="Arial" panose="020B0604020202020204" pitchFamily="34" charset="0"/>
                          <a:cs typeface="Arial" panose="020B0604020202020204" pitchFamily="34" charset="0"/>
                          <a:sym typeface="Wingdings 2"/>
                        </a:rPr>
                        <a:t>  el documento que acompaña y en “No. de Hojas” anote el número de hojas de que consta su respuesta, especialmente si si adiciono alguna hoja ..</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a:endParaRPr lang="es-MX" sz="10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800" b="1" kern="1200" dirty="0" smtClean="0">
                          <a:solidFill>
                            <a:schemeClr val="dk1"/>
                          </a:solidFill>
                          <a:effectLst/>
                          <a:latin typeface="Arial" panose="020B0604020202020204" pitchFamily="34" charset="0"/>
                          <a:ea typeface="+mn-ea"/>
                          <a:cs typeface="Arial" panose="020B0604020202020204" pitchFamily="34" charset="0"/>
                          <a:sym typeface="Wingdings 2"/>
                        </a:rPr>
                        <a:t></a:t>
                      </a:r>
                      <a:endParaRPr lang="es-MX" sz="800" dirty="0" smtClean="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r>
                        <a:rPr lang="es-MX" sz="800" dirty="0" smtClean="0">
                          <a:latin typeface="Arial" panose="020B0604020202020204" pitchFamily="34" charset="0"/>
                          <a:cs typeface="Arial" panose="020B0604020202020204" pitchFamily="34" charset="0"/>
                        </a:rPr>
                        <a:t>Número de hojas</a:t>
                      </a:r>
                      <a:endParaRPr lang="es-MX" sz="800" dirty="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gridSpan="17">
                  <a:txBody>
                    <a:bodyPr/>
                    <a:lstStyle/>
                    <a:p>
                      <a:pPr algn="ctr"/>
                      <a:endParaRPr lang="es-MX" sz="300" dirty="0">
                        <a:solidFill>
                          <a:srgbClr val="FF0000"/>
                        </a:solidFill>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sz="700" dirty="0">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7">
                  <a:txBody>
                    <a:bodyPr/>
                    <a:lstStyle/>
                    <a:p>
                      <a:pPr marL="0" marR="0" indent="0" algn="l" rtl="0" eaLnBrk="1" fontAlgn="auto"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cs typeface="Arial" panose="020B0604020202020204" pitchFamily="34" charset="0"/>
                        </a:rPr>
                        <a:t>CAPÍTULO 1.0 LA GESTIÓN EJECUTIVA </a:t>
                      </a:r>
                      <a:r>
                        <a:rPr lang="es-MX" sz="800" b="1" i="0" u="none" strike="noStrike" kern="1200" baseline="0" dirty="0">
                          <a:solidFill>
                            <a:srgbClr val="000000"/>
                          </a:solidFill>
                          <a:effectLst/>
                          <a:latin typeface="Arial" panose="020B0604020202020204" pitchFamily="34" charset="0"/>
                          <a:cs typeface="Arial" panose="020B0604020202020204" pitchFamily="34" charset="0"/>
                        </a:rPr>
                        <a:t> </a:t>
                      </a:r>
                      <a:endParaRPr lang="es-MX" sz="800" b="0" i="0" u="none" strike="noStrike" dirty="0">
                        <a:effectLst/>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a:endParaRPr>
                    </a:p>
                  </a:txBody>
                  <a:tcPr marL="66548" marR="66548" marT="33274" marB="33274" anchor="ctr"/>
                </a:tc>
                <a:tc hMerge="1">
                  <a:txBody>
                    <a:bodyPr/>
                    <a:lstStyle/>
                    <a:p>
                      <a:endParaRPr lang="es-MX"/>
                    </a:p>
                  </a:txBody>
                  <a:tcPr/>
                </a:tc>
                <a:tc hMerge="1">
                  <a:txBody>
                    <a:bodyPr/>
                    <a:lstStyle/>
                    <a:p>
                      <a:endParaRPr lang="es-MX"/>
                    </a:p>
                  </a:txBody>
                  <a:tcPr/>
                </a:tc>
                <a:tc hMerge="1">
                  <a:txBody>
                    <a:bodyPr/>
                    <a:lstStyle/>
                    <a:p>
                      <a:endParaRPr lang="es-MX" sz="800" dirty="0"/>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r>
              <a:tr h="180000">
                <a:tc gridSpan="1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800" b="0" i="1" kern="1200" dirty="0" smtClean="0">
                          <a:solidFill>
                            <a:schemeClr val="dk1"/>
                          </a:solidFill>
                          <a:effectLst/>
                          <a:latin typeface="Arial" panose="020B0604020202020204" pitchFamily="34" charset="0"/>
                          <a:ea typeface="+mn-ea"/>
                          <a:cs typeface="Arial" panose="020B0604020202020204" pitchFamily="34" charset="0"/>
                        </a:rPr>
                        <a:t>1.8.1 AUTO EVALUACIÓN 1.1: APTITUDES PERSONALES EN EL TRABAJO O ESTUDIO</a:t>
                      </a:r>
                      <a:endParaRPr lang="es-MX" sz="800" dirty="0" smtClean="0">
                        <a:effectLst/>
                        <a:latin typeface="Arial" panose="020B0604020202020204" pitchFamily="34" charset="0"/>
                        <a:cs typeface="Arial" panose="020B0604020202020204" pitchFamily="34" charset="0"/>
                      </a:endParaRPr>
                    </a:p>
                  </a:txBody>
                  <a:tcPr marL="66558" marR="66558" marT="33279" marB="332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400" b="0" i="0" u="none" strike="noStrike" dirty="0">
                        <a:effectLst/>
                        <a:latin typeface="Arial" panose="020B0604020202020204" pitchFamily="34" charset="0"/>
                        <a:cs typeface="Arial" panose="020B0604020202020204" pitchFamily="34" charset="0"/>
                      </a:endParaRPr>
                    </a:p>
                  </a:txBody>
                  <a:tcPr marL="66558" marR="66558" marT="33279" marB="33279" anchor="ctr"/>
                </a:tc>
                <a:tc hMerge="1">
                  <a:txBody>
                    <a:bodyPr/>
                    <a:lstStyle/>
                    <a:p>
                      <a:endParaRPr lang="es-MX"/>
                    </a:p>
                  </a:txBody>
                  <a:tcPr/>
                </a:tc>
                <a:tc hMerge="1">
                  <a:txBody>
                    <a:bodyPr/>
                    <a:lstStyle/>
                    <a:p>
                      <a:endParaRPr lang="es-MX"/>
                    </a:p>
                  </a:txBody>
                  <a:tcPr/>
                </a:tc>
                <a:tc gridSpan="2">
                  <a:txBody>
                    <a:bodyPr/>
                    <a:lstStyle/>
                    <a:p>
                      <a:endParaRPr lang="es-MX"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endParaRPr lang="es-MX" sz="800" dirty="0" smtClean="0">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gridSpan="1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800" b="0" i="1" kern="1200" dirty="0" smtClean="0">
                          <a:solidFill>
                            <a:schemeClr val="dk1"/>
                          </a:solidFill>
                          <a:effectLst/>
                          <a:latin typeface="Arial" panose="020B0604020202020204" pitchFamily="34" charset="0"/>
                          <a:ea typeface="+mn-ea"/>
                          <a:cs typeface="Arial" panose="020B0604020202020204" pitchFamily="34" charset="0"/>
                        </a:rPr>
                        <a:t>1.8. 2  AUTO EVALUACIÓN 1.2:  ¿CUALES APTITUDES DE INTELIGENCIA EMOCIONAL LO</a:t>
                      </a:r>
                      <a:r>
                        <a:rPr lang="es-MX" sz="800" b="0" i="1" kern="1200" baseline="0" dirty="0" smtClean="0">
                          <a:solidFill>
                            <a:schemeClr val="dk1"/>
                          </a:solidFill>
                          <a:effectLst/>
                          <a:latin typeface="Arial" panose="020B0604020202020204" pitchFamily="34" charset="0"/>
                          <a:ea typeface="+mn-ea"/>
                          <a:cs typeface="Arial" panose="020B0604020202020204" pitchFamily="34" charset="0"/>
                        </a:rPr>
                        <a:t> CARACTERIZAN MEJOR</a:t>
                      </a:r>
                      <a:r>
                        <a:rPr lang="es-MX" sz="800" b="0" i="1" kern="1200" dirty="0" smtClean="0">
                          <a:solidFill>
                            <a:schemeClr val="dk1"/>
                          </a:solidFill>
                          <a:effectLst/>
                          <a:latin typeface="Arial" panose="020B0604020202020204" pitchFamily="34" charset="0"/>
                          <a:ea typeface="+mn-ea"/>
                          <a:cs typeface="Arial" panose="020B0604020202020204" pitchFamily="34" charset="0"/>
                        </a:rPr>
                        <a:t>?</a:t>
                      </a:r>
                      <a:endParaRPr lang="es-MX" sz="800" dirty="0" smtClean="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endParaRPr lang="es-MX"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endParaRPr lang="es-MX" sz="8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gridSpan="17">
                  <a:txBody>
                    <a:bodyPr/>
                    <a:lstStyle/>
                    <a:p>
                      <a:pPr marL="0" marR="0" indent="0" algn="l" rtl="0" eaLnBrk="1" fontAlgn="auto"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cs typeface="Arial" panose="020B0604020202020204" pitchFamily="34" charset="0"/>
                        </a:rPr>
                        <a:t>CAPÍTULO 2.0</a:t>
                      </a:r>
                      <a:r>
                        <a:rPr lang="es-MX" sz="800" b="1" i="0" u="none" strike="noStrike" kern="1200" baseline="0" dirty="0">
                          <a:solidFill>
                            <a:srgbClr val="000000"/>
                          </a:solidFill>
                          <a:effectLst/>
                          <a:latin typeface="Arial" panose="020B0604020202020204" pitchFamily="34" charset="0"/>
                          <a:cs typeface="Arial" panose="020B0604020202020204" pitchFamily="34" charset="0"/>
                        </a:rPr>
                        <a:t> DESARROLLO ORGANIZACIONAL</a:t>
                      </a:r>
                      <a:r>
                        <a:rPr lang="es-MX" sz="800" b="1" i="0" u="none" strike="noStrike" kern="1200" dirty="0">
                          <a:solidFill>
                            <a:srgbClr val="000000"/>
                          </a:solidFill>
                          <a:effectLst/>
                          <a:latin typeface="Arial" panose="020B0604020202020204" pitchFamily="34" charset="0"/>
                          <a:cs typeface="Arial" panose="020B0604020202020204" pitchFamily="34" charset="0"/>
                        </a:rPr>
                        <a:t> </a:t>
                      </a:r>
                      <a:r>
                        <a:rPr lang="es-MX" sz="800" b="1" i="0" u="none" strike="noStrike" kern="1200" baseline="0" dirty="0">
                          <a:solidFill>
                            <a:srgbClr val="000000"/>
                          </a:solidFill>
                          <a:effectLst/>
                          <a:latin typeface="Arial" panose="020B0604020202020204" pitchFamily="34" charset="0"/>
                          <a:cs typeface="Arial" panose="020B0604020202020204" pitchFamily="34" charset="0"/>
                        </a:rPr>
                        <a:t> </a:t>
                      </a:r>
                      <a:endParaRPr lang="es-MX" sz="800" b="0" i="0" u="none" strike="noStrike" dirty="0">
                        <a:effectLst/>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a:endParaRPr>
                    </a:p>
                  </a:txBody>
                  <a:tcPr marL="66548" marR="66548" marT="33274" marB="33274" anchor="ctr"/>
                </a:tc>
                <a:tc hMerge="1">
                  <a:txBody>
                    <a:bodyPr/>
                    <a:lstStyle/>
                    <a:p>
                      <a:endParaRPr lang="es-MX"/>
                    </a:p>
                  </a:txBody>
                  <a:tcPr/>
                </a:tc>
                <a:tc hMerge="1">
                  <a:txBody>
                    <a:bodyPr/>
                    <a:lstStyle/>
                    <a:p>
                      <a:endParaRPr lang="es-MX"/>
                    </a:p>
                  </a:txBody>
                  <a:tcPr/>
                </a:tc>
                <a:tc hMerge="1">
                  <a:txBody>
                    <a:bodyPr/>
                    <a:lstStyle/>
                    <a:p>
                      <a:endParaRPr lang="es-MX"/>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r>
              <a:tr h="0">
                <a:tc gridSpan="14">
                  <a:txBody>
                    <a:bodyPr/>
                    <a:lstStyle/>
                    <a:p>
                      <a:pPr marL="0" marR="0" indent="0" algn="l" rtl="0" eaLnBrk="1" fontAlgn="auto" latinLnBrk="0" hangingPunct="1">
                        <a:spcBef>
                          <a:spcPts val="0"/>
                        </a:spcBef>
                        <a:spcAft>
                          <a:spcPts val="0"/>
                        </a:spcAft>
                      </a:pPr>
                      <a:r>
                        <a:rPr lang="es-MX" sz="800" b="0" i="1" u="none" strike="noStrike" kern="1200" dirty="0">
                          <a:solidFill>
                            <a:srgbClr val="000000"/>
                          </a:solidFill>
                          <a:effectLst/>
                          <a:latin typeface="Arial" panose="020B0604020202020204" pitchFamily="34" charset="0"/>
                          <a:cs typeface="Arial" panose="020B0604020202020204" pitchFamily="34" charset="0"/>
                        </a:rPr>
                        <a:t> 2.12.1</a:t>
                      </a:r>
                      <a:r>
                        <a:rPr lang="es-MX" sz="800" b="0" i="1" u="none" strike="noStrike" kern="1200" baseline="0" dirty="0">
                          <a:solidFill>
                            <a:srgbClr val="000000"/>
                          </a:solidFill>
                          <a:effectLst/>
                          <a:latin typeface="Arial" panose="020B0604020202020204" pitchFamily="34" charset="0"/>
                          <a:cs typeface="Arial" panose="020B0604020202020204" pitchFamily="34" charset="0"/>
                        </a:rPr>
                        <a:t>  </a:t>
                      </a:r>
                      <a:r>
                        <a:rPr lang="es-MX" sz="800" b="0" i="1" u="none" strike="noStrike" kern="1200" dirty="0">
                          <a:solidFill>
                            <a:srgbClr val="000000"/>
                          </a:solidFill>
                          <a:effectLst/>
                          <a:latin typeface="Arial" panose="020B0604020202020204" pitchFamily="34" charset="0"/>
                          <a:cs typeface="Arial" panose="020B0604020202020204" pitchFamily="34" charset="0"/>
                        </a:rPr>
                        <a:t>CUESTIONARIO DEL CAPÍTULO 2.0. DESARROLLO ORGANIZACIONAL</a:t>
                      </a:r>
                      <a:endParaRPr lang="es-MX" sz="800" b="0" i="0" u="none" strike="noStrike" dirty="0">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a:endParaRPr>
                    </a:p>
                  </a:txBody>
                  <a:tcPr marL="66548" marR="66548" marT="33274" marB="33274" anchor="ctr"/>
                </a:tc>
                <a:tc hMerge="1">
                  <a:txBody>
                    <a:bodyPr/>
                    <a:lstStyle/>
                    <a:p>
                      <a:endParaRPr lang="es-MX"/>
                    </a:p>
                  </a:txBody>
                  <a:tcPr/>
                </a:tc>
                <a:tc hMerge="1">
                  <a:txBody>
                    <a:bodyPr/>
                    <a:lstStyle/>
                    <a:p>
                      <a:endParaRPr lang="es-MX"/>
                    </a:p>
                  </a:txBody>
                  <a:tcPr/>
                </a:tc>
                <a:tc gridSpan="2">
                  <a:txBody>
                    <a:bodyPr/>
                    <a:lstStyle/>
                    <a:p>
                      <a:endParaRPr lang="es-MX"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endParaRPr lang="es-MX"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gridSpan="17">
                  <a:txBody>
                    <a:bodyPr/>
                    <a:lstStyle/>
                    <a:p>
                      <a:pPr marL="0" marR="0" indent="0" algn="l" rtl="0" eaLnBrk="1" fontAlgn="auto" latinLnBrk="0" hangingPunct="1">
                        <a:spcBef>
                          <a:spcPts val="0"/>
                        </a:spcBef>
                        <a:spcAft>
                          <a:spcPts val="0"/>
                        </a:spcAft>
                      </a:pPr>
                      <a:r>
                        <a:rPr lang="es-MX" sz="800" b="1" i="0" u="none" strike="noStrike" kern="1200" dirty="0" smtClean="0">
                          <a:solidFill>
                            <a:srgbClr val="000000"/>
                          </a:solidFill>
                          <a:effectLst/>
                          <a:latin typeface="Arial" panose="020B0604020202020204" pitchFamily="34" charset="0"/>
                          <a:cs typeface="Arial" panose="020B0604020202020204" pitchFamily="34" charset="0"/>
                        </a:rPr>
                        <a:t>CAPÍTULO 3.0</a:t>
                      </a:r>
                      <a:r>
                        <a:rPr lang="es-MX" sz="800" b="1" i="0" u="none" strike="noStrike" kern="1200" baseline="0" dirty="0" smtClean="0">
                          <a:solidFill>
                            <a:srgbClr val="000000"/>
                          </a:solidFill>
                          <a:effectLst/>
                          <a:latin typeface="Arial" panose="020B0604020202020204" pitchFamily="34" charset="0"/>
                          <a:cs typeface="Arial" panose="020B0604020202020204" pitchFamily="34" charset="0"/>
                        </a:rPr>
                        <a:t>  LA COMUNICACIÓN EJECUTIVA</a:t>
                      </a:r>
                      <a:r>
                        <a:rPr lang="es-MX" sz="800" b="1" i="0" u="none" strike="noStrike" kern="1200" dirty="0" smtClean="0">
                          <a:solidFill>
                            <a:srgbClr val="000000"/>
                          </a:solidFill>
                          <a:effectLst/>
                          <a:latin typeface="Arial" panose="020B0604020202020204" pitchFamily="34" charset="0"/>
                          <a:cs typeface="Arial" panose="020B0604020202020204" pitchFamily="34" charset="0"/>
                        </a:rPr>
                        <a:t> </a:t>
                      </a:r>
                      <a:r>
                        <a:rPr lang="es-MX" sz="800" b="1" i="0" u="none" strike="noStrike" kern="1200" baseline="0" dirty="0" smtClean="0">
                          <a:solidFill>
                            <a:srgbClr val="000000"/>
                          </a:solidFill>
                          <a:effectLst/>
                          <a:latin typeface="Arial" panose="020B0604020202020204" pitchFamily="34" charset="0"/>
                          <a:cs typeface="Arial" panose="020B0604020202020204" pitchFamily="34" charset="0"/>
                        </a:rPr>
                        <a:t> </a:t>
                      </a:r>
                      <a:endParaRPr lang="es-MX" sz="800" b="0" i="0" u="none" strike="noStrike" dirty="0">
                        <a:effectLst/>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a:endParaRPr>
                    </a:p>
                  </a:txBody>
                  <a:tcPr marL="66548" marR="66548" marT="33274" marB="33274" anchor="ctr"/>
                </a:tc>
                <a:tc hMerge="1">
                  <a:txBody>
                    <a:bodyPr/>
                    <a:lstStyle/>
                    <a:p>
                      <a:endParaRPr lang="es-MX"/>
                    </a:p>
                  </a:txBody>
                  <a:tcPr/>
                </a:tc>
                <a:tc hMerge="1">
                  <a:txBody>
                    <a:bodyPr/>
                    <a:lstStyle/>
                    <a:p>
                      <a:endParaRPr lang="es-MX"/>
                    </a:p>
                  </a:txBody>
                  <a:tcPr/>
                </a:tc>
                <a:tc hMerge="1">
                  <a:txBody>
                    <a:bodyPr/>
                    <a:lstStyle/>
                    <a:p>
                      <a:endParaRPr lang="es-MX" sz="800"/>
                    </a:p>
                  </a:txBody>
                  <a:tcPr anchor="ctr">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r>
              <a:tr h="0">
                <a:tc gridSpan="14">
                  <a:txBody>
                    <a:bodyPr/>
                    <a:lstStyle/>
                    <a:p>
                      <a:pPr marL="0" marR="0" indent="0" algn="l" rtl="0" eaLnBrk="1" fontAlgn="auto" latinLnBrk="0" hangingPunct="1">
                        <a:spcBef>
                          <a:spcPts val="0"/>
                        </a:spcBef>
                        <a:spcAft>
                          <a:spcPts val="0"/>
                        </a:spcAft>
                      </a:pPr>
                      <a:r>
                        <a:rPr lang="es-MX" sz="800" b="0" i="1" u="none" strike="noStrike" kern="1200" dirty="0">
                          <a:solidFill>
                            <a:srgbClr val="000000"/>
                          </a:solidFill>
                          <a:effectLst/>
                          <a:latin typeface="Arial" panose="020B0604020202020204" pitchFamily="34" charset="0"/>
                          <a:cs typeface="Arial" panose="020B0604020202020204" pitchFamily="34" charset="0"/>
                        </a:rPr>
                        <a:t>3.19.2  AUTO EVALUACIÓN 3.2 : % EFECTIVIDAD EN LA COMUNICACIÓN</a:t>
                      </a:r>
                      <a:endParaRPr lang="es-MX" sz="800" b="0" i="0" u="none" strike="noStrike" dirty="0">
                        <a:effectLst/>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a:endParaRPr>
                    </a:p>
                  </a:txBody>
                  <a:tcPr marL="66548" marR="66548" marT="33274" marB="33274" anchor="ctr"/>
                </a:tc>
                <a:tc hMerge="1">
                  <a:txBody>
                    <a:bodyPr/>
                    <a:lstStyle/>
                    <a:p>
                      <a:endParaRPr lang="es-MX"/>
                    </a:p>
                  </a:txBody>
                  <a:tcPr/>
                </a:tc>
                <a:tc hMerge="1">
                  <a:txBody>
                    <a:bodyPr/>
                    <a:lstStyle/>
                    <a:p>
                      <a:endParaRPr lang="es-MX"/>
                    </a:p>
                  </a:txBody>
                  <a:tcPr/>
                </a:tc>
                <a:tc gridSpan="2">
                  <a:txBody>
                    <a:bodyPr/>
                    <a:lstStyle/>
                    <a:p>
                      <a:endParaRPr lang="es-MX" sz="8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endParaRPr lang="es-MX"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gridSpan="14">
                  <a:txBody>
                    <a:bodyPr/>
                    <a:lstStyle/>
                    <a:p>
                      <a:pPr marL="0" marR="0" indent="0" algn="l" rtl="0" eaLnBrk="1" fontAlgn="auto" latinLnBrk="0" hangingPunct="1">
                        <a:spcBef>
                          <a:spcPts val="0"/>
                        </a:spcBef>
                        <a:spcAft>
                          <a:spcPts val="0"/>
                        </a:spcAft>
                      </a:pPr>
                      <a:r>
                        <a:rPr lang="es-MX" sz="800" b="0" i="1" u="none" strike="noStrike" kern="1200" dirty="0">
                          <a:solidFill>
                            <a:srgbClr val="000000"/>
                          </a:solidFill>
                          <a:effectLst/>
                          <a:latin typeface="Arial" panose="020B0604020202020204" pitchFamily="34" charset="0"/>
                          <a:cs typeface="Arial" panose="020B0604020202020204" pitchFamily="34" charset="0"/>
                        </a:rPr>
                        <a:t>3.19.3  AUTO EVALUACIÓN 3.3: CONDUCTAS EN LA COMUNICACIÓN</a:t>
                      </a:r>
                      <a:endParaRPr lang="es-MX" sz="800" b="0" i="0" u="none" strike="noStrike" dirty="0">
                        <a:effectLst/>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a:endParaRPr>
                    </a:p>
                  </a:txBody>
                  <a:tcPr marL="66548" marR="66548" marT="33274" marB="33274" anchor="ctr"/>
                </a:tc>
                <a:tc hMerge="1">
                  <a:txBody>
                    <a:bodyPr/>
                    <a:lstStyle/>
                    <a:p>
                      <a:endParaRPr lang="es-MX"/>
                    </a:p>
                  </a:txBody>
                  <a:tcPr/>
                </a:tc>
                <a:tc hMerge="1">
                  <a:txBody>
                    <a:bodyPr/>
                    <a:lstStyle/>
                    <a:p>
                      <a:endParaRPr lang="es-MX"/>
                    </a:p>
                  </a:txBody>
                  <a:tcPr/>
                </a:tc>
                <a:tc gridSpan="2">
                  <a:txBody>
                    <a:bodyPr/>
                    <a:lstStyle/>
                    <a:p>
                      <a:endParaRPr lang="es-MX" sz="8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endParaRPr lang="es-MX"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gridSpan="17">
                  <a:txBody>
                    <a:bodyPr/>
                    <a:lstStyle/>
                    <a:p>
                      <a:pPr marL="0" marR="0" indent="0" algn="l" rtl="0" eaLnBrk="1" fontAlgn="auto" latinLnBrk="0" hangingPunct="1">
                        <a:spcBef>
                          <a:spcPts val="0"/>
                        </a:spcBef>
                        <a:spcAft>
                          <a:spcPts val="0"/>
                        </a:spcAft>
                      </a:pPr>
                      <a:r>
                        <a:rPr lang="es-MX" sz="800" b="1" i="0" u="none" strike="noStrike" kern="1200" dirty="0">
                          <a:solidFill>
                            <a:srgbClr val="000000"/>
                          </a:solidFill>
                          <a:effectLst/>
                          <a:latin typeface="Arial" panose="020B0604020202020204" pitchFamily="34" charset="0"/>
                          <a:cs typeface="Arial" panose="020B0604020202020204" pitchFamily="34" charset="0"/>
                        </a:rPr>
                        <a:t>CAPÍTULO 4.0</a:t>
                      </a:r>
                      <a:r>
                        <a:rPr lang="es-MX" sz="800" b="1" i="0" u="none" strike="noStrike" kern="1200" baseline="0" dirty="0">
                          <a:solidFill>
                            <a:srgbClr val="000000"/>
                          </a:solidFill>
                          <a:effectLst/>
                          <a:latin typeface="Arial" panose="020B0604020202020204" pitchFamily="34" charset="0"/>
                          <a:cs typeface="Arial" panose="020B0604020202020204" pitchFamily="34" charset="0"/>
                        </a:rPr>
                        <a:t>  Liderazgo y Coaching</a:t>
                      </a:r>
                      <a:endParaRPr lang="es-MX" sz="800" b="0" i="0" u="none" strike="noStrike" dirty="0">
                        <a:effectLst/>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a:endParaRPr>
                    </a:p>
                  </a:txBody>
                  <a:tcPr marL="66548" marR="66548" marT="33274" marB="33274"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4">
                  <a:txBody>
                    <a:bodyPr/>
                    <a:lstStyle/>
                    <a:p>
                      <a:pPr marL="265176" indent="-265176" algn="just" rtl="0" eaLnBrk="1" fontAlgn="t" latinLnBrk="0" hangingPunct="1">
                        <a:spcBef>
                          <a:spcPts val="0"/>
                        </a:spcBef>
                        <a:spcAft>
                          <a:spcPts val="0"/>
                        </a:spcAft>
                      </a:pPr>
                      <a:r>
                        <a:rPr lang="es-MX" sz="800" b="0" i="1" u="none" strike="noStrike" kern="1200" dirty="0">
                          <a:solidFill>
                            <a:srgbClr val="000000"/>
                          </a:solidFill>
                          <a:effectLst/>
                          <a:latin typeface="Arial" panose="020B0604020202020204" pitchFamily="34" charset="0"/>
                          <a:cs typeface="Arial" panose="020B0604020202020204" pitchFamily="34" charset="0"/>
                        </a:rPr>
                        <a:t>4.17.1</a:t>
                      </a:r>
                      <a:r>
                        <a:rPr lang="es-MX" sz="800" b="0" i="1" u="none" strike="noStrike" kern="1200" baseline="0" dirty="0">
                          <a:solidFill>
                            <a:srgbClr val="000000"/>
                          </a:solidFill>
                          <a:effectLst/>
                          <a:latin typeface="Arial" panose="020B0604020202020204" pitchFamily="34" charset="0"/>
                          <a:cs typeface="Arial" panose="020B0604020202020204" pitchFamily="34" charset="0"/>
                        </a:rPr>
                        <a:t> </a:t>
                      </a:r>
                      <a:r>
                        <a:rPr lang="es-MX" sz="800" b="0" i="1" u="none" strike="noStrike" kern="1200" dirty="0">
                          <a:solidFill>
                            <a:srgbClr val="000000"/>
                          </a:solidFill>
                          <a:effectLst/>
                          <a:latin typeface="Arial" panose="020B0604020202020204" pitchFamily="34" charset="0"/>
                          <a:cs typeface="Arial" panose="020B0604020202020204" pitchFamily="34" charset="0"/>
                        </a:rPr>
                        <a:t>AUTO-EVALUACIÓN: 4.1  ESTILOS BÁSICOS DE LIDERAZGO. GRID ADMINISTRATIVO</a:t>
                      </a:r>
                      <a:endParaRPr lang="es-MX" sz="800" b="0" i="0" u="none" strike="noStrike" dirty="0">
                        <a:effectLst/>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265176" indent="-265176" algn="just" rtl="0" eaLnBrk="1" fontAlgn="t" latinLnBrk="0" hangingPunct="1">
                        <a:spcBef>
                          <a:spcPts val="0"/>
                        </a:spcBef>
                        <a:spcAft>
                          <a:spcPts val="0"/>
                        </a:spcAft>
                      </a:pPr>
                      <a:endParaRPr lang="es-MX" sz="1800" b="0" i="0" u="none" strike="noStrike" dirty="0">
                        <a:effectLst/>
                        <a:latin typeface="Arial"/>
                      </a:endParaRPr>
                    </a:p>
                  </a:txBody>
                  <a:tcPr marL="66548" marR="66548" marT="33274" marB="33274" anchor="ctr"/>
                </a:tc>
                <a:tc hMerge="1">
                  <a:txBody>
                    <a:bodyPr/>
                    <a:lstStyle/>
                    <a:p>
                      <a:endParaRPr lang="es-MX"/>
                    </a:p>
                  </a:txBody>
                  <a:tcPr/>
                </a:tc>
                <a:tc hMerge="1">
                  <a:txBody>
                    <a:bodyPr/>
                    <a:lstStyle/>
                    <a:p>
                      <a:endParaRPr lang="es-MX"/>
                    </a:p>
                  </a:txBody>
                  <a:tcPr/>
                </a:tc>
                <a:tc gridSpan="2">
                  <a:txBody>
                    <a:bodyPr/>
                    <a:lstStyle/>
                    <a:p>
                      <a:endParaRPr lang="es-MX"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endParaRPr lang="es-MX"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gridSpan="14">
                  <a:txBody>
                    <a:bodyPr/>
                    <a:lstStyle/>
                    <a:p>
                      <a:pPr marL="0" marR="0" indent="0" algn="l" rtl="0" eaLnBrk="1" fontAlgn="auto" latinLnBrk="0" hangingPunct="1">
                        <a:spcBef>
                          <a:spcPts val="0"/>
                        </a:spcBef>
                        <a:spcAft>
                          <a:spcPts val="0"/>
                        </a:spcAft>
                      </a:pPr>
                      <a:r>
                        <a:rPr lang="es-MX" sz="800" b="0" i="1" u="none" strike="noStrike" kern="1200" dirty="0">
                          <a:solidFill>
                            <a:srgbClr val="000000"/>
                          </a:solidFill>
                          <a:effectLst/>
                          <a:latin typeface="Arial" panose="020B0604020202020204" pitchFamily="34" charset="0"/>
                          <a:cs typeface="Arial" panose="020B0604020202020204" pitchFamily="34" charset="0"/>
                        </a:rPr>
                        <a:t>4.17.2  AUTO EVALUACIÓN  4.2 : EGO GRAMA</a:t>
                      </a:r>
                      <a:endParaRPr lang="es-MX" sz="800" b="0" i="0" u="none" strike="noStrike" dirty="0">
                        <a:effectLst/>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a:endParaRPr>
                    </a:p>
                  </a:txBody>
                  <a:tcPr marL="66548" marR="66548" marT="33274" marB="33274" anchor="ctr"/>
                </a:tc>
                <a:tc hMerge="1">
                  <a:txBody>
                    <a:bodyPr/>
                    <a:lstStyle/>
                    <a:p>
                      <a:endParaRPr lang="es-MX"/>
                    </a:p>
                  </a:txBody>
                  <a:tcPr/>
                </a:tc>
                <a:tc hMerge="1">
                  <a:txBody>
                    <a:bodyPr/>
                    <a:lstStyle/>
                    <a:p>
                      <a:endParaRPr lang="es-MX"/>
                    </a:p>
                  </a:txBody>
                  <a:tcPr/>
                </a:tc>
                <a:tc gridSpan="2">
                  <a:txBody>
                    <a:bodyPr/>
                    <a:lstStyle/>
                    <a:p>
                      <a:endParaRPr lang="es-MX"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endParaRPr lang="es-MX"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gridSpan="14">
                  <a:txBody>
                    <a:bodyPr/>
                    <a:lstStyle/>
                    <a:p>
                      <a:pPr marL="0" marR="0" indent="0" algn="l" rtl="0" eaLnBrk="1" fontAlgn="auto" latinLnBrk="0" hangingPunct="1">
                        <a:spcBef>
                          <a:spcPts val="0"/>
                        </a:spcBef>
                        <a:spcAft>
                          <a:spcPts val="0"/>
                        </a:spcAft>
                      </a:pPr>
                      <a:r>
                        <a:rPr lang="es-MX" sz="800" b="0" i="1" u="none" strike="noStrike" kern="1200" dirty="0">
                          <a:solidFill>
                            <a:srgbClr val="000000"/>
                          </a:solidFill>
                          <a:effectLst/>
                          <a:latin typeface="Arial" panose="020B0604020202020204" pitchFamily="34" charset="0"/>
                          <a:cs typeface="Arial" panose="020B0604020202020204" pitchFamily="34" charset="0"/>
                        </a:rPr>
                        <a:t>4.17.3  AUTO EVALUACIÓN 4.3:  SUS ACTITUDES</a:t>
                      </a:r>
                      <a:endParaRPr lang="es-MX" sz="800" b="0" i="0" u="none" strike="noStrike" dirty="0">
                        <a:effectLst/>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a:endParaRPr>
                    </a:p>
                  </a:txBody>
                  <a:tcPr marL="66548" marR="66548" marT="33274" marB="33274" anchor="ctr"/>
                </a:tc>
                <a:tc hMerge="1">
                  <a:txBody>
                    <a:bodyPr/>
                    <a:lstStyle/>
                    <a:p>
                      <a:endParaRPr lang="es-MX"/>
                    </a:p>
                  </a:txBody>
                  <a:tcPr/>
                </a:tc>
                <a:tc hMerge="1">
                  <a:txBody>
                    <a:bodyPr/>
                    <a:lstStyle/>
                    <a:p>
                      <a:endParaRPr lang="es-MX"/>
                    </a:p>
                  </a:txBody>
                  <a:tcPr/>
                </a:tc>
                <a:tc gridSpan="2">
                  <a:txBody>
                    <a:bodyPr/>
                    <a:lstStyle/>
                    <a:p>
                      <a:endParaRPr lang="es-MX"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endParaRPr lang="es-MX"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gridSpan="17">
                  <a:txBody>
                    <a:bodyPr/>
                    <a:lstStyle/>
                    <a:p>
                      <a:pPr marL="0" marR="0" indent="0" algn="l" rtl="0" eaLnBrk="1" fontAlgn="auto" latinLnBrk="0" hangingPunct="1">
                        <a:spcBef>
                          <a:spcPts val="0"/>
                        </a:spcBef>
                        <a:spcAft>
                          <a:spcPts val="0"/>
                        </a:spcAft>
                      </a:pPr>
                      <a:r>
                        <a:rPr lang="es-MX" sz="800" b="1" i="0" u="none" strike="noStrike" kern="1200" dirty="0" smtClean="0">
                          <a:solidFill>
                            <a:srgbClr val="000000"/>
                          </a:solidFill>
                          <a:effectLst/>
                          <a:latin typeface="Arial" panose="020B0604020202020204" pitchFamily="34" charset="0"/>
                          <a:cs typeface="Arial" panose="020B0604020202020204" pitchFamily="34" charset="0"/>
                        </a:rPr>
                        <a:t>CAPÍTULO</a:t>
                      </a:r>
                      <a:r>
                        <a:rPr lang="es-MX" sz="800" b="1" i="0" u="none" strike="noStrike" kern="1200" baseline="0" dirty="0" smtClean="0">
                          <a:solidFill>
                            <a:srgbClr val="000000"/>
                          </a:solidFill>
                          <a:effectLst/>
                          <a:latin typeface="Arial" panose="020B0604020202020204" pitchFamily="34" charset="0"/>
                          <a:cs typeface="Arial" panose="020B0604020202020204" pitchFamily="34" charset="0"/>
                        </a:rPr>
                        <a:t> 5.0 EQUIPOS PARTICIPATIVOS</a:t>
                      </a:r>
                      <a:endParaRPr lang="es-MX" sz="800" b="1" i="0" u="none" strike="noStrike" dirty="0">
                        <a:effectLst/>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a:endParaRPr>
                    </a:p>
                  </a:txBody>
                  <a:tcPr marL="66548" marR="66548" marT="33274" marB="33274"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4">
                  <a:txBody>
                    <a:bodyPr/>
                    <a:lstStyle/>
                    <a:p>
                      <a:pPr marL="0" marR="0" indent="0" algn="l" rtl="0" eaLnBrk="1" fontAlgn="auto" latinLnBrk="0" hangingPunct="1">
                        <a:spcBef>
                          <a:spcPts val="0"/>
                        </a:spcBef>
                        <a:spcAft>
                          <a:spcPts val="0"/>
                        </a:spcAft>
                      </a:pPr>
                      <a:r>
                        <a:rPr lang="es-MX" sz="800" b="0" i="1" u="none" strike="noStrike" kern="1200" dirty="0">
                          <a:solidFill>
                            <a:srgbClr val="000000"/>
                          </a:solidFill>
                          <a:effectLst/>
                          <a:latin typeface="Arial" panose="020B0604020202020204" pitchFamily="34" charset="0"/>
                          <a:cs typeface="Arial" panose="020B0604020202020204" pitchFamily="34" charset="0"/>
                        </a:rPr>
                        <a:t>AUTO EVALUACIÓN 1.4.1: SU ACTITUD CON RESPECTO A SER SUPERVISOR</a:t>
                      </a:r>
                      <a:endParaRPr lang="es-MX" sz="800" b="0" i="0" u="none" strike="noStrike" dirty="0">
                        <a:effectLst/>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l" rtl="0" eaLnBrk="1" fontAlgn="auto" latinLnBrk="0" hangingPunct="1">
                        <a:spcBef>
                          <a:spcPts val="0"/>
                        </a:spcBef>
                        <a:spcAft>
                          <a:spcPts val="0"/>
                        </a:spcAft>
                      </a:pPr>
                      <a:endParaRPr lang="es-MX" sz="1800" b="0" i="0" u="none" strike="noStrike" dirty="0">
                        <a:effectLst/>
                        <a:latin typeface="Arial"/>
                      </a:endParaRPr>
                    </a:p>
                  </a:txBody>
                  <a:tcPr marL="66548" marR="66548" marT="33274" marB="33274" anchor="ctr"/>
                </a:tc>
                <a:tc hMerge="1">
                  <a:txBody>
                    <a:bodyPr/>
                    <a:lstStyle/>
                    <a:p>
                      <a:endParaRPr lang="es-MX"/>
                    </a:p>
                  </a:txBody>
                  <a:tcPr/>
                </a:tc>
                <a:tc hMerge="1">
                  <a:txBody>
                    <a:bodyPr/>
                    <a:lstStyle/>
                    <a:p>
                      <a:endParaRPr lang="es-MX"/>
                    </a:p>
                  </a:txBody>
                  <a:tcPr/>
                </a:tc>
                <a:tc gridSpan="2">
                  <a:txBody>
                    <a:bodyPr/>
                    <a:lstStyle/>
                    <a:p>
                      <a:endParaRPr lang="es-MX"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endParaRPr lang="es-MX"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gridSpan="14">
                  <a:txBody>
                    <a:bodyPr/>
                    <a:lstStyle/>
                    <a:p>
                      <a:pPr marL="0" marR="0" indent="0" algn="l" rtl="0" eaLnBrk="1" fontAlgn="auto" latinLnBrk="0" hangingPunct="1">
                        <a:spcBef>
                          <a:spcPts val="0"/>
                        </a:spcBef>
                        <a:spcAft>
                          <a:spcPts val="0"/>
                        </a:spcAft>
                      </a:pPr>
                      <a:r>
                        <a:rPr lang="es-MX" sz="800" b="1" i="0" kern="1200" dirty="0" smtClean="0">
                          <a:solidFill>
                            <a:schemeClr val="dk1"/>
                          </a:solidFill>
                          <a:effectLst/>
                          <a:latin typeface="Arial" panose="020B0604020202020204" pitchFamily="34" charset="0"/>
                          <a:ea typeface="+mn-ea"/>
                          <a:cs typeface="Arial" panose="020B0604020202020204" pitchFamily="34" charset="0"/>
                        </a:rPr>
                        <a:t>CASO PRÁCTICO MODULO I.-</a:t>
                      </a:r>
                      <a:r>
                        <a:rPr lang="es-MX" sz="800" b="1" i="0" kern="1200" baseline="0" dirty="0" smtClean="0">
                          <a:solidFill>
                            <a:schemeClr val="dk1"/>
                          </a:solidFill>
                          <a:effectLst/>
                          <a:latin typeface="Arial" panose="020B0604020202020204" pitchFamily="34" charset="0"/>
                          <a:ea typeface="+mn-ea"/>
                          <a:cs typeface="Arial" panose="020B0604020202020204" pitchFamily="34" charset="0"/>
                        </a:rPr>
                        <a:t>  MOTORES INTERNACIONALES S.A.</a:t>
                      </a:r>
                      <a:endParaRPr lang="es-MX" sz="800" b="1" i="0" u="none" strike="noStrike" dirty="0">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endParaRPr lang="es-MX" sz="800" dirty="0"/>
                    </a:p>
                  </a:txBody>
                  <a:tcPr marL="66548" marR="66548" marT="33274" marB="33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a:txBody>
                    <a:bodyPr/>
                    <a:lstStyle/>
                    <a:p>
                      <a:endParaRPr lang="es-MX"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gridSpan="17">
                  <a:txBody>
                    <a:bodyPr/>
                    <a:lstStyle/>
                    <a:p>
                      <a:pPr marL="0" marR="0" indent="0" algn="l" rtl="0" eaLnBrk="1" fontAlgn="auto" latinLnBrk="0" hangingPunct="1">
                        <a:spcBef>
                          <a:spcPts val="0"/>
                        </a:spcBef>
                        <a:spcAft>
                          <a:spcPts val="0"/>
                        </a:spcAft>
                      </a:pPr>
                      <a:endParaRPr lang="es-MX" sz="300" b="1" i="0" u="none" strike="noStrike" dirty="0">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800" dirty="0"/>
                    </a:p>
                  </a:txBody>
                  <a:tcPr marL="66548" marR="66548" marT="33274" marB="33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rowSpan="2">
                  <a:txBody>
                    <a:bodyPr/>
                    <a:lstStyle/>
                    <a:p>
                      <a:pPr marL="0" marR="0" indent="0" algn="ctr" rtl="0" eaLnBrk="1" fontAlgn="auto" latinLnBrk="0" hangingPunct="1">
                        <a:spcBef>
                          <a:spcPts val="0"/>
                        </a:spcBef>
                        <a:spcAft>
                          <a:spcPts val="0"/>
                        </a:spcAft>
                      </a:pPr>
                      <a:r>
                        <a:rPr lang="es-MX" sz="1050" b="1" i="0" u="none" strike="noStrike" dirty="0" smtClean="0">
                          <a:solidFill>
                            <a:srgbClr val="FF0000"/>
                          </a:solidFill>
                          <a:effectLst/>
                          <a:latin typeface="Arial" panose="020B0604020202020204" pitchFamily="34" charset="0"/>
                          <a:cs typeface="Arial" panose="020B0604020202020204" pitchFamily="34" charset="0"/>
                        </a:rPr>
                        <a:t>3</a:t>
                      </a:r>
                      <a:endParaRPr lang="es-MX" sz="800" b="1" i="0" u="none" strike="noStrike" dirty="0">
                        <a:solidFill>
                          <a:srgbClr val="FF0000"/>
                        </a:solidFill>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16">
                  <a:txBody>
                    <a:bodyPr/>
                    <a:lstStyle/>
                    <a:p>
                      <a:r>
                        <a:rPr lang="es-MX" sz="800" dirty="0" smtClean="0">
                          <a:latin typeface="Arial" panose="020B0604020202020204" pitchFamily="34" charset="0"/>
                          <a:cs typeface="Arial" panose="020B0604020202020204" pitchFamily="34" charset="0"/>
                        </a:rPr>
                        <a:t>Una vez seguro</a:t>
                      </a:r>
                      <a:r>
                        <a:rPr lang="es-MX" sz="800" baseline="0" dirty="0" smtClean="0">
                          <a:latin typeface="Arial" panose="020B0604020202020204" pitchFamily="34" charset="0"/>
                          <a:cs typeface="Arial" panose="020B0604020202020204" pitchFamily="34" charset="0"/>
                        </a:rPr>
                        <a:t> de que ha contestado  todo lo requerido, envíe este cuestionario modular completo al siguiente correo y anote la fecha en que lo esta enviando.</a:t>
                      </a:r>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sz="800" dirty="0"/>
                    </a:p>
                  </a:txBody>
                  <a:tcPr marL="66548" marR="66548" marT="33274" marB="3327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sz="800" dirty="0"/>
                    </a:p>
                  </a:txBody>
                  <a:tcPr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0">
                <a:tc vMerge="1">
                  <a:txBody>
                    <a:bodyPr/>
                    <a:lstStyle/>
                    <a:p>
                      <a:pPr marL="0" marR="0" indent="0" algn="l" rtl="0" eaLnBrk="1" fontAlgn="auto" latinLnBrk="0" hangingPunct="1">
                        <a:spcBef>
                          <a:spcPts val="0"/>
                        </a:spcBef>
                        <a:spcAft>
                          <a:spcPts val="0"/>
                        </a:spcAft>
                      </a:pPr>
                      <a:endParaRPr lang="es-MX" sz="800" b="1" i="0" u="none" strike="noStrike" dirty="0">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a:lstStyle/>
                    <a:p>
                      <a:pPr algn="ctr"/>
                      <a:r>
                        <a:rPr lang="es-MX" sz="800" dirty="0" smtClean="0">
                          <a:latin typeface="Arial" panose="020B0604020202020204" pitchFamily="34" charset="0"/>
                          <a:cs typeface="Arial" panose="020B0604020202020204" pitchFamily="34" charset="0"/>
                        </a:rPr>
                        <a:t>CORREO</a:t>
                      </a:r>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gridSpan="6">
                  <a:txBody>
                    <a:bodyPr/>
                    <a:lstStyle/>
                    <a:p>
                      <a:pPr algn="ctr"/>
                      <a:r>
                        <a:rPr lang="es-MX" sz="1000" b="1" i="1" dirty="0" smtClean="0">
                          <a:solidFill>
                            <a:schemeClr val="tx2">
                              <a:lumMod val="75000"/>
                            </a:schemeClr>
                          </a:solidFill>
                          <a:latin typeface="Arial" panose="020B0604020202020204" pitchFamily="34" charset="0"/>
                          <a:cs typeface="Arial" panose="020B0604020202020204" pitchFamily="34" charset="0"/>
                        </a:rPr>
                        <a:t>diplomadotge@itescam.edu.m</a:t>
                      </a:r>
                      <a:r>
                        <a:rPr lang="es-MX" sz="1000" dirty="0" smtClean="0"/>
                        <a:t>x</a:t>
                      </a:r>
                      <a:endParaRPr lang="es-MX" sz="1000" dirty="0"/>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4">
                  <a:txBody>
                    <a:bodyPr/>
                    <a:lstStyle/>
                    <a:p>
                      <a:pPr algn="ctr"/>
                      <a:r>
                        <a:rPr lang="es-MX" sz="800" dirty="0" smtClean="0">
                          <a:latin typeface="Arial" panose="020B0604020202020204" pitchFamily="34" charset="0"/>
                          <a:cs typeface="Arial" panose="020B0604020202020204" pitchFamily="34" charset="0"/>
                        </a:rPr>
                        <a:t>FECHA</a:t>
                      </a:r>
                      <a:r>
                        <a:rPr lang="es-MX" sz="800" baseline="0" dirty="0" smtClean="0">
                          <a:latin typeface="Arial" panose="020B0604020202020204" pitchFamily="34" charset="0"/>
                          <a:cs typeface="Arial" panose="020B0604020202020204" pitchFamily="34" charset="0"/>
                        </a:rPr>
                        <a:t> DE ENVÍO</a:t>
                      </a:r>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4">
                  <a:txBody>
                    <a:bodyPr/>
                    <a:lstStyle/>
                    <a:p>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7">
                  <a:txBody>
                    <a:bodyPr/>
                    <a:lstStyle/>
                    <a:p>
                      <a:pPr marL="0" marR="0" indent="0" algn="l" rtl="0" eaLnBrk="1" fontAlgn="auto" latinLnBrk="0" hangingPunct="1">
                        <a:spcBef>
                          <a:spcPts val="0"/>
                        </a:spcBef>
                        <a:spcAft>
                          <a:spcPts val="0"/>
                        </a:spcAft>
                      </a:pPr>
                      <a:endParaRPr lang="es-MX" sz="400" b="1" i="0" u="none" strike="noStrike" dirty="0">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pPr algn="ctr"/>
                      <a:endParaRPr lang="es-MX" sz="900" dirty="0"/>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0">
                <a:tc rowSpan="2">
                  <a:txBody>
                    <a:bodyPr/>
                    <a:lstStyle/>
                    <a:p>
                      <a:pPr marL="0" marR="0" indent="0" algn="ctr" rtl="0" eaLnBrk="1" fontAlgn="auto" latinLnBrk="0" hangingPunct="1">
                        <a:spcBef>
                          <a:spcPts val="0"/>
                        </a:spcBef>
                        <a:spcAft>
                          <a:spcPts val="0"/>
                        </a:spcAft>
                      </a:pPr>
                      <a:r>
                        <a:rPr lang="es-MX" sz="900" b="1" i="0" u="none" strike="noStrike" dirty="0" smtClean="0">
                          <a:solidFill>
                            <a:srgbClr val="FF0000"/>
                          </a:solidFill>
                          <a:effectLst/>
                          <a:latin typeface="Arial" panose="020B0604020202020204" pitchFamily="34" charset="0"/>
                          <a:cs typeface="Arial" panose="020B0604020202020204" pitchFamily="34" charset="0"/>
                        </a:rPr>
                        <a:t>4</a:t>
                      </a:r>
                      <a:endParaRPr lang="es-MX" sz="900" b="1" i="0" u="none" strike="noStrike" dirty="0">
                        <a:solidFill>
                          <a:srgbClr val="FF0000"/>
                        </a:solidFill>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a:r>
                        <a:rPr lang="es-MX" sz="900" dirty="0" smtClean="0">
                          <a:latin typeface="Arial" panose="020B0604020202020204" pitchFamily="34" charset="0"/>
                          <a:cs typeface="Arial" panose="020B0604020202020204" pitchFamily="34" charset="0"/>
                        </a:rPr>
                        <a:t>Si tiene algún comentario  hágalo a continuación:</a:t>
                      </a:r>
                      <a:endParaRPr lang="es-MX" sz="9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pPr algn="ctr"/>
                      <a:endParaRPr lang="es-MX" sz="900" dirty="0"/>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pPr algn="ctr"/>
                      <a:endParaRPr lang="es-MX" sz="900" dirty="0"/>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10">
                  <a:txBody>
                    <a:bodyPr/>
                    <a:lstStyle/>
                    <a:p>
                      <a:endParaRPr lang="es-MX" dirty="0"/>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hMerge="1">
                  <a:txBody>
                    <a:bodyPr/>
                    <a:lstStyle/>
                    <a:p>
                      <a:endParaRPr lang="es-MX"/>
                    </a:p>
                  </a:txBody>
                  <a:tcPr/>
                </a:tc>
                <a:tc hMerge="1">
                  <a:txBody>
                    <a:bodyPr/>
                    <a:lstStyle/>
                    <a:p>
                      <a:pPr algn="ctr"/>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8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0">
                <a:tc vMerge="1">
                  <a:txBody>
                    <a:bodyPr/>
                    <a:lstStyle/>
                    <a:p>
                      <a:pPr marL="0" marR="0" indent="0" algn="ctr" rtl="0" eaLnBrk="1" fontAlgn="auto" latinLnBrk="0" hangingPunct="1">
                        <a:spcBef>
                          <a:spcPts val="0"/>
                        </a:spcBef>
                        <a:spcAft>
                          <a:spcPts val="0"/>
                        </a:spcAft>
                      </a:pPr>
                      <a:endParaRPr lang="es-MX" sz="900" b="1" i="0" u="none" strike="noStrike" dirty="0">
                        <a:solidFill>
                          <a:srgbClr val="FF0000"/>
                        </a:solidFill>
                        <a:effectLst/>
                        <a:latin typeface="Arial" panose="020B0604020202020204" pitchFamily="34" charset="0"/>
                        <a:cs typeface="Arial" panose="020B0604020202020204" pitchFamily="34" charset="0"/>
                      </a:endParaRPr>
                    </a:p>
                  </a:txBody>
                  <a:tcPr marL="66548" marR="66548" marT="33274" marB="33274"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a:endParaRPr lang="es-MX" sz="900" dirty="0">
                        <a:latin typeface="Arial" panose="020B0604020202020204" pitchFamily="34" charset="0"/>
                        <a:cs typeface="Arial" panose="020B0604020202020204" pitchFamily="34" charset="0"/>
                      </a:endParaRPr>
                    </a:p>
                  </a:txBody>
                  <a:tcPr marL="66548" marR="66548" marT="33274" marB="33274" anchor="ctr">
                    <a:lnL w="635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10">
                  <a:txBody>
                    <a:bodyPr/>
                    <a:lstStyle/>
                    <a:p>
                      <a:endParaRPr lang="es-MX" dirty="0"/>
                    </a:p>
                  </a:txBody>
                  <a:tcPr marL="66548" marR="66548" marT="33274" marB="33274" anchor="ctr">
                    <a:lnL w="12700"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val="3737914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132FADFE-3B8F-471C-ABF0-DBC7717ECBBC}" type="slidenum">
              <a:rPr lang="es-ES" smtClean="0"/>
              <a:t>10</a:t>
            </a:fld>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826702222"/>
              </p:ext>
            </p:extLst>
          </p:nvPr>
        </p:nvGraphicFramePr>
        <p:xfrm>
          <a:off x="612440" y="188640"/>
          <a:ext cx="7920000" cy="407194"/>
        </p:xfrm>
        <a:graphic>
          <a:graphicData uri="http://schemas.openxmlformats.org/drawingml/2006/table">
            <a:tbl>
              <a:tblPr/>
              <a:tblGrid>
                <a:gridCol w="819314"/>
                <a:gridCol w="3035146"/>
                <a:gridCol w="1095868"/>
                <a:gridCol w="424332"/>
                <a:gridCol w="652536"/>
                <a:gridCol w="408296"/>
                <a:gridCol w="748222"/>
                <a:gridCol w="454054"/>
                <a:gridCol w="282232"/>
              </a:tblGrid>
              <a:tr h="0">
                <a:tc gridSpan="4">
                  <a:txBody>
                    <a:bodyPr/>
                    <a:lstStyle/>
                    <a:p>
                      <a:pPr algn="ctr" rtl="0" eaLnBrk="1" latinLnBrk="0" hangingPunct="1"/>
                      <a:r>
                        <a:rPr lang="es-MX" sz="750" b="1" i="0" u="none" kern="1200" baseline="0" dirty="0" smtClean="0">
                          <a:solidFill>
                            <a:schemeClr val="tx1"/>
                          </a:solidFill>
                          <a:effectLst/>
                          <a:latin typeface="Arial" panose="020B0604020202020204" pitchFamily="34" charset="0"/>
                          <a:ea typeface="+mn-ea"/>
                          <a:cs typeface="Arial" panose="020B0604020202020204" pitchFamily="34" charset="0"/>
                        </a:rPr>
                        <a:t>TGE -2020 – 2021. MÓDULO I  TÉCNICAS DE DESARROLLO ORGANIZACIONAL.  CUESTIONARIO MODULAR</a:t>
                      </a:r>
                      <a:endParaRPr lang="es-MX" sz="750" i="0" u="none" dirty="0" smtClean="0">
                        <a:solidFill>
                          <a:schemeClr val="tx1"/>
                        </a:solidFill>
                        <a:effectLst/>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pPr algn="ctr" rtl="0" eaLnBrk="1" latinLnBrk="0" hangingPunct="1"/>
                      <a:endParaRPr lang="es-MX" sz="800" b="1" i="0" u="none" dirty="0" smtClean="0">
                        <a:solidFill>
                          <a:schemeClr val="tx1"/>
                        </a:solidFill>
                        <a:effectLst/>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rtl="0" eaLnBrk="1" latinLnBrk="0" hangingPunct="1"/>
                      <a:r>
                        <a:rPr lang="es-MX" sz="750" b="1" i="0" u="none" dirty="0" smtClean="0">
                          <a:solidFill>
                            <a:schemeClr val="tx1"/>
                          </a:solidFill>
                          <a:effectLst/>
                          <a:latin typeface="Arial" panose="020B0604020202020204" pitchFamily="34" charset="0"/>
                          <a:cs typeface="Arial" panose="020B0604020202020204" pitchFamily="34" charset="0"/>
                        </a:rPr>
                        <a:t>FECHA DE ENVÍ0</a:t>
                      </a: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dirty="0"/>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es-MX" sz="750" dirty="0"/>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s-MX" sz="750" b="1" baseline="0" dirty="0" smtClean="0">
                          <a:latin typeface="Arial" panose="020B0604020202020204" pitchFamily="34" charset="0"/>
                          <a:cs typeface="Arial" panose="020B0604020202020204" pitchFamily="34" charset="0"/>
                        </a:rPr>
                        <a:t>HOJA</a:t>
                      </a:r>
                      <a:endParaRPr lang="es-MX" sz="750" b="1" dirty="0">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s-MX" sz="750" b="1" dirty="0" smtClean="0">
                          <a:latin typeface="Arial" panose="020B0604020202020204" pitchFamily="34" charset="0"/>
                          <a:cs typeface="Arial" panose="020B0604020202020204" pitchFamily="34" charset="0"/>
                        </a:rPr>
                        <a:t>1</a:t>
                      </a:r>
                      <a:endParaRPr lang="es-MX" sz="750" b="1" dirty="0">
                        <a:latin typeface="Arial" panose="020B0604020202020204" pitchFamily="34" charset="0"/>
                        <a:cs typeface="Arial" panose="020B0604020202020204" pitchFamily="34" charset="0"/>
                      </a:endParaRPr>
                    </a:p>
                  </a:txBody>
                  <a:tcPr marL="89239" marR="89239" marT="44672" marB="44672" anchor="ct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a:txBody>
                    <a:bodyPr/>
                    <a:lstStyle/>
                    <a:p>
                      <a:pPr marL="0" marR="0" indent="0" algn="ctr" rtl="0" eaLnBrk="1" fontAlgn="base" latinLnBrk="0" hangingPunct="1">
                        <a:spcBef>
                          <a:spcPts val="0"/>
                        </a:spcBef>
                        <a:spcAft>
                          <a:spcPts val="0"/>
                        </a:spcAft>
                      </a:pPr>
                      <a:r>
                        <a:rPr lang="es-MX" sz="75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75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5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50" b="1" i="0" u="none" strike="noStrike" dirty="0" smtClean="0">
                          <a:effectLst/>
                          <a:latin typeface="Arial" panose="020B0604020202020204" pitchFamily="34" charset="0"/>
                          <a:cs typeface="Arial" panose="020B0604020202020204" pitchFamily="34" charset="0"/>
                        </a:rPr>
                        <a:t>CARRERA</a:t>
                      </a:r>
                      <a:endParaRPr lang="es-MX" sz="75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endParaRPr lang="es-MX" sz="75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algn="ctr"/>
                      <a:r>
                        <a:rPr lang="es-MX" sz="750" b="1" dirty="0" smtClean="0">
                          <a:latin typeface="Arial" panose="020B0604020202020204" pitchFamily="34" charset="0"/>
                          <a:cs typeface="Arial" panose="020B0604020202020204" pitchFamily="34" charset="0"/>
                        </a:rPr>
                        <a:t>MATRÍCULA</a:t>
                      </a:r>
                      <a:endParaRPr lang="es-MX" sz="75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gridSpan="2">
                  <a:txBody>
                    <a:bodyPr/>
                    <a:lstStyle/>
                    <a:p>
                      <a:endParaRPr lang="es-MX" sz="75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73351363"/>
              </p:ext>
            </p:extLst>
          </p:nvPr>
        </p:nvGraphicFramePr>
        <p:xfrm>
          <a:off x="756431" y="836712"/>
          <a:ext cx="7704001" cy="5463992"/>
        </p:xfrm>
        <a:graphic>
          <a:graphicData uri="http://schemas.openxmlformats.org/drawingml/2006/table">
            <a:tbl>
              <a:tblPr firstRow="1" firstCol="1" lastRow="1" lastCol="1" bandRow="1" bandCol="1"/>
              <a:tblGrid>
                <a:gridCol w="474976"/>
                <a:gridCol w="1125857"/>
                <a:gridCol w="516397"/>
                <a:gridCol w="516397"/>
                <a:gridCol w="516397"/>
                <a:gridCol w="516397"/>
                <a:gridCol w="516398"/>
                <a:gridCol w="516397"/>
                <a:gridCol w="516397"/>
                <a:gridCol w="516397"/>
                <a:gridCol w="516397"/>
                <a:gridCol w="516397"/>
                <a:gridCol w="213012"/>
                <a:gridCol w="726185"/>
              </a:tblGrid>
              <a:tr h="179959">
                <a:tc gridSpan="14">
                  <a:txBody>
                    <a:bodyPr/>
                    <a:lstStyle/>
                    <a:p>
                      <a:pPr marL="0" marR="0" indent="0" algn="ctr" defTabSz="914400" rtl="0" eaLnBrk="1" fontAlgn="ctr" latinLnBrk="0" hangingPunct="1">
                        <a:lnSpc>
                          <a:spcPct val="100000"/>
                        </a:lnSpc>
                        <a:spcBef>
                          <a:spcPts val="600"/>
                        </a:spcBef>
                        <a:spcAft>
                          <a:spcPts val="600"/>
                        </a:spcAft>
                        <a:buClrTx/>
                        <a:buSzTx/>
                        <a:buFontTx/>
                        <a:buNone/>
                        <a:tabLst/>
                        <a:defRPr/>
                      </a:pPr>
                      <a:r>
                        <a:rPr lang="es-MX" sz="800" b="1" dirty="0" smtClean="0">
                          <a:solidFill>
                            <a:schemeClr val="tx1"/>
                          </a:solidFill>
                          <a:effectLst/>
                          <a:latin typeface="Arial" panose="020B0604020202020204" pitchFamily="34" charset="0"/>
                          <a:cs typeface="Arial" panose="020B0604020202020204" pitchFamily="34" charset="0"/>
                        </a:rPr>
                        <a:t>CAPÍTULO</a:t>
                      </a:r>
                      <a:r>
                        <a:rPr lang="es-MX" sz="800" b="1" baseline="0" dirty="0" smtClean="0">
                          <a:solidFill>
                            <a:schemeClr val="tx1"/>
                          </a:solidFill>
                          <a:effectLst/>
                          <a:latin typeface="Arial" panose="020B0604020202020204" pitchFamily="34" charset="0"/>
                          <a:cs typeface="Arial" panose="020B0604020202020204" pitchFamily="34" charset="0"/>
                        </a:rPr>
                        <a:t> 4.0.- LIDERAZGO Y COACHING</a:t>
                      </a:r>
                      <a:endParaRPr lang="es-MX" sz="800" b="1" dirty="0" smtClean="0">
                        <a:solidFill>
                          <a:schemeClr val="tx1"/>
                        </a:solidFill>
                        <a:effectLst/>
                        <a:latin typeface="Arial" panose="020B0604020202020204" pitchFamily="34" charset="0"/>
                        <a:cs typeface="Arial" panose="020B0604020202020204" pitchFamily="34" charset="0"/>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61631">
                <a:tc gridSpan="14">
                  <a:txBody>
                    <a:bodyPr/>
                    <a:lstStyle/>
                    <a:p>
                      <a:pPr marL="0" marR="0" indent="0" algn="ctr" defTabSz="914400" rtl="0" eaLnBrk="1" fontAlgn="ctr" latinLnBrk="0" hangingPunct="1">
                        <a:lnSpc>
                          <a:spcPct val="100000"/>
                        </a:lnSpc>
                        <a:spcBef>
                          <a:spcPts val="600"/>
                        </a:spcBef>
                        <a:spcAft>
                          <a:spcPts val="600"/>
                        </a:spcAft>
                        <a:buClrTx/>
                        <a:buSzTx/>
                        <a:buFontTx/>
                        <a:buNone/>
                        <a:tabLst/>
                        <a:defRPr/>
                      </a:pPr>
                      <a:endParaRPr lang="es-MX" sz="100" b="1" dirty="0" smtClean="0">
                        <a:solidFill>
                          <a:srgbClr val="FF0000"/>
                        </a:solidFill>
                        <a:effectLst/>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pPr rtl="0" eaLnBrk="1" fontAlgn="auto" latinLnBrk="0" hangingPunct="1"/>
                      <a:endParaRPr lang="es-MX" sz="800" dirty="0">
                        <a:effectLst/>
                        <a:latin typeface="Arial" panose="020B0604020202020204" pitchFamily="34" charset="0"/>
                        <a:cs typeface="Arial" panose="020B0604020202020204" pitchFamily="34" charset="0"/>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79959">
                <a:tc gridSpan="14">
                  <a:txBody>
                    <a:bodyPr/>
                    <a:lstStyle/>
                    <a:p>
                      <a:pPr marL="0" marR="0" indent="0" algn="ctr" defTabSz="914400" rtl="0" eaLnBrk="1" fontAlgn="ctr" latinLnBrk="0" hangingPunct="1">
                        <a:lnSpc>
                          <a:spcPct val="100000"/>
                        </a:lnSpc>
                        <a:spcBef>
                          <a:spcPts val="600"/>
                        </a:spcBef>
                        <a:spcAft>
                          <a:spcPts val="600"/>
                        </a:spcAft>
                        <a:buClrTx/>
                        <a:buSzTx/>
                        <a:buFontTx/>
                        <a:buNone/>
                        <a:tabLst/>
                        <a:defRPr/>
                      </a:pPr>
                      <a:r>
                        <a:rPr lang="es-MX" sz="800" b="1" i="1" dirty="0" smtClean="0"/>
                        <a:t>4.21.1  AUTO-EVALUACIÓN: 4.1  ESTILOS BÁSICOS DE LIDERAZGO. GRID ADMINISTRATIVO</a:t>
                      </a:r>
                      <a:endParaRPr lang="es-MX" sz="800" i="1" dirty="0" smtClean="0">
                        <a:effectLst/>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pPr rtl="0" eaLnBrk="1" fontAlgn="auto" latinLnBrk="0" hangingPunct="1"/>
                      <a:endParaRPr lang="es-MX" sz="800" dirty="0">
                        <a:effectLst/>
                        <a:latin typeface="Arial" panose="020B0604020202020204" pitchFamily="34" charset="0"/>
                        <a:cs typeface="Arial" panose="020B0604020202020204" pitchFamily="34" charset="0"/>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79959">
                <a:tc>
                  <a:txBody>
                    <a:bodyPr/>
                    <a:lstStyle/>
                    <a:p>
                      <a:pPr marL="0" marR="0" indent="0" algn="ctr" defTabSz="914400" rtl="0" eaLnBrk="1" fontAlgn="ctr" latinLnBrk="0" hangingPunct="1">
                        <a:lnSpc>
                          <a:spcPct val="100000"/>
                        </a:lnSpc>
                        <a:spcBef>
                          <a:spcPts val="600"/>
                        </a:spcBef>
                        <a:spcAft>
                          <a:spcPts val="600"/>
                        </a:spcAft>
                        <a:buClrTx/>
                        <a:buSzTx/>
                        <a:buFontTx/>
                        <a:buNone/>
                        <a:tabLst/>
                        <a:defRPr/>
                      </a:pPr>
                      <a:r>
                        <a:rPr lang="es-MX" sz="1400" b="1" i="0" kern="1200" dirty="0" smtClean="0">
                          <a:solidFill>
                            <a:srgbClr val="FF0000"/>
                          </a:solidFill>
                          <a:effectLst/>
                          <a:latin typeface="+mn-lt"/>
                          <a:ea typeface="+mn-ea"/>
                          <a:cs typeface="+mn-cs"/>
                        </a:rPr>
                        <a:t>3</a:t>
                      </a:r>
                      <a:endParaRPr lang="es-MX" b="1" dirty="0" smtClean="0">
                        <a:solidFill>
                          <a:srgbClr val="FF0000"/>
                        </a:solidFill>
                        <a:effectLst/>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gridSpan="13">
                  <a:txBody>
                    <a:bodyPr/>
                    <a:lstStyle/>
                    <a:p>
                      <a:pPr rtl="0" eaLnBrk="1" fontAlgn="auto" latinLnBrk="0" hangingPunct="1"/>
                      <a:r>
                        <a:rPr lang="es-MX" sz="800" b="0" i="0" kern="1200" dirty="0" smtClean="0">
                          <a:solidFill>
                            <a:schemeClr val="tx1"/>
                          </a:solidFill>
                          <a:effectLst/>
                          <a:latin typeface="Arial" panose="020B0604020202020204" pitchFamily="34" charset="0"/>
                          <a:ea typeface="+mn-ea"/>
                          <a:cs typeface="Arial" panose="020B0604020202020204" pitchFamily="34" charset="0"/>
                        </a:rPr>
                        <a:t>La</a:t>
                      </a:r>
                      <a:r>
                        <a:rPr lang="es-MX" sz="800" b="0" i="0" kern="1200" baseline="0" dirty="0" smtClean="0">
                          <a:solidFill>
                            <a:schemeClr val="tx1"/>
                          </a:solidFill>
                          <a:effectLst/>
                          <a:latin typeface="Arial" panose="020B0604020202020204" pitchFamily="34" charset="0"/>
                          <a:ea typeface="+mn-ea"/>
                          <a:cs typeface="Arial" panose="020B0604020202020204" pitchFamily="34" charset="0"/>
                        </a:rPr>
                        <a:t> </a:t>
                      </a:r>
                      <a:r>
                        <a:rPr lang="es-MX" sz="800" b="0" i="0" kern="1200" dirty="0" smtClean="0">
                          <a:solidFill>
                            <a:schemeClr val="tx1"/>
                          </a:solidFill>
                          <a:effectLst/>
                          <a:latin typeface="Arial" panose="020B0604020202020204" pitchFamily="34" charset="0"/>
                          <a:ea typeface="+mn-ea"/>
                          <a:cs typeface="Arial" panose="020B0604020202020204" pitchFamily="34" charset="0"/>
                        </a:rPr>
                        <a:t>más  alta puntuación obtenible en cualquier estilo es 30. Esto quiere decir que se es consistente al observar el mismo estilo en los seis elementos. El estilo en que se tenga la puntuación mayor será el dominante. La siguiente puntuación más alta será el estilo secundario. El estilo que ostente la puntuación menor representará los conceptos que se rechazan con mayor intensidad, como representativos de usted. El rechazo más fuerte será el del estilo cuya puntuación total sea de 6.</a:t>
                      </a: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tr>
              <a:tr h="179959">
                <a:tc>
                  <a:txBody>
                    <a:bodyPr/>
                    <a:lstStyle/>
                    <a:p>
                      <a:pPr marL="0" algn="ctr" rtl="0" eaLnBrk="1" fontAlgn="ctr" latinLnBrk="0" hangingPunct="1">
                        <a:spcBef>
                          <a:spcPts val="0"/>
                        </a:spcBef>
                        <a:spcAft>
                          <a:spcPts val="0"/>
                        </a:spcAft>
                      </a:pPr>
                      <a:r>
                        <a:rPr lang="es-MX" sz="900" b="1" i="0" u="none" strike="noStrike" kern="1200" dirty="0" smtClean="0">
                          <a:solidFill>
                            <a:srgbClr val="FF0000"/>
                          </a:solidFill>
                          <a:effectLst/>
                          <a:latin typeface="Arial"/>
                          <a:cs typeface="Arial"/>
                        </a:rPr>
                        <a:t>(1)</a:t>
                      </a:r>
                      <a:endParaRPr lang="es-MX" sz="1800" b="0" i="0" u="none" strike="noStrike" dirty="0">
                        <a:effectLst/>
                        <a:latin typeface="Arial"/>
                      </a:endParaRPr>
                    </a:p>
                  </a:txBody>
                  <a:tcPr marL="121920" marR="121920" marT="34290" marB="3429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gridSpan="13">
                  <a:txBody>
                    <a:bodyPr/>
                    <a:lstStyle/>
                    <a:p>
                      <a:pPr marL="0" algn="just" rtl="0" eaLnBrk="1" fontAlgn="t" latinLnBrk="0" hangingPunct="1">
                        <a:spcBef>
                          <a:spcPts val="300"/>
                        </a:spcBef>
                        <a:spcAft>
                          <a:spcPts val="300"/>
                        </a:spcAft>
                      </a:pPr>
                      <a:r>
                        <a:rPr lang="es-MX" sz="700" b="0" i="0" u="none" strike="noStrike" dirty="0" smtClean="0">
                          <a:solidFill>
                            <a:srgbClr val="FF0000"/>
                          </a:solidFill>
                          <a:effectLst/>
                          <a:latin typeface="Arial"/>
                        </a:rPr>
                        <a:t>Como una medida de control, la</a:t>
                      </a:r>
                      <a:r>
                        <a:rPr lang="es-MX" sz="700" b="0" i="0" u="none" strike="noStrike" baseline="0" dirty="0" smtClean="0">
                          <a:solidFill>
                            <a:srgbClr val="FF0000"/>
                          </a:solidFill>
                          <a:effectLst/>
                          <a:latin typeface="Arial"/>
                        </a:rPr>
                        <a:t> suma de cada uno de las elementos debe sumar 15, y el total de todos los elementos 30</a:t>
                      </a:r>
                      <a:endParaRPr lang="es-MX" sz="700" b="0" i="0" u="none" strike="noStrike" dirty="0">
                        <a:solidFill>
                          <a:srgbClr val="FF0000"/>
                        </a:solidFill>
                        <a:effectLst/>
                        <a:latin typeface="Arial"/>
                      </a:endParaRPr>
                    </a:p>
                  </a:txBody>
                  <a:tcPr marL="121920" marR="121920" marT="34290" marB="34290" anchor="ctr">
                    <a:lnL w="12700" cap="flat" cmpd="sng" algn="ctr">
                      <a:solidFill>
                        <a:srgbClr val="7F7F7F"/>
                      </a:solidFill>
                      <a:prstDash val="solid"/>
                      <a:round/>
                      <a:headEnd type="none" w="med" len="med"/>
                      <a:tailEnd type="none" w="med" len="med"/>
                    </a:lnL>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pPr marL="0" algn="ctr" rtl="0" eaLnBrk="1" fontAlgn="ctr" latinLnBrk="0" hangingPunct="1">
                        <a:spcBef>
                          <a:spcPts val="0"/>
                        </a:spcBef>
                        <a:spcAft>
                          <a:spcPts val="0"/>
                        </a:spcAft>
                      </a:pPr>
                      <a:endParaRPr lang="es-MX" sz="1800" b="0" i="0" u="none" strike="noStrike" dirty="0">
                        <a:effectLst/>
                        <a:latin typeface="Arial"/>
                      </a:endParaRPr>
                    </a:p>
                  </a:txBody>
                  <a:tcPr marL="121920" marR="121920" marT="34290" marB="34290" anchor="ctr"/>
                </a:tc>
                <a:tc hMerge="1">
                  <a:txBody>
                    <a:bodyPr/>
                    <a:lstStyle/>
                    <a:p>
                      <a:pPr marL="0" algn="just" rtl="0" eaLnBrk="1" fontAlgn="t" latinLnBrk="0" hangingPunct="1">
                        <a:spcBef>
                          <a:spcPts val="300"/>
                        </a:spcBef>
                        <a:spcAft>
                          <a:spcPts val="300"/>
                        </a:spcAft>
                      </a:pPr>
                      <a:endParaRPr lang="es-MX" sz="700" b="0" i="0" u="none" strike="noStrike" dirty="0">
                        <a:effectLst/>
                        <a:latin typeface="Arial"/>
                      </a:endParaRPr>
                    </a:p>
                  </a:txBody>
                  <a:tcPr marL="121920" marR="121920" marT="34290" marB="34290" anchor="ctr"/>
                </a:tc>
                <a:tc hMerge="1">
                  <a:txBody>
                    <a:bodyPr/>
                    <a:lstStyle/>
                    <a:p>
                      <a:pPr marL="0" algn="ctr" rtl="0" eaLnBrk="1" fontAlgn="ctr" latinLnBrk="0" hangingPunct="1">
                        <a:spcBef>
                          <a:spcPts val="0"/>
                        </a:spcBef>
                        <a:spcAft>
                          <a:spcPts val="0"/>
                        </a:spcAft>
                      </a:pPr>
                      <a:endParaRPr lang="es-MX" sz="1800" b="0" i="0" u="none" strike="noStrike" dirty="0">
                        <a:effectLst/>
                        <a:latin typeface="Arial"/>
                      </a:endParaRPr>
                    </a:p>
                  </a:txBody>
                  <a:tcPr marL="121920" marR="121920" marT="34290" marB="34290" anchor="ctr"/>
                </a:tc>
                <a:tc hMerge="1">
                  <a:txBody>
                    <a:bodyPr/>
                    <a:lstStyle/>
                    <a:p>
                      <a:pPr marL="0" algn="just" rtl="0" eaLnBrk="1" fontAlgn="t" latinLnBrk="0" hangingPunct="1">
                        <a:spcBef>
                          <a:spcPts val="300"/>
                        </a:spcBef>
                        <a:spcAft>
                          <a:spcPts val="300"/>
                        </a:spcAft>
                      </a:pPr>
                      <a:endParaRPr lang="es-MX" sz="700" b="0" i="0" u="none" strike="noStrike" dirty="0">
                        <a:effectLst/>
                        <a:latin typeface="Arial"/>
                      </a:endParaRPr>
                    </a:p>
                  </a:txBody>
                  <a:tcPr marL="121920" marR="121920" marT="34290" marB="34290" anchor="ctr"/>
                </a:tc>
                <a:tc hMerge="1">
                  <a:txBody>
                    <a:bodyPr/>
                    <a:lstStyle/>
                    <a:p>
                      <a:pPr marL="0" algn="ctr" rtl="0" eaLnBrk="1" fontAlgn="ctr" latinLnBrk="0" hangingPunct="1">
                        <a:spcBef>
                          <a:spcPts val="0"/>
                        </a:spcBef>
                        <a:spcAft>
                          <a:spcPts val="0"/>
                        </a:spcAft>
                      </a:pPr>
                      <a:endParaRPr lang="es-MX" sz="1800" b="0" i="0" u="none" strike="noStrike" dirty="0">
                        <a:effectLst/>
                        <a:latin typeface="Arial"/>
                      </a:endParaRPr>
                    </a:p>
                  </a:txBody>
                  <a:tcPr marL="121920" marR="121920" marT="34290" marB="34290" anchor="ctr"/>
                </a:tc>
                <a:tc hMerge="1">
                  <a:txBody>
                    <a:bodyPr/>
                    <a:lstStyle/>
                    <a:p>
                      <a:pPr marL="0" algn="just" rtl="0" eaLnBrk="1" fontAlgn="t" latinLnBrk="0" hangingPunct="1">
                        <a:spcBef>
                          <a:spcPts val="300"/>
                        </a:spcBef>
                        <a:spcAft>
                          <a:spcPts val="300"/>
                        </a:spcAft>
                      </a:pPr>
                      <a:endParaRPr lang="es-MX" sz="700" b="0" i="0" u="none" strike="noStrike" dirty="0">
                        <a:effectLst/>
                        <a:latin typeface="Arial"/>
                      </a:endParaRPr>
                    </a:p>
                  </a:txBody>
                  <a:tcPr marL="121920" marR="121920" marT="34290" marB="34290" anchor="ctr"/>
                </a:tc>
                <a:tc hMerge="1">
                  <a:txBody>
                    <a:bodyPr/>
                    <a:lstStyle/>
                    <a:p>
                      <a:pPr marL="0" algn="ctr" rtl="0" eaLnBrk="1" fontAlgn="ctr" latinLnBrk="0" hangingPunct="1">
                        <a:spcBef>
                          <a:spcPts val="0"/>
                        </a:spcBef>
                        <a:spcAft>
                          <a:spcPts val="0"/>
                        </a:spcAft>
                      </a:pPr>
                      <a:endParaRPr lang="es-MX" sz="1800" b="0" i="0" u="none" strike="noStrike" dirty="0">
                        <a:effectLst/>
                        <a:latin typeface="Arial"/>
                      </a:endParaRPr>
                    </a:p>
                  </a:txBody>
                  <a:tcPr marL="121920" marR="121920" marT="34290" marB="34290" anchor="ctr"/>
                </a:tc>
                <a:tc hMerge="1">
                  <a:txBody>
                    <a:bodyPr/>
                    <a:lstStyle/>
                    <a:p>
                      <a:pPr marL="0" algn="just" rtl="0" eaLnBrk="1" fontAlgn="t" latinLnBrk="0" hangingPunct="1">
                        <a:spcBef>
                          <a:spcPts val="300"/>
                        </a:spcBef>
                        <a:spcAft>
                          <a:spcPts val="300"/>
                        </a:spcAft>
                      </a:pPr>
                      <a:endParaRPr lang="es-MX" sz="700" b="0" i="0" u="none" strike="noStrike" dirty="0">
                        <a:effectLst/>
                        <a:latin typeface="Arial"/>
                      </a:endParaRPr>
                    </a:p>
                  </a:txBody>
                  <a:tcPr marL="121920" marR="121920" marT="34290" marB="34290" anchor="ctr"/>
                </a:tc>
                <a:tc hMerge="1">
                  <a:txBody>
                    <a:bodyPr/>
                    <a:lstStyle/>
                    <a:p>
                      <a:pPr marL="0" algn="ctr" rtl="0" eaLnBrk="1" fontAlgn="ctr" latinLnBrk="0" hangingPunct="1">
                        <a:spcBef>
                          <a:spcPts val="0"/>
                        </a:spcBef>
                        <a:spcAft>
                          <a:spcPts val="0"/>
                        </a:spcAft>
                      </a:pPr>
                      <a:endParaRPr lang="es-MX" sz="1800" b="0" i="0" u="none" strike="noStrike" dirty="0">
                        <a:effectLst/>
                        <a:latin typeface="Arial"/>
                      </a:endParaRPr>
                    </a:p>
                  </a:txBody>
                  <a:tcPr marL="121920" marR="121920" marT="34290" marB="34290" anchor="ctr"/>
                </a:tc>
                <a:tc hMerge="1">
                  <a:txBody>
                    <a:bodyPr/>
                    <a:lstStyle/>
                    <a:p>
                      <a:pPr marL="0" algn="just" rtl="0" eaLnBrk="1" fontAlgn="t" latinLnBrk="0" hangingPunct="1">
                        <a:spcBef>
                          <a:spcPts val="300"/>
                        </a:spcBef>
                        <a:spcAft>
                          <a:spcPts val="300"/>
                        </a:spcAft>
                      </a:pPr>
                      <a:endParaRPr lang="es-MX" sz="700" b="0" i="0" u="none" strike="noStrike" dirty="0">
                        <a:effectLst/>
                        <a:latin typeface="Arial"/>
                      </a:endParaRPr>
                    </a:p>
                  </a:txBody>
                  <a:tcPr marL="121920" marR="121920" marT="34290" marB="34290" anchor="ctr"/>
                </a:tc>
                <a:tc hMerge="1">
                  <a:txBody>
                    <a:bodyPr/>
                    <a:lstStyle/>
                    <a:p>
                      <a:pPr marL="0" algn="ctr" rtl="0" eaLnBrk="1" fontAlgn="ctr" latinLnBrk="0" hangingPunct="1">
                        <a:spcBef>
                          <a:spcPts val="0"/>
                        </a:spcBef>
                        <a:spcAft>
                          <a:spcPts val="0"/>
                        </a:spcAft>
                      </a:pPr>
                      <a:endParaRPr lang="es-MX" sz="1800" b="0" i="0" u="none" strike="noStrike" dirty="0">
                        <a:effectLst/>
                        <a:latin typeface="Arial"/>
                      </a:endParaRPr>
                    </a:p>
                  </a:txBody>
                  <a:tcPr marL="121920" marR="121920" marT="34290" marB="34290" anchor="ctr"/>
                </a:tc>
                <a:tc hMerge="1">
                  <a:txBody>
                    <a:bodyPr/>
                    <a:lstStyle/>
                    <a:p>
                      <a:pPr marL="0" algn="just" rtl="0" eaLnBrk="1" fontAlgn="t" latinLnBrk="0" hangingPunct="1">
                        <a:spcBef>
                          <a:spcPts val="300"/>
                        </a:spcBef>
                        <a:spcAft>
                          <a:spcPts val="300"/>
                        </a:spcAft>
                      </a:pPr>
                      <a:endParaRPr lang="es-MX" sz="700" b="0" i="0" u="none" strike="noStrike" dirty="0">
                        <a:effectLst/>
                        <a:latin typeface="Arial"/>
                      </a:endParaRPr>
                    </a:p>
                  </a:txBody>
                  <a:tcPr marL="121920" marR="121920" marT="34290" marB="34290" anchor="ctr"/>
                </a:tc>
              </a:tr>
              <a:tr h="85078">
                <a:tc gridSpan="14">
                  <a:txBody>
                    <a:bodyPr/>
                    <a:lstStyle/>
                    <a:p>
                      <a:pPr marL="0" algn="ctr" rtl="0" eaLnBrk="1" fontAlgn="ctr" latinLnBrk="0" hangingPunct="1">
                        <a:spcBef>
                          <a:spcPts val="600"/>
                        </a:spcBef>
                        <a:spcAft>
                          <a:spcPts val="600"/>
                        </a:spcAft>
                      </a:pPr>
                      <a:endParaRPr lang="es-MX" sz="2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algn="ctr" rtl="0" eaLnBrk="1" fontAlgn="ctr" latinLnBrk="0" hangingPunct="1">
                        <a:spcBef>
                          <a:spcPts val="600"/>
                        </a:spcBef>
                        <a:spcAft>
                          <a:spcPts val="600"/>
                        </a:spcAft>
                      </a:pPr>
                      <a:endParaRPr lang="es-MX" sz="1800" b="0" i="0" u="none" strike="noStrike">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ysDash"/>
                      <a:round/>
                      <a:headEnd type="none" w="med" len="med"/>
                      <a:tailEnd type="none" w="med" len="med"/>
                    </a:lnT>
                    <a:lnB w="12700" cap="flat" cmpd="sng" algn="ctr">
                      <a:solidFill>
                        <a:srgbClr val="7F7F7F"/>
                      </a:solidFill>
                      <a:prstDash val="sysDash"/>
                      <a:round/>
                      <a:headEnd type="none" w="med" len="med"/>
                      <a:tailEnd type="none" w="med" len="med"/>
                    </a:lnB>
                  </a:tcPr>
                </a:tc>
                <a:tc hMerge="1">
                  <a:txBody>
                    <a:bodyPr/>
                    <a:lstStyle/>
                    <a:p>
                      <a:pPr marL="0" algn="ctr" rtl="0" eaLnBrk="1" fontAlgn="ctr" latinLnBrk="0" hangingPunct="1">
                        <a:spcBef>
                          <a:spcPts val="0"/>
                        </a:spcBef>
                        <a:spcAft>
                          <a:spcPts val="0"/>
                        </a:spcAft>
                      </a:pP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ysDash"/>
                      <a:round/>
                      <a:headEnd type="none" w="med" len="med"/>
                      <a:tailEnd type="none" w="med" len="med"/>
                    </a:lnB>
                  </a:tcPr>
                </a:tc>
              </a:tr>
              <a:tr h="179959">
                <a:tc gridSpan="12">
                  <a:txBody>
                    <a:bodyPr/>
                    <a:lstStyle/>
                    <a:p>
                      <a:pPr marL="0" algn="ctr" rtl="0" eaLnBrk="1" fontAlgn="ctr" latinLnBrk="0" hangingPunct="1">
                        <a:spcBef>
                          <a:spcPts val="600"/>
                        </a:spcBef>
                        <a:spcAft>
                          <a:spcPts val="600"/>
                        </a:spcAft>
                      </a:pPr>
                      <a:r>
                        <a:rPr lang="es-MX" sz="700" b="1" i="0" u="none" strike="noStrike" kern="1200" dirty="0">
                          <a:solidFill>
                            <a:srgbClr val="000000"/>
                          </a:solidFill>
                          <a:effectLst/>
                          <a:latin typeface="Arial"/>
                          <a:ea typeface="Times New Roman"/>
                          <a:cs typeface="Arial"/>
                        </a:rPr>
                        <a:t>CUADRO: IDENTIFIQUE SU ESTILO PERSONAL</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rowSpan="10">
                  <a:txBody>
                    <a:bodyPr/>
                    <a:lstStyle/>
                    <a:p>
                      <a:pPr marL="0" algn="ctr" rtl="0" eaLnBrk="1" fontAlgn="ctr" latinLnBrk="0" hangingPunct="1">
                        <a:spcBef>
                          <a:spcPts val="600"/>
                        </a:spcBef>
                        <a:spcAft>
                          <a:spcPts val="600"/>
                        </a:spcAft>
                      </a:pP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ysDash"/>
                      <a:round/>
                      <a:headEnd type="none" w="med" len="med"/>
                      <a:tailEnd type="none" w="med" len="med"/>
                    </a:lnT>
                    <a:lnB w="12700" cap="flat" cmpd="sng" algn="ctr">
                      <a:solidFill>
                        <a:srgbClr val="7F7F7F"/>
                      </a:solidFill>
                      <a:prstDash val="sysDash"/>
                      <a:round/>
                      <a:headEnd type="none" w="med" len="med"/>
                      <a:tailEnd type="none" w="med" len="med"/>
                    </a:lnB>
                  </a:tcPr>
                </a:tc>
                <a:tc rowSpan="3">
                  <a:txBody>
                    <a:bodyPr/>
                    <a:lstStyle/>
                    <a:p>
                      <a:pPr marL="0" algn="ctr" rtl="0" eaLnBrk="1" fontAlgn="ctr" latinLnBrk="0" hangingPunct="1">
                        <a:spcBef>
                          <a:spcPts val="0"/>
                        </a:spcBef>
                        <a:spcAft>
                          <a:spcPts val="0"/>
                        </a:spcAft>
                      </a:pPr>
                      <a:r>
                        <a:rPr lang="es-MX" sz="700" b="0" i="0" u="none" strike="noStrike" kern="1200" dirty="0">
                          <a:solidFill>
                            <a:srgbClr val="000000"/>
                          </a:solidFill>
                          <a:effectLst/>
                          <a:latin typeface="Arial"/>
                          <a:cs typeface="Arial"/>
                        </a:rPr>
                        <a:t>Sumas</a:t>
                      </a:r>
                      <a:r>
                        <a:rPr lang="es-MX" sz="700" b="0" i="0" u="none" strike="noStrike" kern="1200" baseline="0" dirty="0">
                          <a:solidFill>
                            <a:srgbClr val="000000"/>
                          </a:solidFill>
                          <a:effectLst/>
                          <a:latin typeface="Arial"/>
                          <a:cs typeface="Arial"/>
                        </a:rPr>
                        <a:t> de control  </a:t>
                      </a:r>
                      <a:r>
                        <a:rPr lang="es-MX" sz="700" b="0" i="0" u="none" strike="noStrike" kern="1200" baseline="0" dirty="0">
                          <a:solidFill>
                            <a:srgbClr val="FF0000"/>
                          </a:solidFill>
                          <a:effectLst/>
                          <a:latin typeface="Arial"/>
                          <a:cs typeface="Arial"/>
                        </a:rPr>
                        <a:t>(1)</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ysDash"/>
                      <a:round/>
                      <a:headEnd type="none" w="med" len="med"/>
                      <a:tailEnd type="none" w="med" len="med"/>
                    </a:lnT>
                    <a:lnB w="12700" cap="flat" cmpd="sng" algn="ctr">
                      <a:solidFill>
                        <a:srgbClr val="7F7F7F"/>
                      </a:solidFill>
                      <a:prstDash val="sysDash"/>
                      <a:round/>
                      <a:headEnd type="none" w="med" len="med"/>
                      <a:tailEnd type="none" w="med" len="med"/>
                    </a:lnB>
                  </a:tcPr>
                </a:tc>
              </a:tr>
              <a:tr h="179959">
                <a:tc rowSpan="2"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ea typeface="Times New Roman"/>
                          <a:cs typeface="Arial"/>
                        </a:rPr>
                        <a:t>Elemento</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rowSpan="2" hMerge="1">
                  <a:txBody>
                    <a:bodyPr/>
                    <a:lstStyle/>
                    <a:p>
                      <a:endParaRPr lang="es-MX"/>
                    </a:p>
                  </a:txBody>
                  <a:tcPr/>
                </a:tc>
                <a:tc gridSpan="10">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ea typeface="Times New Roman"/>
                          <a:cs typeface="Arial"/>
                        </a:rPr>
                        <a:t>4.1  Estilos de Liderazgo. El Grid</a:t>
                      </a:r>
                      <a:r>
                        <a:rPr lang="es-MX" sz="700" b="1" i="0" u="none" strike="noStrike" kern="1200" baseline="0" dirty="0">
                          <a:solidFill>
                            <a:srgbClr val="000000"/>
                          </a:solidFill>
                          <a:effectLst/>
                          <a:latin typeface="Arial"/>
                          <a:ea typeface="Times New Roman"/>
                          <a:cs typeface="Arial"/>
                        </a:rPr>
                        <a:t> Administrativo</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vMerge="1">
                  <a:txBody>
                    <a:bodyPr/>
                    <a:lstStyle/>
                    <a:p>
                      <a:endParaRPr lang="es-MX"/>
                    </a:p>
                  </a:txBody>
                  <a:tcPr/>
                </a:tc>
                <a:tc vMerge="1">
                  <a:txBody>
                    <a:bodyPr/>
                    <a:lstStyle/>
                    <a:p>
                      <a:endParaRPr lang="es-MX"/>
                    </a:p>
                  </a:txBody>
                  <a:tcPr/>
                </a:tc>
              </a:tr>
              <a:tr h="144018">
                <a:tc gridSpan="2" vMerge="1">
                  <a:txBody>
                    <a:bodyPr/>
                    <a:lstStyle/>
                    <a:p>
                      <a:endParaRPr lang="es-MX"/>
                    </a:p>
                  </a:txBody>
                  <a:tcPr/>
                </a:tc>
                <a:tc hMerge="1" v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ea typeface="Times New Roman"/>
                          <a:cs typeface="Arial"/>
                        </a:rPr>
                        <a:t>1.1</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ea typeface="Times New Roman"/>
                          <a:cs typeface="Arial"/>
                        </a:rPr>
                        <a:t>1.9</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ea typeface="Times New Roman"/>
                          <a:cs typeface="Arial"/>
                        </a:rPr>
                        <a:t>5.5</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ea typeface="Times New Roman"/>
                          <a:cs typeface="Arial"/>
                        </a:rPr>
                        <a:t>9.1</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ea typeface="Times New Roman"/>
                          <a:cs typeface="Arial"/>
                        </a:rPr>
                        <a:t>9.9</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vMerge="1">
                  <a:txBody>
                    <a:bodyPr/>
                    <a:lstStyle/>
                    <a:p>
                      <a:endParaRPr lang="es-MX"/>
                    </a:p>
                  </a:txBody>
                  <a:tcPr/>
                </a:tc>
                <a:tc vMerge="1">
                  <a:txBody>
                    <a:bodyPr/>
                    <a:lstStyle/>
                    <a:p>
                      <a:endParaRPr lang="es-MX"/>
                    </a:p>
                  </a:txBody>
                  <a:tcPr/>
                </a:tc>
              </a:tr>
              <a:tr h="179959">
                <a:tc gridSpan="2">
                  <a:txBody>
                    <a:bodyPr/>
                    <a:lstStyle/>
                    <a:p>
                      <a:pPr marL="0" algn="just" rtl="0" eaLnBrk="1" fontAlgn="ctr"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1. DECISIONES</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A1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B1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C1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D1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E1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vMerge="1">
                  <a:txBody>
                    <a:bodyPr/>
                    <a:lstStyle/>
                    <a:p>
                      <a:endParaRPr lang="es-MX"/>
                    </a:p>
                  </a:txBody>
                  <a:tcPr/>
                </a:tc>
                <a:tc>
                  <a:txBody>
                    <a:bodyPr/>
                    <a:lstStyle/>
                    <a:p>
                      <a:pPr marL="0" algn="ctr" rtl="0" eaLnBrk="1" fontAlgn="t" latinLnBrk="0" hangingPunct="1">
                        <a:spcBef>
                          <a:spcPts val="0"/>
                        </a:spcBef>
                        <a:spcAft>
                          <a:spcPts val="0"/>
                        </a:spcAft>
                      </a:pPr>
                      <a:r>
                        <a:rPr lang="es-MX" sz="700" b="0" i="0" u="none" strike="noStrike" kern="1200" dirty="0">
                          <a:solidFill>
                            <a:srgbClr val="000000"/>
                          </a:solidFill>
                          <a:effectLst/>
                          <a:latin typeface="Arial"/>
                          <a:cs typeface="Arial"/>
                        </a:rPr>
                        <a:t>15</a:t>
                      </a:r>
                      <a:endParaRPr lang="es-MX" sz="1800" b="0" i="0" u="none" strike="noStrike" dirty="0">
                        <a:effectLst/>
                        <a:latin typeface="Arial"/>
                      </a:endParaRPr>
                    </a:p>
                  </a:txBody>
                  <a:tcPr marL="12700" marR="12700" marT="7112" marB="0" anchor="ctr">
                    <a:lnL w="12700" cap="flat" cmpd="sng" algn="ctr">
                      <a:solidFill>
                        <a:srgbClr val="7F7F7F"/>
                      </a:solidFill>
                      <a:prstDash val="sysDash"/>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ysDash"/>
                      <a:round/>
                      <a:headEnd type="none" w="med" len="med"/>
                      <a:tailEnd type="none" w="med" len="med"/>
                    </a:lnT>
                    <a:lnB w="12700" cap="flat" cmpd="sng" algn="ctr">
                      <a:solidFill>
                        <a:srgbClr val="7F7F7F"/>
                      </a:solidFill>
                      <a:prstDash val="sysDash"/>
                      <a:round/>
                      <a:headEnd type="none" w="med" len="med"/>
                      <a:tailEnd type="none" w="med" len="med"/>
                    </a:lnB>
                  </a:tcPr>
                </a:tc>
              </a:tr>
              <a:tr h="179959">
                <a:tc gridSpan="2">
                  <a:txBody>
                    <a:bodyPr/>
                    <a:lstStyle/>
                    <a:p>
                      <a:pPr marL="0" algn="just" rtl="0" eaLnBrk="1" fontAlgn="ctr"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2. CONVICCIONES</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A2</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B2</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C2</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D2</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E2</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vMerge="1">
                  <a:txBody>
                    <a:bodyPr/>
                    <a:lstStyle/>
                    <a:p>
                      <a:endParaRPr lang="es-MX"/>
                    </a:p>
                  </a:txBody>
                  <a:tcPr/>
                </a:tc>
                <a:tc>
                  <a:txBody>
                    <a:bodyPr/>
                    <a:lstStyle/>
                    <a:p>
                      <a:pPr marL="0" algn="ctr" rtl="0" eaLnBrk="1" fontAlgn="t" latinLnBrk="0" hangingPunct="1">
                        <a:spcBef>
                          <a:spcPts val="0"/>
                        </a:spcBef>
                        <a:spcAft>
                          <a:spcPts val="0"/>
                        </a:spcAft>
                      </a:pPr>
                      <a:r>
                        <a:rPr lang="es-MX" sz="700" b="0" i="0" u="none" strike="noStrike" kern="1200" dirty="0">
                          <a:solidFill>
                            <a:srgbClr val="000000"/>
                          </a:solidFill>
                          <a:effectLst/>
                          <a:latin typeface="Arial"/>
                          <a:cs typeface="Arial"/>
                        </a:rPr>
                        <a:t>15</a:t>
                      </a:r>
                      <a:endParaRPr lang="es-MX" sz="1800" b="0" i="0" u="none" strike="noStrike" dirty="0">
                        <a:effectLst/>
                        <a:latin typeface="Arial"/>
                      </a:endParaRPr>
                    </a:p>
                  </a:txBody>
                  <a:tcPr marL="12700" marR="12700" marT="7112" marB="0" anchor="ctr">
                    <a:lnL w="12700" cap="flat" cmpd="sng" algn="ctr">
                      <a:solidFill>
                        <a:srgbClr val="7F7F7F"/>
                      </a:solidFill>
                      <a:prstDash val="sysDash"/>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ysDash"/>
                      <a:round/>
                      <a:headEnd type="none" w="med" len="med"/>
                      <a:tailEnd type="none" w="med" len="med"/>
                    </a:lnT>
                    <a:lnB w="12700" cap="flat" cmpd="sng" algn="ctr">
                      <a:solidFill>
                        <a:srgbClr val="7F7F7F"/>
                      </a:solidFill>
                      <a:prstDash val="sysDash"/>
                      <a:round/>
                      <a:headEnd type="none" w="med" len="med"/>
                      <a:tailEnd type="none" w="med" len="med"/>
                    </a:lnB>
                  </a:tcPr>
                </a:tc>
              </a:tr>
              <a:tr h="179959">
                <a:tc gridSpan="2">
                  <a:txBody>
                    <a:bodyPr/>
                    <a:lstStyle/>
                    <a:p>
                      <a:pPr marL="0" algn="just" rtl="0" eaLnBrk="1" fontAlgn="ctr"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3. CONFLICTOS</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A3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B3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C3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D3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E3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vMerge="1">
                  <a:txBody>
                    <a:bodyPr/>
                    <a:lstStyle/>
                    <a:p>
                      <a:endParaRPr lang="es-MX"/>
                    </a:p>
                  </a:txBody>
                  <a:tcPr/>
                </a:tc>
                <a:tc>
                  <a:txBody>
                    <a:bodyPr/>
                    <a:lstStyle/>
                    <a:p>
                      <a:pPr marL="0" algn="ctr" rtl="0" eaLnBrk="1" fontAlgn="t" latinLnBrk="0" hangingPunct="1">
                        <a:spcBef>
                          <a:spcPts val="0"/>
                        </a:spcBef>
                        <a:spcAft>
                          <a:spcPts val="0"/>
                        </a:spcAft>
                      </a:pPr>
                      <a:r>
                        <a:rPr lang="es-MX" sz="700" b="0" i="0" u="none" strike="noStrike" kern="1200" dirty="0">
                          <a:solidFill>
                            <a:srgbClr val="000000"/>
                          </a:solidFill>
                          <a:effectLst/>
                          <a:latin typeface="Arial"/>
                          <a:cs typeface="Arial"/>
                        </a:rPr>
                        <a:t>15</a:t>
                      </a:r>
                      <a:endParaRPr lang="es-MX" sz="1800" b="0" i="0" u="none" strike="noStrike" dirty="0">
                        <a:effectLst/>
                        <a:latin typeface="Arial"/>
                      </a:endParaRPr>
                    </a:p>
                  </a:txBody>
                  <a:tcPr marL="12700" marR="12700" marT="7112" marB="0" anchor="ctr">
                    <a:lnL w="12700" cap="flat" cmpd="sng" algn="ctr">
                      <a:solidFill>
                        <a:srgbClr val="7F7F7F"/>
                      </a:solidFill>
                      <a:prstDash val="sysDash"/>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ysDash"/>
                      <a:round/>
                      <a:headEnd type="none" w="med" len="med"/>
                      <a:tailEnd type="none" w="med" len="med"/>
                    </a:lnT>
                    <a:lnB w="12700" cap="flat" cmpd="sng" algn="ctr">
                      <a:solidFill>
                        <a:srgbClr val="7F7F7F"/>
                      </a:solidFill>
                      <a:prstDash val="sysDash"/>
                      <a:round/>
                      <a:headEnd type="none" w="med" len="med"/>
                      <a:tailEnd type="none" w="med" len="med"/>
                    </a:lnB>
                  </a:tcPr>
                </a:tc>
              </a:tr>
              <a:tr h="179959">
                <a:tc gridSpan="2">
                  <a:txBody>
                    <a:bodyPr/>
                    <a:lstStyle/>
                    <a:p>
                      <a:pPr marL="0" algn="just" rtl="0" eaLnBrk="1" fontAlgn="ctr"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4. EMOCIONES</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A4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B4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C4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D4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E4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vMerge="1">
                  <a:txBody>
                    <a:bodyPr/>
                    <a:lstStyle/>
                    <a:p>
                      <a:endParaRPr lang="es-MX"/>
                    </a:p>
                  </a:txBody>
                  <a:tcPr/>
                </a:tc>
                <a:tc>
                  <a:txBody>
                    <a:bodyPr/>
                    <a:lstStyle/>
                    <a:p>
                      <a:pPr marL="0" algn="ctr" rtl="0" eaLnBrk="1" fontAlgn="t" latinLnBrk="0" hangingPunct="1">
                        <a:spcBef>
                          <a:spcPts val="0"/>
                        </a:spcBef>
                        <a:spcAft>
                          <a:spcPts val="0"/>
                        </a:spcAft>
                      </a:pPr>
                      <a:r>
                        <a:rPr lang="es-MX" sz="700" b="0" i="0" u="none" strike="noStrike" kern="1200" dirty="0">
                          <a:solidFill>
                            <a:srgbClr val="000000"/>
                          </a:solidFill>
                          <a:effectLst/>
                          <a:latin typeface="Arial"/>
                          <a:cs typeface="Arial"/>
                        </a:rPr>
                        <a:t>15</a:t>
                      </a:r>
                      <a:endParaRPr lang="es-MX" sz="1800" b="0" i="0" u="none" strike="noStrike" dirty="0">
                        <a:effectLst/>
                        <a:latin typeface="Arial"/>
                      </a:endParaRPr>
                    </a:p>
                  </a:txBody>
                  <a:tcPr marL="12700" marR="12700" marT="7112" marB="0" anchor="ctr">
                    <a:lnL w="12700" cap="flat" cmpd="sng" algn="ctr">
                      <a:solidFill>
                        <a:srgbClr val="7F7F7F"/>
                      </a:solidFill>
                      <a:prstDash val="sysDash"/>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ysDash"/>
                      <a:round/>
                      <a:headEnd type="none" w="med" len="med"/>
                      <a:tailEnd type="none" w="med" len="med"/>
                    </a:lnT>
                    <a:lnB w="12700" cap="flat" cmpd="sng" algn="ctr">
                      <a:solidFill>
                        <a:srgbClr val="7F7F7F"/>
                      </a:solidFill>
                      <a:prstDash val="sysDash"/>
                      <a:round/>
                      <a:headEnd type="none" w="med" len="med"/>
                      <a:tailEnd type="none" w="med" len="med"/>
                    </a:lnB>
                  </a:tcPr>
                </a:tc>
              </a:tr>
              <a:tr h="179959">
                <a:tc gridSpan="2">
                  <a:txBody>
                    <a:bodyPr/>
                    <a:lstStyle/>
                    <a:p>
                      <a:pPr marL="0" algn="just" rtl="0" eaLnBrk="1" fontAlgn="ctr"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5. HUMOR</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A5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B5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C5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D5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E5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vMerge="1">
                  <a:txBody>
                    <a:bodyPr/>
                    <a:lstStyle/>
                    <a:p>
                      <a:endParaRPr lang="es-MX"/>
                    </a:p>
                  </a:txBody>
                  <a:tcPr/>
                </a:tc>
                <a:tc>
                  <a:txBody>
                    <a:bodyPr/>
                    <a:lstStyle/>
                    <a:p>
                      <a:pPr marL="0" algn="ctr" rtl="0" eaLnBrk="1" fontAlgn="t" latinLnBrk="0" hangingPunct="1">
                        <a:spcBef>
                          <a:spcPts val="0"/>
                        </a:spcBef>
                        <a:spcAft>
                          <a:spcPts val="0"/>
                        </a:spcAft>
                      </a:pPr>
                      <a:r>
                        <a:rPr lang="es-MX" sz="700" b="0" i="0" u="none" strike="noStrike" kern="1200" dirty="0">
                          <a:solidFill>
                            <a:srgbClr val="000000"/>
                          </a:solidFill>
                          <a:effectLst/>
                          <a:latin typeface="Arial"/>
                          <a:cs typeface="Arial"/>
                        </a:rPr>
                        <a:t>15</a:t>
                      </a:r>
                      <a:endParaRPr lang="es-MX" sz="1800" b="0" i="0" u="none" strike="noStrike" dirty="0">
                        <a:effectLst/>
                        <a:latin typeface="Arial"/>
                      </a:endParaRPr>
                    </a:p>
                  </a:txBody>
                  <a:tcPr marL="12700" marR="12700" marT="7112" marB="0" anchor="ctr">
                    <a:lnL w="12700" cap="flat" cmpd="sng" algn="ctr">
                      <a:solidFill>
                        <a:srgbClr val="7F7F7F"/>
                      </a:solidFill>
                      <a:prstDash val="sysDash"/>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ysDash"/>
                      <a:round/>
                      <a:headEnd type="none" w="med" len="med"/>
                      <a:tailEnd type="none" w="med" len="med"/>
                    </a:lnT>
                    <a:lnB w="12700" cap="flat" cmpd="sng" algn="ctr">
                      <a:solidFill>
                        <a:srgbClr val="7F7F7F"/>
                      </a:solidFill>
                      <a:prstDash val="sysDash"/>
                      <a:round/>
                      <a:headEnd type="none" w="med" len="med"/>
                      <a:tailEnd type="none" w="med" len="med"/>
                    </a:lnB>
                  </a:tcPr>
                </a:tc>
              </a:tr>
              <a:tr h="179959">
                <a:tc gridSpan="2">
                  <a:txBody>
                    <a:bodyPr/>
                    <a:lstStyle/>
                    <a:p>
                      <a:pPr marL="0" algn="just" rtl="0" eaLnBrk="1" fontAlgn="ctr"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6. ESFUERZO</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A6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B6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C6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D6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cs typeface="Arial"/>
                        </a:rPr>
                        <a:t>2</a:t>
                      </a: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just" rtl="0" eaLnBrk="1" fontAlgn="t"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E6 </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0" algn="ctr" rtl="0" eaLnBrk="1" fontAlgn="t" latinLnBrk="0" hangingPunct="1">
                        <a:spcBef>
                          <a:spcPts val="0"/>
                        </a:spcBef>
                        <a:spcAft>
                          <a:spcPts val="0"/>
                        </a:spcAft>
                      </a:pPr>
                      <a:r>
                        <a:rPr lang="es-MX" sz="700" b="0" i="0" u="none" strike="noStrike" kern="1200" dirty="0">
                          <a:solidFill>
                            <a:srgbClr val="000000"/>
                          </a:solidFill>
                          <a:effectLst/>
                          <a:latin typeface="Arial"/>
                          <a:cs typeface="Arial"/>
                        </a:rPr>
                        <a:t>5</a:t>
                      </a:r>
                      <a:endParaRPr lang="es-MX" sz="1800" b="0" i="0" u="none" strike="noStrike" dirty="0">
                        <a:effectLst/>
                        <a:latin typeface="Arial"/>
                      </a:endParaRPr>
                    </a:p>
                  </a:txBody>
                  <a:tcPr marL="12700" marR="12700"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vMerge="1">
                  <a:txBody>
                    <a:bodyPr/>
                    <a:lstStyle/>
                    <a:p>
                      <a:endParaRPr lang="es-MX"/>
                    </a:p>
                  </a:txBody>
                  <a:tcPr/>
                </a:tc>
                <a:tc>
                  <a:txBody>
                    <a:bodyPr/>
                    <a:lstStyle/>
                    <a:p>
                      <a:pPr marL="0" algn="ctr" rtl="0" eaLnBrk="1" fontAlgn="t" latinLnBrk="0" hangingPunct="1">
                        <a:spcBef>
                          <a:spcPts val="0"/>
                        </a:spcBef>
                        <a:spcAft>
                          <a:spcPts val="0"/>
                        </a:spcAft>
                      </a:pPr>
                      <a:r>
                        <a:rPr lang="es-MX" sz="700" b="0" i="0" u="none" strike="noStrike" kern="1200" dirty="0">
                          <a:solidFill>
                            <a:srgbClr val="000000"/>
                          </a:solidFill>
                          <a:effectLst/>
                          <a:latin typeface="Arial"/>
                          <a:cs typeface="Arial"/>
                        </a:rPr>
                        <a:t>15</a:t>
                      </a:r>
                      <a:endParaRPr lang="es-MX" sz="1800" b="0" i="0" u="none" strike="noStrike" dirty="0">
                        <a:effectLst/>
                        <a:latin typeface="Arial"/>
                      </a:endParaRPr>
                    </a:p>
                  </a:txBody>
                  <a:tcPr marL="12700" marR="12700" marT="7112" marB="0" anchor="ctr">
                    <a:lnL w="12700" cap="flat" cmpd="sng" algn="ctr">
                      <a:solidFill>
                        <a:srgbClr val="7F7F7F"/>
                      </a:solidFill>
                      <a:prstDash val="sysDash"/>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ysDash"/>
                      <a:round/>
                      <a:headEnd type="none" w="med" len="med"/>
                      <a:tailEnd type="none" w="med" len="med"/>
                    </a:lnT>
                    <a:lnB w="12700" cap="flat" cmpd="sng" algn="ctr">
                      <a:solidFill>
                        <a:srgbClr val="7F7F7F"/>
                      </a:solidFill>
                      <a:prstDash val="sysDash"/>
                      <a:round/>
                      <a:headEnd type="none" w="med" len="med"/>
                      <a:tailEnd type="none" w="med" len="med"/>
                    </a:lnB>
                  </a:tcPr>
                </a:tc>
              </a:tr>
              <a:tr h="179959">
                <a:tc gridSpan="2">
                  <a:txBody>
                    <a:bodyPr/>
                    <a:lstStyle/>
                    <a:p>
                      <a:pPr marL="0" algn="ctr" rtl="0" eaLnBrk="1" fontAlgn="ctr" latinLnBrk="0" hangingPunct="1">
                        <a:spcBef>
                          <a:spcPts val="0"/>
                        </a:spcBef>
                        <a:spcAft>
                          <a:spcPts val="0"/>
                        </a:spcAft>
                      </a:pPr>
                      <a:r>
                        <a:rPr lang="es-MX" sz="700" b="0" i="0" u="none" strike="noStrike" kern="1200" dirty="0">
                          <a:solidFill>
                            <a:srgbClr val="000000"/>
                          </a:solidFill>
                          <a:effectLst/>
                          <a:latin typeface="Arial"/>
                          <a:ea typeface="Times New Roman"/>
                          <a:cs typeface="Arial"/>
                        </a:rPr>
                        <a:t>TOTAL</a:t>
                      </a: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67056" marR="67056"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67056" marR="67056"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67056" marR="67056"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67056" marR="67056"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vMerge="1">
                  <a:txBody>
                    <a:bodyPr/>
                    <a:lstStyle/>
                    <a:p>
                      <a:endParaRPr lang="es-MX"/>
                    </a:p>
                  </a:txBody>
                  <a:tcPr/>
                </a:tc>
                <a:tc>
                  <a:txBody>
                    <a:bodyPr/>
                    <a:lstStyle/>
                    <a:p>
                      <a:pPr marL="0" algn="ctr" rtl="0" eaLnBrk="1" fontAlgn="t" latinLnBrk="0" hangingPunct="1">
                        <a:spcBef>
                          <a:spcPts val="0"/>
                        </a:spcBef>
                        <a:spcAft>
                          <a:spcPts val="0"/>
                        </a:spcAft>
                      </a:pPr>
                      <a:r>
                        <a:rPr lang="es-MX" sz="700" b="0" i="0" u="none" strike="noStrike" kern="1200" dirty="0">
                          <a:solidFill>
                            <a:srgbClr val="000000"/>
                          </a:solidFill>
                          <a:effectLst/>
                          <a:latin typeface="Arial"/>
                          <a:cs typeface="Arial"/>
                        </a:rPr>
                        <a:t>90</a:t>
                      </a:r>
                      <a:endParaRPr lang="es-MX" sz="1800" b="0" i="0" u="none" strike="noStrike" dirty="0">
                        <a:effectLst/>
                        <a:latin typeface="Arial"/>
                      </a:endParaRPr>
                    </a:p>
                  </a:txBody>
                  <a:tcPr marL="12700" marR="12700" marT="7112" marB="0" anchor="ctr">
                    <a:lnL w="12700" cap="flat" cmpd="sng" algn="ctr">
                      <a:solidFill>
                        <a:srgbClr val="7F7F7F"/>
                      </a:solidFill>
                      <a:prstDash val="sysDash"/>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ysDash"/>
                      <a:round/>
                      <a:headEnd type="none" w="med" len="med"/>
                      <a:tailEnd type="none" w="med" len="med"/>
                    </a:lnT>
                    <a:lnB w="12700" cap="flat" cmpd="sng" algn="ctr">
                      <a:solidFill>
                        <a:srgbClr val="7F7F7F"/>
                      </a:solidFill>
                      <a:prstDash val="sysDash"/>
                      <a:round/>
                      <a:headEnd type="none" w="med" len="med"/>
                      <a:tailEnd type="none" w="med" len="med"/>
                    </a:lnB>
                  </a:tcPr>
                </a:tc>
              </a:tr>
              <a:tr h="63297">
                <a:tc gridSpan="14">
                  <a:txBody>
                    <a:bodyPr/>
                    <a:lstStyle/>
                    <a:p>
                      <a:pPr marL="0" algn="ctr" rtl="0" eaLnBrk="1" fontAlgn="ctr" latinLnBrk="0" hangingPunct="1">
                        <a:spcBef>
                          <a:spcPts val="0"/>
                        </a:spcBef>
                        <a:spcAft>
                          <a:spcPts val="0"/>
                        </a:spcAft>
                      </a:pPr>
                      <a:endParaRPr lang="es-MX" sz="2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67056" marR="67056"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67056" marR="67056"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67056" marR="67056"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67056" marR="67056"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pPr marL="0" algn="ctr" rtl="0" eaLnBrk="1" fontAlgn="ctr" latinLnBrk="0" hangingPunct="1">
                        <a:spcBef>
                          <a:spcPts val="600"/>
                        </a:spcBef>
                        <a:spcAft>
                          <a:spcPts val="600"/>
                        </a:spcAft>
                      </a:pPr>
                      <a:endParaRPr lang="es-MX" sz="1800" b="0" i="0" u="none" strike="noStrike" dirty="0">
                        <a:effectLst/>
                        <a:latin typeface="Arial"/>
                      </a:endParaRPr>
                    </a:p>
                  </a:txBody>
                  <a:tcPr marL="67056" marR="67056" marT="7112" marB="0" anchor="ctr">
                    <a:lnL w="12700" cap="flat" cmpd="sng" algn="ctr">
                      <a:solidFill>
                        <a:srgbClr val="000000"/>
                      </a:solidFill>
                      <a:prstDash val="solid"/>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ysDash"/>
                      <a:round/>
                      <a:headEnd type="none" w="med" len="med"/>
                      <a:tailEnd type="none" w="med" len="med"/>
                    </a:lnT>
                    <a:lnB w="12700" cap="flat" cmpd="sng" algn="ctr">
                      <a:solidFill>
                        <a:srgbClr val="7F7F7F"/>
                      </a:solidFill>
                      <a:prstDash val="sysDash"/>
                      <a:round/>
                      <a:headEnd type="none" w="med" len="med"/>
                      <a:tailEnd type="none" w="med" len="med"/>
                    </a:lnB>
                  </a:tcPr>
                </a:tc>
                <a:tc hMerge="1">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ysDash"/>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ysDash"/>
                      <a:round/>
                      <a:headEnd type="none" w="med" len="med"/>
                      <a:tailEnd type="none" w="med" len="med"/>
                    </a:lnT>
                    <a:lnB w="12700" cap="flat" cmpd="sng" algn="ctr">
                      <a:solidFill>
                        <a:srgbClr val="7F7F7F"/>
                      </a:solidFill>
                      <a:prstDash val="sysDash"/>
                      <a:round/>
                      <a:headEnd type="none" w="med" len="med"/>
                      <a:tailEnd type="none" w="med" len="med"/>
                    </a:lnB>
                  </a:tcPr>
                </a:tc>
              </a:tr>
              <a:tr h="179959">
                <a:tc gridSpan="14">
                  <a:txBody>
                    <a:bodyPr/>
                    <a:lstStyle/>
                    <a:p>
                      <a:pPr algn="just" rtl="0" eaLnBrk="1" fontAlgn="auto" latinLnBrk="0" hangingPunct="1"/>
                      <a:r>
                        <a:rPr lang="es-MX" sz="800" b="0" i="0" kern="1200" dirty="0" smtClean="0">
                          <a:solidFill>
                            <a:schemeClr val="tx1"/>
                          </a:solidFill>
                          <a:effectLst/>
                          <a:latin typeface="Arial" panose="020B0604020202020204" pitchFamily="34" charset="0"/>
                          <a:ea typeface="+mn-ea"/>
                          <a:cs typeface="Arial" panose="020B0604020202020204" pitchFamily="34" charset="0"/>
                        </a:rPr>
                        <a:t>RECUERDE: El estilo en que se tenga la puntuación mayor será el dominante. La siguiente puntuación más alta será el estilo secundario. El estilo que ostente la puntuación menor representará los conceptos que se rechazan con mayor intensidad, como representativos de usted. El rechazo más fuerte será el del estilo cuya puntuación total sea de 6. El estilo con mayor consolidación será el que sume 30.</a:t>
                      </a:r>
                      <a:endParaRPr lang="es-MX" sz="800" dirty="0">
                        <a:effectLst/>
                        <a:latin typeface="Arial" panose="020B0604020202020204" pitchFamily="34" charset="0"/>
                        <a:cs typeface="Arial" panose="020B0604020202020204" pitchFamily="34" charset="0"/>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dirty="0"/>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pPr marL="0" algn="ctr" rtl="0" eaLnBrk="1" fontAlgn="t" latinLnBrk="0" hangingPunct="1">
                        <a:spcBef>
                          <a:spcPts val="0"/>
                        </a:spcBef>
                        <a:spcAft>
                          <a:spcPts val="0"/>
                        </a:spcAft>
                      </a:pPr>
                      <a:endParaRPr lang="es-MX" sz="1800" b="0" i="0" u="none" strike="noStrike">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67056" marR="67056"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67056" marR="67056"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67056" marR="67056"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67056" marR="67056"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pPr marL="0" algn="ctr" rtl="0" eaLnBrk="1" fontAlgn="ctr" latinLnBrk="0" hangingPunct="1">
                        <a:spcBef>
                          <a:spcPts val="600"/>
                        </a:spcBef>
                        <a:spcAft>
                          <a:spcPts val="600"/>
                        </a:spcAft>
                      </a:pPr>
                      <a:endParaRPr lang="es-MX" sz="1800" b="0" i="0" u="none" strike="noStrike" dirty="0">
                        <a:effectLst/>
                        <a:latin typeface="Arial"/>
                      </a:endParaRPr>
                    </a:p>
                  </a:txBody>
                  <a:tcPr marL="67056" marR="67056" marT="7112" marB="0" anchor="ctr">
                    <a:lnL w="12700" cap="flat" cmpd="sng" algn="ctr">
                      <a:solidFill>
                        <a:srgbClr val="000000"/>
                      </a:solidFill>
                      <a:prstDash val="solid"/>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ysDash"/>
                      <a:round/>
                      <a:headEnd type="none" w="med" len="med"/>
                      <a:tailEnd type="none" w="med" len="med"/>
                    </a:lnT>
                    <a:lnB w="12700" cap="flat" cmpd="sng" algn="ctr">
                      <a:solidFill>
                        <a:srgbClr val="7F7F7F"/>
                      </a:solidFill>
                      <a:prstDash val="sysDash"/>
                      <a:round/>
                      <a:headEnd type="none" w="med" len="med"/>
                      <a:tailEnd type="none" w="med" len="med"/>
                    </a:lnB>
                  </a:tcPr>
                </a:tc>
                <a:tc hMerge="1">
                  <a:txBody>
                    <a:bodyPr/>
                    <a:lstStyle/>
                    <a:p>
                      <a:pPr marL="0" algn="ctr" rtl="0" eaLnBrk="1" fontAlgn="t" latinLnBrk="0" hangingPunct="1">
                        <a:spcBef>
                          <a:spcPts val="0"/>
                        </a:spcBef>
                        <a:spcAft>
                          <a:spcPts val="0"/>
                        </a:spcAft>
                      </a:pPr>
                      <a:endParaRPr lang="es-MX" sz="1800" b="0" i="0" u="none" strike="noStrike" dirty="0">
                        <a:effectLst/>
                        <a:latin typeface="Arial"/>
                      </a:endParaRPr>
                    </a:p>
                  </a:txBody>
                  <a:tcPr marL="12700" marR="12700" marT="7112" marB="0" anchor="ctr">
                    <a:lnL w="12700" cap="flat" cmpd="sng" algn="ctr">
                      <a:solidFill>
                        <a:srgbClr val="7F7F7F"/>
                      </a:solidFill>
                      <a:prstDash val="sysDash"/>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ysDash"/>
                      <a:round/>
                      <a:headEnd type="none" w="med" len="med"/>
                      <a:tailEnd type="none" w="med" len="med"/>
                    </a:lnT>
                    <a:lnB w="12700" cap="flat" cmpd="sng" algn="ctr">
                      <a:solidFill>
                        <a:srgbClr val="7F7F7F"/>
                      </a:solidFill>
                      <a:prstDash val="sysDash"/>
                      <a:round/>
                      <a:headEnd type="none" w="med" len="med"/>
                      <a:tailEnd type="none" w="med" len="med"/>
                    </a:lnB>
                  </a:tcPr>
                </a:tc>
              </a:tr>
              <a:tr h="59176">
                <a:tc gridSpan="14">
                  <a:txBody>
                    <a:bodyPr/>
                    <a:lstStyle/>
                    <a:p>
                      <a:pPr algn="just" rtl="0" eaLnBrk="1" fontAlgn="auto" latinLnBrk="0" hangingPunct="1"/>
                      <a:endParaRPr lang="es-MX" sz="400" dirty="0">
                        <a:effectLst/>
                        <a:latin typeface="Arial" panose="020B0604020202020204" pitchFamily="34" charset="0"/>
                        <a:cs typeface="Arial" panose="020B0604020202020204" pitchFamily="34" charset="0"/>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79959">
                <a:tc>
                  <a:txBody>
                    <a:bodyPr/>
                    <a:lstStyle/>
                    <a:p>
                      <a:pPr marL="0" algn="ctr" rtl="0" eaLnBrk="1" fontAlgn="ctr" latinLnBrk="0" hangingPunct="1">
                        <a:spcBef>
                          <a:spcPts val="0"/>
                        </a:spcBef>
                        <a:spcAft>
                          <a:spcPts val="0"/>
                        </a:spcAft>
                      </a:pPr>
                      <a:r>
                        <a:rPr lang="es-MX" sz="1100" b="1" i="0" u="none" strike="noStrike" dirty="0" smtClean="0">
                          <a:solidFill>
                            <a:srgbClr val="FF0000"/>
                          </a:solidFill>
                          <a:effectLst/>
                          <a:latin typeface="Arial"/>
                        </a:rPr>
                        <a:t>4</a:t>
                      </a:r>
                      <a:endParaRPr lang="es-MX" sz="1800" b="1" i="0" u="none" strike="noStrike" dirty="0">
                        <a:solidFill>
                          <a:srgbClr val="FF0000"/>
                        </a:solidFill>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gridSpan="13">
                  <a:txBody>
                    <a:bodyPr/>
                    <a:lstStyle/>
                    <a:p>
                      <a:pPr algn="ctr" rtl="0" eaLnBrk="1" latinLnBrk="0" hangingPunct="1"/>
                      <a:r>
                        <a:rPr lang="es-MX" sz="800" b="1" kern="1200" dirty="0" smtClean="0">
                          <a:solidFill>
                            <a:schemeClr val="tx1"/>
                          </a:solidFill>
                          <a:effectLst/>
                          <a:latin typeface="Arial" panose="020B0604020202020204" pitchFamily="34" charset="0"/>
                          <a:ea typeface="+mn-ea"/>
                          <a:cs typeface="Arial" panose="020B0604020202020204" pitchFamily="34" charset="0"/>
                        </a:rPr>
                        <a:t>EXPLICACIÓN  E INTERPRETACIÓN PERSONAL</a:t>
                      </a:r>
                      <a:endParaRPr lang="es-MX" sz="800" dirty="0" smtClean="0">
                        <a:effectLst/>
                        <a:latin typeface="Arial" panose="020B0604020202020204" pitchFamily="34" charset="0"/>
                        <a:cs typeface="Arial" panose="020B0604020202020204" pitchFamily="34" charset="0"/>
                      </a:endParaRPr>
                    </a:p>
                    <a:p>
                      <a:pPr algn="just" rtl="0" eaLnBrk="1" latinLnBrk="0" hangingPunct="1"/>
                      <a:r>
                        <a:rPr lang="es-MX" sz="800" b="0" kern="1200" dirty="0" smtClean="0">
                          <a:solidFill>
                            <a:schemeClr val="tx1"/>
                          </a:solidFill>
                          <a:effectLst/>
                          <a:latin typeface="Arial" panose="020B0604020202020204" pitchFamily="34" charset="0"/>
                          <a:ea typeface="+mn-ea"/>
                          <a:cs typeface="Arial" panose="020B0604020202020204" pitchFamily="34" charset="0"/>
                        </a:rPr>
                        <a:t>De acuerdo al resultado del cuadro anterior, lea cuidadosamente cuales son las principales características y condiciones de los cinco estilos analizados, y reflexione conforme a ellos</a:t>
                      </a:r>
                      <a:endParaRPr lang="es-MX" sz="800" dirty="0" smtClean="0">
                        <a:effectLst/>
                        <a:latin typeface="Arial" panose="020B0604020202020204" pitchFamily="34" charset="0"/>
                        <a:cs typeface="Arial" panose="020B0604020202020204" pitchFamily="34" charset="0"/>
                      </a:endParaRPr>
                    </a:p>
                    <a:p>
                      <a:pPr algn="just" rtl="0" eaLnBrk="1" fontAlgn="t" latinLnBrk="0" hangingPunct="1"/>
                      <a:r>
                        <a:rPr lang="es-MX" sz="800" b="0" i="0" kern="1200" dirty="0" smtClean="0">
                          <a:solidFill>
                            <a:schemeClr val="tx1"/>
                          </a:solidFill>
                          <a:effectLst/>
                          <a:latin typeface="Arial" panose="020B0604020202020204" pitchFamily="34" charset="0"/>
                          <a:ea typeface="+mn-ea"/>
                          <a:cs typeface="Arial" panose="020B0604020202020204" pitchFamily="34" charset="0"/>
                        </a:rPr>
                        <a:t>1.- Del</a:t>
                      </a:r>
                      <a:r>
                        <a:rPr lang="es-MX" sz="800" b="0" i="0" kern="1200" baseline="0" dirty="0" smtClean="0">
                          <a:solidFill>
                            <a:schemeClr val="tx1"/>
                          </a:solidFill>
                          <a:effectLst/>
                          <a:latin typeface="Arial" panose="020B0604020202020204" pitchFamily="34" charset="0"/>
                          <a:ea typeface="+mn-ea"/>
                          <a:cs typeface="Arial" panose="020B0604020202020204" pitchFamily="34" charset="0"/>
                        </a:rPr>
                        <a:t> análisis de sus dos mayores estilos predominantes, de cada uno de ellos, en que aspectos coincide y en cuales no de cada uno de ellos.</a:t>
                      </a:r>
                      <a:endParaRPr lang="es-MX" sz="800" dirty="0" smtClean="0">
                        <a:effectLst/>
                        <a:latin typeface="Arial" panose="020B0604020202020204" pitchFamily="34" charset="0"/>
                        <a:cs typeface="Arial" panose="020B0604020202020204" pitchFamily="34" charset="0"/>
                      </a:endParaRPr>
                    </a:p>
                    <a:p>
                      <a:pPr algn="just" rtl="0" eaLnBrk="1" fontAlgn="t" latinLnBrk="0" hangingPunct="1"/>
                      <a:r>
                        <a:rPr lang="es-MX" sz="800" b="0" i="0" kern="1200" baseline="0" dirty="0" smtClean="0">
                          <a:solidFill>
                            <a:schemeClr val="tx1"/>
                          </a:solidFill>
                          <a:effectLst/>
                          <a:latin typeface="Arial" panose="020B0604020202020204" pitchFamily="34" charset="0"/>
                          <a:ea typeface="+mn-ea"/>
                          <a:cs typeface="Arial" panose="020B0604020202020204" pitchFamily="34" charset="0"/>
                        </a:rPr>
                        <a:t>2.- Su estilo con predominante mayor, que acciones debería desarrollar para que fuera mejor su desempeño.</a:t>
                      </a:r>
                      <a:endParaRPr lang="es-MX" sz="800" dirty="0" smtClean="0">
                        <a:effectLst/>
                        <a:latin typeface="Arial" panose="020B0604020202020204" pitchFamily="34" charset="0"/>
                        <a:cs typeface="Arial" panose="020B0604020202020204" pitchFamily="34" charset="0"/>
                      </a:endParaRPr>
                    </a:p>
                    <a:p>
                      <a:pPr algn="just" rtl="0" eaLnBrk="1" fontAlgn="t" latinLnBrk="0" hangingPunct="1"/>
                      <a:r>
                        <a:rPr lang="es-MX" sz="800" b="0" i="0" kern="1200" baseline="0" dirty="0" smtClean="0">
                          <a:solidFill>
                            <a:schemeClr val="tx1"/>
                          </a:solidFill>
                          <a:effectLst/>
                          <a:latin typeface="Arial" panose="020B0604020202020204" pitchFamily="34" charset="0"/>
                          <a:ea typeface="+mn-ea"/>
                          <a:cs typeface="Arial" panose="020B0604020202020204" pitchFamily="34" charset="0"/>
                        </a:rPr>
                        <a:t>3.- Del análisis de los estilos no predominantes mayores, alguno de ellos considera que debería ser el suyo y como lo lograría .</a:t>
                      </a:r>
                      <a:endParaRPr lang="es-MX" sz="800" dirty="0">
                        <a:effectLst/>
                        <a:latin typeface="Arial" panose="020B0604020202020204" pitchFamily="34" charset="0"/>
                        <a:cs typeface="Arial" panose="020B0604020202020204" pitchFamily="34" charset="0"/>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tr>
              <a:tr h="540000">
                <a:tc gridSpan="14">
                  <a:txBody>
                    <a:bodyPr/>
                    <a:lstStyle/>
                    <a:p>
                      <a:pPr marL="0" algn="ctr" rtl="0" eaLnBrk="1" fontAlgn="ctr" latinLnBrk="0" hangingPunct="1">
                        <a:spcBef>
                          <a:spcPts val="0"/>
                        </a:spcBef>
                        <a:spcAft>
                          <a:spcPts val="0"/>
                        </a:spcAft>
                      </a:pPr>
                      <a:endParaRPr lang="es-MX" sz="1800" b="1" i="0" u="none" strike="noStrike" dirty="0">
                        <a:solidFill>
                          <a:srgbClr val="FF0000"/>
                        </a:solidFill>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pPr algn="just" rtl="0" eaLnBrk="1" fontAlgn="t" latinLnBrk="0" hangingPunct="1"/>
                      <a:endParaRPr lang="es-MX" sz="800" dirty="0">
                        <a:effectLst/>
                        <a:latin typeface="Arial" panose="020B0604020202020204" pitchFamily="34" charset="0"/>
                        <a:cs typeface="Arial" panose="020B0604020202020204" pitchFamily="34" charset="0"/>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7" name="6 Rectángulo"/>
          <p:cNvSpPr/>
          <p:nvPr/>
        </p:nvSpPr>
        <p:spPr>
          <a:xfrm>
            <a:off x="611560" y="692696"/>
            <a:ext cx="7920880" cy="576064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8" name="7 Rectángulo"/>
          <p:cNvSpPr/>
          <p:nvPr/>
        </p:nvSpPr>
        <p:spPr>
          <a:xfrm>
            <a:off x="1080432" y="6381328"/>
            <a:ext cx="7380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900" b="1" i="1" dirty="0" smtClean="0">
                <a:solidFill>
                  <a:srgbClr val="FF0000"/>
                </a:solidFill>
              </a:rPr>
              <a:t>Puede llenarlo  a mano o bien por su computadora. No tiene límite en su repuesta.  Puede iniciar en esta página y continuar si lo requiere, en las hojas adicionales al final de este documento.</a:t>
            </a:r>
            <a:endParaRPr lang="es-MX" sz="1400" b="1" i="1" dirty="0">
              <a:solidFill>
                <a:srgbClr val="FF0000"/>
              </a:solidFill>
            </a:endParaRPr>
          </a:p>
        </p:txBody>
      </p:sp>
    </p:spTree>
    <p:extLst>
      <p:ext uri="{BB962C8B-B14F-4D97-AF65-F5344CB8AC3E}">
        <p14:creationId xmlns:p14="http://schemas.microsoft.com/office/powerpoint/2010/main" val="2505840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132FADFE-3B8F-471C-ABF0-DBC7717ECBBC}" type="slidenum">
              <a:rPr lang="es-ES" smtClean="0"/>
              <a:t>11</a:t>
            </a:fld>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1848140137"/>
              </p:ext>
            </p:extLst>
          </p:nvPr>
        </p:nvGraphicFramePr>
        <p:xfrm>
          <a:off x="612440" y="188640"/>
          <a:ext cx="7920000" cy="407194"/>
        </p:xfrm>
        <a:graphic>
          <a:graphicData uri="http://schemas.openxmlformats.org/drawingml/2006/table">
            <a:tbl>
              <a:tblPr/>
              <a:tblGrid>
                <a:gridCol w="819314"/>
                <a:gridCol w="3035146"/>
                <a:gridCol w="1095868"/>
                <a:gridCol w="424332"/>
                <a:gridCol w="652536"/>
                <a:gridCol w="408296"/>
                <a:gridCol w="748222"/>
                <a:gridCol w="454054"/>
                <a:gridCol w="282232"/>
              </a:tblGrid>
              <a:tr h="0">
                <a:tc gridSpan="4">
                  <a:txBody>
                    <a:bodyPr/>
                    <a:lstStyle/>
                    <a:p>
                      <a:pPr algn="ctr" rtl="0" eaLnBrk="1" latinLnBrk="0" hangingPunct="1"/>
                      <a:r>
                        <a:rPr lang="es-MX" sz="750" b="1" i="0" u="none" kern="1200" baseline="0" dirty="0" smtClean="0">
                          <a:solidFill>
                            <a:schemeClr val="tx1"/>
                          </a:solidFill>
                          <a:effectLst/>
                          <a:latin typeface="Arial" panose="020B0604020202020204" pitchFamily="34" charset="0"/>
                          <a:ea typeface="+mn-ea"/>
                          <a:cs typeface="Arial" panose="020B0604020202020204" pitchFamily="34" charset="0"/>
                        </a:rPr>
                        <a:t>TGE -2020 – 2021. MÓDULO I  TÉCNICAS DE DESARROLLO ORGANIZACIONAL.  CUESTIONARIO MODULAR</a:t>
                      </a:r>
                      <a:endParaRPr lang="es-MX" sz="750" i="0" u="none" dirty="0" smtClean="0">
                        <a:solidFill>
                          <a:schemeClr val="tx1"/>
                        </a:solidFill>
                        <a:effectLst/>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pPr algn="ctr" rtl="0" eaLnBrk="1" latinLnBrk="0" hangingPunct="1"/>
                      <a:endParaRPr lang="es-MX" sz="800" b="1" i="0" u="none" dirty="0" smtClean="0">
                        <a:solidFill>
                          <a:schemeClr val="tx1"/>
                        </a:solidFill>
                        <a:effectLst/>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rtl="0" eaLnBrk="1" latinLnBrk="0" hangingPunct="1"/>
                      <a:r>
                        <a:rPr lang="es-MX" sz="750" b="1" i="0" u="none" dirty="0" smtClean="0">
                          <a:solidFill>
                            <a:schemeClr val="tx1"/>
                          </a:solidFill>
                          <a:effectLst/>
                          <a:latin typeface="Arial" panose="020B0604020202020204" pitchFamily="34" charset="0"/>
                          <a:cs typeface="Arial" panose="020B0604020202020204" pitchFamily="34" charset="0"/>
                        </a:rPr>
                        <a:t>FECHA DE ENVÍ0</a:t>
                      </a: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dirty="0"/>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es-MX" sz="750" dirty="0"/>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s-MX" sz="750" b="1" baseline="0" dirty="0" smtClean="0">
                          <a:latin typeface="Arial" panose="020B0604020202020204" pitchFamily="34" charset="0"/>
                          <a:cs typeface="Arial" panose="020B0604020202020204" pitchFamily="34" charset="0"/>
                        </a:rPr>
                        <a:t>HOJA</a:t>
                      </a:r>
                      <a:endParaRPr lang="es-MX" sz="750" b="1" dirty="0">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s-MX" sz="750" b="1" dirty="0" smtClean="0">
                          <a:latin typeface="Arial" panose="020B0604020202020204" pitchFamily="34" charset="0"/>
                          <a:cs typeface="Arial" panose="020B0604020202020204" pitchFamily="34" charset="0"/>
                        </a:rPr>
                        <a:t>2</a:t>
                      </a:r>
                      <a:endParaRPr lang="es-MX" sz="750" b="1" dirty="0">
                        <a:latin typeface="Arial" panose="020B0604020202020204" pitchFamily="34" charset="0"/>
                        <a:cs typeface="Arial" panose="020B0604020202020204" pitchFamily="34" charset="0"/>
                      </a:endParaRPr>
                    </a:p>
                  </a:txBody>
                  <a:tcPr marL="89239" marR="89239" marT="44672" marB="44672" anchor="ct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a:txBody>
                    <a:bodyPr/>
                    <a:lstStyle/>
                    <a:p>
                      <a:pPr marL="0" marR="0" indent="0" algn="ctr" rtl="0" eaLnBrk="1" fontAlgn="base" latinLnBrk="0" hangingPunct="1">
                        <a:spcBef>
                          <a:spcPts val="0"/>
                        </a:spcBef>
                        <a:spcAft>
                          <a:spcPts val="0"/>
                        </a:spcAft>
                      </a:pPr>
                      <a:r>
                        <a:rPr lang="es-MX" sz="75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75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5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50" b="1" i="0" u="none" strike="noStrike" dirty="0" smtClean="0">
                          <a:effectLst/>
                          <a:latin typeface="Arial" panose="020B0604020202020204" pitchFamily="34" charset="0"/>
                          <a:cs typeface="Arial" panose="020B0604020202020204" pitchFamily="34" charset="0"/>
                        </a:rPr>
                        <a:t>CARRERA</a:t>
                      </a:r>
                      <a:endParaRPr lang="es-MX" sz="75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endParaRPr lang="es-MX" sz="75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algn="ctr"/>
                      <a:r>
                        <a:rPr lang="es-MX" sz="750" b="1" dirty="0" smtClean="0">
                          <a:latin typeface="Arial" panose="020B0604020202020204" pitchFamily="34" charset="0"/>
                          <a:cs typeface="Arial" panose="020B0604020202020204" pitchFamily="34" charset="0"/>
                        </a:rPr>
                        <a:t>MATRÍCULA</a:t>
                      </a:r>
                      <a:endParaRPr lang="es-MX" sz="75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gridSpan="2">
                  <a:txBody>
                    <a:bodyPr/>
                    <a:lstStyle/>
                    <a:p>
                      <a:endParaRPr lang="es-MX" sz="75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1871727067"/>
              </p:ext>
            </p:extLst>
          </p:nvPr>
        </p:nvGraphicFramePr>
        <p:xfrm>
          <a:off x="756431" y="836712"/>
          <a:ext cx="7704001" cy="5350165"/>
        </p:xfrm>
        <a:graphic>
          <a:graphicData uri="http://schemas.openxmlformats.org/drawingml/2006/table">
            <a:tbl>
              <a:tblPr firstRow="1" firstCol="1" lastRow="1" lastCol="1" bandRow="1" bandCol="1"/>
              <a:tblGrid>
                <a:gridCol w="474976"/>
                <a:gridCol w="7229025"/>
              </a:tblGrid>
              <a:tr h="179959">
                <a:tc gridSpan="2">
                  <a:txBody>
                    <a:bodyPr/>
                    <a:lstStyle/>
                    <a:p>
                      <a:pPr marL="0" marR="0" indent="0" algn="ctr" defTabSz="914400" rtl="0" eaLnBrk="1" fontAlgn="ctr" latinLnBrk="0" hangingPunct="1">
                        <a:lnSpc>
                          <a:spcPct val="100000"/>
                        </a:lnSpc>
                        <a:spcBef>
                          <a:spcPts val="600"/>
                        </a:spcBef>
                        <a:spcAft>
                          <a:spcPts val="600"/>
                        </a:spcAft>
                        <a:buClrTx/>
                        <a:buSzTx/>
                        <a:buFontTx/>
                        <a:buNone/>
                        <a:tabLst/>
                        <a:defRPr/>
                      </a:pPr>
                      <a:r>
                        <a:rPr lang="es-MX" sz="800" b="1" dirty="0" smtClean="0">
                          <a:solidFill>
                            <a:schemeClr val="tx1"/>
                          </a:solidFill>
                          <a:effectLst/>
                          <a:latin typeface="Arial" panose="020B0604020202020204" pitchFamily="34" charset="0"/>
                          <a:cs typeface="Arial" panose="020B0604020202020204" pitchFamily="34" charset="0"/>
                        </a:rPr>
                        <a:t>CAPÍTULO</a:t>
                      </a:r>
                      <a:r>
                        <a:rPr lang="es-MX" sz="800" b="1" baseline="0" dirty="0" smtClean="0">
                          <a:solidFill>
                            <a:schemeClr val="tx1"/>
                          </a:solidFill>
                          <a:effectLst/>
                          <a:latin typeface="Arial" panose="020B0604020202020204" pitchFamily="34" charset="0"/>
                          <a:cs typeface="Arial" panose="020B0604020202020204" pitchFamily="34" charset="0"/>
                        </a:rPr>
                        <a:t> 4.0.- LIDERAZGO Y COACHING</a:t>
                      </a:r>
                      <a:endParaRPr lang="es-MX" sz="800" b="1" dirty="0" smtClean="0">
                        <a:solidFill>
                          <a:schemeClr val="tx1"/>
                        </a:solidFill>
                        <a:effectLst/>
                        <a:latin typeface="Arial" panose="020B0604020202020204" pitchFamily="34" charset="0"/>
                        <a:cs typeface="Arial" panose="020B0604020202020204" pitchFamily="34" charset="0"/>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lumMod val="95000"/>
                      </a:schemeClr>
                    </a:solidFill>
                  </a:tcPr>
                </a:tc>
                <a:tc hMerge="1">
                  <a:txBody>
                    <a:bodyPr/>
                    <a:lstStyle/>
                    <a:p>
                      <a:endParaRPr lang="es-MX"/>
                    </a:p>
                  </a:txBody>
                  <a:tcPr/>
                </a:tc>
              </a:tr>
              <a:tr h="61631">
                <a:tc gridSpan="2">
                  <a:txBody>
                    <a:bodyPr/>
                    <a:lstStyle/>
                    <a:p>
                      <a:pPr marL="0" marR="0" indent="0" algn="ctr" defTabSz="914400" rtl="0" eaLnBrk="1" fontAlgn="ctr" latinLnBrk="0" hangingPunct="1">
                        <a:lnSpc>
                          <a:spcPct val="100000"/>
                        </a:lnSpc>
                        <a:spcBef>
                          <a:spcPts val="600"/>
                        </a:spcBef>
                        <a:spcAft>
                          <a:spcPts val="600"/>
                        </a:spcAft>
                        <a:buClrTx/>
                        <a:buSzTx/>
                        <a:buFontTx/>
                        <a:buNone/>
                        <a:tabLst/>
                        <a:defRPr/>
                      </a:pPr>
                      <a:endParaRPr lang="es-MX" sz="100" b="1" dirty="0" smtClean="0">
                        <a:solidFill>
                          <a:srgbClr val="FF0000"/>
                        </a:solidFill>
                        <a:effectLst/>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pPr rtl="0" eaLnBrk="1" fontAlgn="auto" latinLnBrk="0" hangingPunct="1"/>
                      <a:endParaRPr lang="es-MX" sz="800" dirty="0">
                        <a:effectLst/>
                        <a:latin typeface="Arial" panose="020B0604020202020204" pitchFamily="34" charset="0"/>
                        <a:cs typeface="Arial" panose="020B0604020202020204" pitchFamily="34" charset="0"/>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79959">
                <a:tc gridSpan="2">
                  <a:txBody>
                    <a:bodyPr/>
                    <a:lstStyle/>
                    <a:p>
                      <a:pPr marL="0" marR="0" indent="0" algn="ctr" defTabSz="914400" rtl="0" eaLnBrk="1" fontAlgn="ctr" latinLnBrk="0" hangingPunct="1">
                        <a:lnSpc>
                          <a:spcPct val="100000"/>
                        </a:lnSpc>
                        <a:spcBef>
                          <a:spcPts val="600"/>
                        </a:spcBef>
                        <a:spcAft>
                          <a:spcPts val="600"/>
                        </a:spcAft>
                        <a:buClrTx/>
                        <a:buSzTx/>
                        <a:buFontTx/>
                        <a:buNone/>
                        <a:tabLst/>
                        <a:defRPr/>
                      </a:pPr>
                      <a:r>
                        <a:rPr lang="es-MX" sz="800" b="1" i="1" dirty="0" smtClean="0"/>
                        <a:t>4.21.1  AUTO-EVALUACIÓN: 4.1  ESTILOS BÁSICOS DE LIDERAZGO. GRID </a:t>
                      </a:r>
                      <a:r>
                        <a:rPr lang="es-MX" sz="800" b="1" i="1" dirty="0" smtClean="0"/>
                        <a:t>ADMINISTRATIVO. </a:t>
                      </a:r>
                      <a:r>
                        <a:rPr lang="es-MX" sz="800" b="1" i="1" dirty="0" smtClean="0">
                          <a:solidFill>
                            <a:srgbClr val="FF0000"/>
                          </a:solidFill>
                        </a:rPr>
                        <a:t>Continuación</a:t>
                      </a:r>
                      <a:endParaRPr lang="es-MX" sz="800" i="1" dirty="0" smtClean="0">
                        <a:solidFill>
                          <a:srgbClr val="FF0000"/>
                        </a:solidFill>
                        <a:effectLst/>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pPr rtl="0" eaLnBrk="1" fontAlgn="auto" latinLnBrk="0" hangingPunct="1"/>
                      <a:endParaRPr lang="es-MX" sz="800" dirty="0">
                        <a:effectLst/>
                        <a:latin typeface="Arial" panose="020B0604020202020204" pitchFamily="34" charset="0"/>
                        <a:cs typeface="Arial" panose="020B0604020202020204" pitchFamily="34" charset="0"/>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59176">
                <a:tc gridSpan="2">
                  <a:txBody>
                    <a:bodyPr/>
                    <a:lstStyle/>
                    <a:p>
                      <a:pPr algn="just" rtl="0" eaLnBrk="1" fontAlgn="auto" latinLnBrk="0" hangingPunct="1"/>
                      <a:endParaRPr lang="es-MX" sz="400" dirty="0">
                        <a:effectLst/>
                        <a:latin typeface="Arial" panose="020B0604020202020204" pitchFamily="34" charset="0"/>
                        <a:cs typeface="Arial" panose="020B0604020202020204" pitchFamily="34" charset="0"/>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endParaRPr lang="es-MX"/>
                    </a:p>
                  </a:txBody>
                  <a:tcPr/>
                </a:tc>
              </a:tr>
              <a:tr h="179959">
                <a:tc>
                  <a:txBody>
                    <a:bodyPr/>
                    <a:lstStyle/>
                    <a:p>
                      <a:pPr marL="0" algn="ctr" rtl="0" eaLnBrk="1" fontAlgn="ctr" latinLnBrk="0" hangingPunct="1">
                        <a:spcBef>
                          <a:spcPts val="0"/>
                        </a:spcBef>
                        <a:spcAft>
                          <a:spcPts val="0"/>
                        </a:spcAft>
                      </a:pPr>
                      <a:r>
                        <a:rPr lang="es-MX" sz="1100" b="1" i="0" u="none" strike="noStrike" dirty="0" smtClean="0">
                          <a:solidFill>
                            <a:srgbClr val="FF0000"/>
                          </a:solidFill>
                          <a:effectLst/>
                          <a:latin typeface="Arial"/>
                        </a:rPr>
                        <a:t>4</a:t>
                      </a:r>
                      <a:endParaRPr lang="es-MX" sz="1800" b="1" i="0" u="none" strike="noStrike" dirty="0">
                        <a:solidFill>
                          <a:srgbClr val="FF0000"/>
                        </a:solidFill>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rtl="0" eaLnBrk="1" latinLnBrk="0" hangingPunct="1"/>
                      <a:r>
                        <a:rPr lang="es-MX" sz="800" b="1" kern="1200" dirty="0" smtClean="0">
                          <a:solidFill>
                            <a:schemeClr val="tx1"/>
                          </a:solidFill>
                          <a:effectLst/>
                          <a:latin typeface="Arial" panose="020B0604020202020204" pitchFamily="34" charset="0"/>
                          <a:ea typeface="+mn-ea"/>
                          <a:cs typeface="Arial" panose="020B0604020202020204" pitchFamily="34" charset="0"/>
                        </a:rPr>
                        <a:t>EXPLICACIÓN  E INTERPRETACIÓN PERSONAL</a:t>
                      </a:r>
                      <a:endParaRPr lang="es-MX" sz="800" dirty="0" smtClean="0">
                        <a:effectLst/>
                        <a:latin typeface="Arial" panose="020B0604020202020204" pitchFamily="34" charset="0"/>
                        <a:cs typeface="Arial" panose="020B0604020202020204" pitchFamily="34" charset="0"/>
                      </a:endParaRPr>
                    </a:p>
                    <a:p>
                      <a:pPr algn="just" rtl="0" eaLnBrk="1" latinLnBrk="0" hangingPunct="1"/>
                      <a:r>
                        <a:rPr lang="es-MX" sz="800" b="0" kern="1200" dirty="0" smtClean="0">
                          <a:solidFill>
                            <a:schemeClr val="tx1"/>
                          </a:solidFill>
                          <a:effectLst/>
                          <a:latin typeface="Arial" panose="020B0604020202020204" pitchFamily="34" charset="0"/>
                          <a:ea typeface="+mn-ea"/>
                          <a:cs typeface="Arial" panose="020B0604020202020204" pitchFamily="34" charset="0"/>
                        </a:rPr>
                        <a:t>De acuerdo al resultado del cuadro anterior, lea cuidadosamente cuales son las principales características y condiciones de los cinco estilos analizados, y reflexione conforme a ellos</a:t>
                      </a:r>
                      <a:endParaRPr lang="es-MX" sz="800" dirty="0" smtClean="0">
                        <a:effectLst/>
                        <a:latin typeface="Arial" panose="020B0604020202020204" pitchFamily="34" charset="0"/>
                        <a:cs typeface="Arial" panose="020B0604020202020204" pitchFamily="34" charset="0"/>
                      </a:endParaRPr>
                    </a:p>
                    <a:p>
                      <a:pPr algn="just" rtl="0" eaLnBrk="1" fontAlgn="t" latinLnBrk="0" hangingPunct="1"/>
                      <a:r>
                        <a:rPr lang="es-MX" sz="800" b="0" i="0" kern="1200" dirty="0" smtClean="0">
                          <a:solidFill>
                            <a:schemeClr val="tx1"/>
                          </a:solidFill>
                          <a:effectLst/>
                          <a:latin typeface="Arial" panose="020B0604020202020204" pitchFamily="34" charset="0"/>
                          <a:ea typeface="+mn-ea"/>
                          <a:cs typeface="Arial" panose="020B0604020202020204" pitchFamily="34" charset="0"/>
                        </a:rPr>
                        <a:t>1.- Del</a:t>
                      </a:r>
                      <a:r>
                        <a:rPr lang="es-MX" sz="800" b="0" i="0" kern="1200" baseline="0" dirty="0" smtClean="0">
                          <a:solidFill>
                            <a:schemeClr val="tx1"/>
                          </a:solidFill>
                          <a:effectLst/>
                          <a:latin typeface="Arial" panose="020B0604020202020204" pitchFamily="34" charset="0"/>
                          <a:ea typeface="+mn-ea"/>
                          <a:cs typeface="Arial" panose="020B0604020202020204" pitchFamily="34" charset="0"/>
                        </a:rPr>
                        <a:t> análisis de sus dos mayores estilos predominantes, de cada uno de ellos, en que aspectos coincide y en cuales no de cada uno de ellos.</a:t>
                      </a:r>
                      <a:endParaRPr lang="es-MX" sz="800" dirty="0" smtClean="0">
                        <a:effectLst/>
                        <a:latin typeface="Arial" panose="020B0604020202020204" pitchFamily="34" charset="0"/>
                        <a:cs typeface="Arial" panose="020B0604020202020204" pitchFamily="34" charset="0"/>
                      </a:endParaRPr>
                    </a:p>
                    <a:p>
                      <a:pPr algn="just" rtl="0" eaLnBrk="1" fontAlgn="t" latinLnBrk="0" hangingPunct="1"/>
                      <a:r>
                        <a:rPr lang="es-MX" sz="800" b="0" i="0" kern="1200" baseline="0" dirty="0" smtClean="0">
                          <a:solidFill>
                            <a:schemeClr val="tx1"/>
                          </a:solidFill>
                          <a:effectLst/>
                          <a:latin typeface="Arial" panose="020B0604020202020204" pitchFamily="34" charset="0"/>
                          <a:ea typeface="+mn-ea"/>
                          <a:cs typeface="Arial" panose="020B0604020202020204" pitchFamily="34" charset="0"/>
                        </a:rPr>
                        <a:t>2.- Su estilo con predominante mayor, que acciones debería desarrollar para que fuera mejor su desempeño.</a:t>
                      </a:r>
                      <a:endParaRPr lang="es-MX" sz="800" dirty="0" smtClean="0">
                        <a:effectLst/>
                        <a:latin typeface="Arial" panose="020B0604020202020204" pitchFamily="34" charset="0"/>
                        <a:cs typeface="Arial" panose="020B0604020202020204" pitchFamily="34" charset="0"/>
                      </a:endParaRPr>
                    </a:p>
                    <a:p>
                      <a:pPr algn="just" rtl="0" eaLnBrk="1" fontAlgn="t" latinLnBrk="0" hangingPunct="1"/>
                      <a:r>
                        <a:rPr lang="es-MX" sz="800" b="0" i="0" kern="1200" baseline="0" dirty="0" smtClean="0">
                          <a:solidFill>
                            <a:schemeClr val="tx1"/>
                          </a:solidFill>
                          <a:effectLst/>
                          <a:latin typeface="Arial" panose="020B0604020202020204" pitchFamily="34" charset="0"/>
                          <a:ea typeface="+mn-ea"/>
                          <a:cs typeface="Arial" panose="020B0604020202020204" pitchFamily="34" charset="0"/>
                        </a:rPr>
                        <a:t>3.- Del análisis de los estilos no predominantes mayores, alguno de ellos considera que debería ser el suyo y como lo lograría .</a:t>
                      </a:r>
                      <a:endParaRPr lang="es-MX" sz="800" dirty="0">
                        <a:effectLst/>
                        <a:latin typeface="Arial" panose="020B0604020202020204" pitchFamily="34" charset="0"/>
                        <a:cs typeface="Arial" panose="020B0604020202020204" pitchFamily="34" charset="0"/>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accent3">
                        <a:lumMod val="20000"/>
                        <a:lumOff val="80000"/>
                      </a:schemeClr>
                    </a:solidFill>
                  </a:tcPr>
                </a:tc>
              </a:tr>
              <a:tr h="540000">
                <a:tc gridSpan="2">
                  <a:txBody>
                    <a:bodyPr/>
                    <a:lstStyle/>
                    <a:p>
                      <a:pPr marL="0" algn="ctr" rtl="0" eaLnBrk="1" fontAlgn="ctr" latinLnBrk="0" hangingPunct="1">
                        <a:spcBef>
                          <a:spcPts val="0"/>
                        </a:spcBef>
                        <a:spcAft>
                          <a:spcPts val="0"/>
                        </a:spcAft>
                      </a:pPr>
                      <a:endParaRPr lang="es-MX" sz="1800" b="1" i="0" u="none" strike="noStrike" dirty="0" smtClean="0">
                        <a:solidFill>
                          <a:srgbClr val="FF0000"/>
                        </a:solidFill>
                        <a:effectLst/>
                        <a:latin typeface="Arial"/>
                      </a:endParaRPr>
                    </a:p>
                    <a:p>
                      <a:pPr marL="0" algn="ctr" rtl="0" eaLnBrk="1" fontAlgn="ctr" latinLnBrk="0" hangingPunct="1">
                        <a:spcBef>
                          <a:spcPts val="0"/>
                        </a:spcBef>
                        <a:spcAft>
                          <a:spcPts val="0"/>
                        </a:spcAft>
                      </a:pPr>
                      <a:endParaRPr lang="es-MX" sz="1800" b="1" i="0" u="none" strike="noStrike" dirty="0" smtClean="0">
                        <a:solidFill>
                          <a:srgbClr val="FF0000"/>
                        </a:solidFill>
                        <a:effectLst/>
                        <a:latin typeface="Arial"/>
                      </a:endParaRPr>
                    </a:p>
                    <a:p>
                      <a:pPr marL="0" algn="ctr" rtl="0" eaLnBrk="1" fontAlgn="ctr" latinLnBrk="0" hangingPunct="1">
                        <a:spcBef>
                          <a:spcPts val="0"/>
                        </a:spcBef>
                        <a:spcAft>
                          <a:spcPts val="0"/>
                        </a:spcAft>
                      </a:pPr>
                      <a:endParaRPr lang="es-MX" sz="1800" b="1" i="0" u="none" strike="noStrike" dirty="0" smtClean="0">
                        <a:solidFill>
                          <a:srgbClr val="FF0000"/>
                        </a:solidFill>
                        <a:effectLst/>
                        <a:latin typeface="Arial"/>
                      </a:endParaRPr>
                    </a:p>
                    <a:p>
                      <a:pPr marL="0" algn="ctr" rtl="0" eaLnBrk="1" fontAlgn="ctr" latinLnBrk="0" hangingPunct="1">
                        <a:spcBef>
                          <a:spcPts val="0"/>
                        </a:spcBef>
                        <a:spcAft>
                          <a:spcPts val="0"/>
                        </a:spcAft>
                      </a:pPr>
                      <a:endParaRPr lang="es-MX" sz="1800" b="1" i="0" u="none" strike="noStrike" dirty="0" smtClean="0">
                        <a:solidFill>
                          <a:srgbClr val="FF0000"/>
                        </a:solidFill>
                        <a:effectLst/>
                        <a:latin typeface="Arial"/>
                      </a:endParaRPr>
                    </a:p>
                    <a:p>
                      <a:pPr marL="0" algn="ctr" rtl="0" eaLnBrk="1" fontAlgn="ctr" latinLnBrk="0" hangingPunct="1">
                        <a:spcBef>
                          <a:spcPts val="0"/>
                        </a:spcBef>
                        <a:spcAft>
                          <a:spcPts val="0"/>
                        </a:spcAft>
                      </a:pPr>
                      <a:endParaRPr lang="es-MX" sz="1800" b="1" i="0" u="none" strike="noStrike" dirty="0" smtClean="0">
                        <a:solidFill>
                          <a:srgbClr val="FF0000"/>
                        </a:solidFill>
                        <a:effectLst/>
                        <a:latin typeface="Arial"/>
                      </a:endParaRPr>
                    </a:p>
                    <a:p>
                      <a:pPr marL="0" algn="ctr" rtl="0" eaLnBrk="1" fontAlgn="ctr" latinLnBrk="0" hangingPunct="1">
                        <a:spcBef>
                          <a:spcPts val="0"/>
                        </a:spcBef>
                        <a:spcAft>
                          <a:spcPts val="0"/>
                        </a:spcAft>
                      </a:pPr>
                      <a:endParaRPr lang="es-MX" sz="1800" b="1" i="0" u="none" strike="noStrike" dirty="0" smtClean="0">
                        <a:solidFill>
                          <a:srgbClr val="FF0000"/>
                        </a:solidFill>
                        <a:effectLst/>
                        <a:latin typeface="Arial"/>
                      </a:endParaRPr>
                    </a:p>
                    <a:p>
                      <a:pPr marL="0" algn="ctr" rtl="0" eaLnBrk="1" fontAlgn="ctr" latinLnBrk="0" hangingPunct="1">
                        <a:spcBef>
                          <a:spcPts val="0"/>
                        </a:spcBef>
                        <a:spcAft>
                          <a:spcPts val="0"/>
                        </a:spcAft>
                      </a:pPr>
                      <a:endParaRPr lang="es-MX" sz="1800" b="1" i="0" u="none" strike="noStrike" dirty="0" smtClean="0">
                        <a:solidFill>
                          <a:srgbClr val="FF0000"/>
                        </a:solidFill>
                        <a:effectLst/>
                        <a:latin typeface="Arial"/>
                      </a:endParaRPr>
                    </a:p>
                    <a:p>
                      <a:pPr marL="0" algn="ctr" rtl="0" eaLnBrk="1" fontAlgn="ctr" latinLnBrk="0" hangingPunct="1">
                        <a:spcBef>
                          <a:spcPts val="0"/>
                        </a:spcBef>
                        <a:spcAft>
                          <a:spcPts val="0"/>
                        </a:spcAft>
                      </a:pPr>
                      <a:endParaRPr lang="es-MX" sz="1800" b="1" i="0" u="none" strike="noStrike" dirty="0" smtClean="0">
                        <a:solidFill>
                          <a:srgbClr val="FF0000"/>
                        </a:solidFill>
                        <a:effectLst/>
                        <a:latin typeface="Arial"/>
                      </a:endParaRPr>
                    </a:p>
                    <a:p>
                      <a:pPr marL="0" algn="ctr" rtl="0" eaLnBrk="1" fontAlgn="ctr" latinLnBrk="0" hangingPunct="1">
                        <a:spcBef>
                          <a:spcPts val="0"/>
                        </a:spcBef>
                        <a:spcAft>
                          <a:spcPts val="0"/>
                        </a:spcAft>
                      </a:pPr>
                      <a:endParaRPr lang="es-MX" sz="1800" b="1" i="0" u="none" strike="noStrike" dirty="0" smtClean="0">
                        <a:solidFill>
                          <a:srgbClr val="FF0000"/>
                        </a:solidFill>
                        <a:effectLst/>
                        <a:latin typeface="Arial"/>
                      </a:endParaRPr>
                    </a:p>
                    <a:p>
                      <a:pPr marL="0" algn="ctr" rtl="0" eaLnBrk="1" fontAlgn="ctr" latinLnBrk="0" hangingPunct="1">
                        <a:spcBef>
                          <a:spcPts val="0"/>
                        </a:spcBef>
                        <a:spcAft>
                          <a:spcPts val="0"/>
                        </a:spcAft>
                      </a:pPr>
                      <a:endParaRPr lang="es-MX" sz="1800" b="1" i="0" u="none" strike="noStrike" dirty="0" smtClean="0">
                        <a:solidFill>
                          <a:srgbClr val="FF0000"/>
                        </a:solidFill>
                        <a:effectLst/>
                        <a:latin typeface="Arial"/>
                      </a:endParaRPr>
                    </a:p>
                    <a:p>
                      <a:pPr marL="0" algn="ctr" rtl="0" eaLnBrk="1" fontAlgn="ctr" latinLnBrk="0" hangingPunct="1">
                        <a:spcBef>
                          <a:spcPts val="0"/>
                        </a:spcBef>
                        <a:spcAft>
                          <a:spcPts val="0"/>
                        </a:spcAft>
                      </a:pPr>
                      <a:endParaRPr lang="es-MX" sz="1800" b="1" i="0" u="none" strike="noStrike" dirty="0" smtClean="0">
                        <a:solidFill>
                          <a:srgbClr val="FF0000"/>
                        </a:solidFill>
                        <a:effectLst/>
                        <a:latin typeface="Arial"/>
                      </a:endParaRPr>
                    </a:p>
                    <a:p>
                      <a:pPr marL="0" algn="ctr" rtl="0" eaLnBrk="1" fontAlgn="ctr" latinLnBrk="0" hangingPunct="1">
                        <a:spcBef>
                          <a:spcPts val="0"/>
                        </a:spcBef>
                        <a:spcAft>
                          <a:spcPts val="0"/>
                        </a:spcAft>
                      </a:pPr>
                      <a:endParaRPr lang="es-MX" sz="1800" b="1" i="0" u="none" strike="noStrike" dirty="0" smtClean="0">
                        <a:solidFill>
                          <a:srgbClr val="FF0000"/>
                        </a:solidFill>
                        <a:effectLst/>
                        <a:latin typeface="Arial"/>
                      </a:endParaRPr>
                    </a:p>
                    <a:p>
                      <a:pPr marL="0" algn="ctr" rtl="0" eaLnBrk="1" fontAlgn="ctr" latinLnBrk="0" hangingPunct="1">
                        <a:spcBef>
                          <a:spcPts val="0"/>
                        </a:spcBef>
                        <a:spcAft>
                          <a:spcPts val="0"/>
                        </a:spcAft>
                      </a:pPr>
                      <a:endParaRPr lang="es-MX" sz="1800" b="1" i="0" u="none" strike="noStrike" dirty="0" smtClean="0">
                        <a:solidFill>
                          <a:srgbClr val="FF0000"/>
                        </a:solidFill>
                        <a:effectLst/>
                        <a:latin typeface="Arial"/>
                      </a:endParaRPr>
                    </a:p>
                    <a:p>
                      <a:pPr marL="0" algn="ctr" rtl="0" eaLnBrk="1" fontAlgn="ctr" latinLnBrk="0" hangingPunct="1">
                        <a:spcBef>
                          <a:spcPts val="0"/>
                        </a:spcBef>
                        <a:spcAft>
                          <a:spcPts val="0"/>
                        </a:spcAft>
                      </a:pPr>
                      <a:endParaRPr lang="es-MX" sz="1800" b="1" i="0" u="none" strike="noStrike" dirty="0" smtClean="0">
                        <a:solidFill>
                          <a:srgbClr val="FF0000"/>
                        </a:solidFill>
                        <a:effectLst/>
                        <a:latin typeface="Arial"/>
                      </a:endParaRPr>
                    </a:p>
                    <a:p>
                      <a:pPr marL="0" algn="ctr" rtl="0" eaLnBrk="1" fontAlgn="ctr" latinLnBrk="0" hangingPunct="1">
                        <a:spcBef>
                          <a:spcPts val="0"/>
                        </a:spcBef>
                        <a:spcAft>
                          <a:spcPts val="0"/>
                        </a:spcAft>
                      </a:pPr>
                      <a:endParaRPr lang="es-MX" sz="1800" b="1" i="0" u="none" strike="noStrike" dirty="0" smtClean="0">
                        <a:solidFill>
                          <a:srgbClr val="FF0000"/>
                        </a:solidFill>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pPr algn="just" rtl="0" eaLnBrk="1" fontAlgn="t" latinLnBrk="0" hangingPunct="1"/>
                      <a:endParaRPr lang="es-MX" sz="800" dirty="0">
                        <a:effectLst/>
                        <a:latin typeface="Arial" panose="020B0604020202020204" pitchFamily="34" charset="0"/>
                        <a:cs typeface="Arial" panose="020B0604020202020204" pitchFamily="34" charset="0"/>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ysDash"/>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accent3">
                        <a:lumMod val="20000"/>
                        <a:lumOff val="80000"/>
                      </a:schemeClr>
                    </a:solidFill>
                  </a:tcPr>
                </a:tc>
              </a:tr>
            </a:tbl>
          </a:graphicData>
        </a:graphic>
      </p:graphicFrame>
      <p:sp>
        <p:nvSpPr>
          <p:cNvPr id="7" name="6 Rectángulo"/>
          <p:cNvSpPr/>
          <p:nvPr/>
        </p:nvSpPr>
        <p:spPr>
          <a:xfrm>
            <a:off x="611560" y="692696"/>
            <a:ext cx="7920880" cy="576064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8" name="7 Rectángulo"/>
          <p:cNvSpPr/>
          <p:nvPr/>
        </p:nvSpPr>
        <p:spPr>
          <a:xfrm>
            <a:off x="1080432" y="6381328"/>
            <a:ext cx="7380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900" b="1" i="1" dirty="0" smtClean="0">
                <a:solidFill>
                  <a:srgbClr val="FF0000"/>
                </a:solidFill>
              </a:rPr>
              <a:t>Puede llenarlo  a mano o bien por su computadora. No tiene límite en su repuesta.  Puede iniciar en esta página y continuar si lo requiere, en las hojas adicionales al final de este documento.</a:t>
            </a:r>
            <a:endParaRPr lang="es-MX" sz="1400" b="1" i="1" dirty="0">
              <a:solidFill>
                <a:srgbClr val="FF0000"/>
              </a:solidFill>
            </a:endParaRPr>
          </a:p>
        </p:txBody>
      </p:sp>
    </p:spTree>
    <p:extLst>
      <p:ext uri="{BB962C8B-B14F-4D97-AF65-F5344CB8AC3E}">
        <p14:creationId xmlns:p14="http://schemas.microsoft.com/office/powerpoint/2010/main" val="745471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11560" y="620688"/>
            <a:ext cx="7920880" cy="5868664"/>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graphicFrame>
        <p:nvGraphicFramePr>
          <p:cNvPr id="2" name="Group 173"/>
          <p:cNvGraphicFramePr>
            <a:graphicFrameLocks noGrp="1"/>
          </p:cNvGraphicFramePr>
          <p:nvPr>
            <p:extLst>
              <p:ext uri="{D42A27DB-BD31-4B8C-83A1-F6EECF244321}">
                <p14:modId xmlns:p14="http://schemas.microsoft.com/office/powerpoint/2010/main" val="2587824970"/>
              </p:ext>
            </p:extLst>
          </p:nvPr>
        </p:nvGraphicFramePr>
        <p:xfrm>
          <a:off x="827584" y="764704"/>
          <a:ext cx="7632000" cy="5449625"/>
        </p:xfrm>
        <a:graphic>
          <a:graphicData uri="http://schemas.openxmlformats.org/drawingml/2006/table">
            <a:tbl>
              <a:tblPr/>
              <a:tblGrid>
                <a:gridCol w="457113">
                  <a:extLst>
                    <a:ext uri="{9D8B030D-6E8A-4147-A177-3AD203B41FA5}">
                      <a16:colId xmlns="" xmlns:a16="http://schemas.microsoft.com/office/drawing/2014/main" val="20000"/>
                    </a:ext>
                  </a:extLst>
                </a:gridCol>
                <a:gridCol w="814422"/>
                <a:gridCol w="1272931">
                  <a:extLst>
                    <a:ext uri="{9D8B030D-6E8A-4147-A177-3AD203B41FA5}">
                      <a16:colId xmlns="" xmlns:a16="http://schemas.microsoft.com/office/drawing/2014/main" val="20001"/>
                    </a:ext>
                  </a:extLst>
                </a:gridCol>
                <a:gridCol w="1271534">
                  <a:extLst>
                    <a:ext uri="{9D8B030D-6E8A-4147-A177-3AD203B41FA5}">
                      <a16:colId xmlns="" xmlns:a16="http://schemas.microsoft.com/office/drawing/2014/main" val="20002"/>
                    </a:ext>
                  </a:extLst>
                </a:gridCol>
                <a:gridCol w="1271535">
                  <a:extLst>
                    <a:ext uri="{9D8B030D-6E8A-4147-A177-3AD203B41FA5}">
                      <a16:colId xmlns="" xmlns:a16="http://schemas.microsoft.com/office/drawing/2014/main" val="20003"/>
                    </a:ext>
                  </a:extLst>
                </a:gridCol>
                <a:gridCol w="1272931">
                  <a:extLst>
                    <a:ext uri="{9D8B030D-6E8A-4147-A177-3AD203B41FA5}">
                      <a16:colId xmlns="" xmlns:a16="http://schemas.microsoft.com/office/drawing/2014/main" val="20004"/>
                    </a:ext>
                  </a:extLst>
                </a:gridCol>
                <a:gridCol w="1271534">
                  <a:extLst>
                    <a:ext uri="{9D8B030D-6E8A-4147-A177-3AD203B41FA5}">
                      <a16:colId xmlns="" xmlns:a16="http://schemas.microsoft.com/office/drawing/2014/main" val="20005"/>
                    </a:ext>
                  </a:extLst>
                </a:gridCol>
              </a:tblGrid>
              <a:tr h="180000">
                <a:tc grid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CAPÍTULO 4.0.- LIDERAZGO Y COACHING</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s-ES" sz="100" b="1" i="0" u="none" strike="noStrike" cap="none" normalizeH="0" baseline="0" dirty="0" smtClean="0">
                        <a:ln>
                          <a:noFill/>
                        </a:ln>
                        <a:solidFill>
                          <a:schemeClr val="tx1"/>
                        </a:solidFill>
                        <a:effectLst/>
                        <a:latin typeface="Arial Narrow" pitchFamily="34" charset="0"/>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grid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900" b="1" kern="1200" dirty="0" smtClean="0">
                          <a:solidFill>
                            <a:schemeClr val="tx1"/>
                          </a:solidFill>
                          <a:effectLst/>
                          <a:latin typeface="+mn-lt"/>
                          <a:ea typeface="+mn-ea"/>
                          <a:cs typeface="+mn-cs"/>
                        </a:rPr>
                        <a:t>4.21.2  </a:t>
                      </a:r>
                      <a:r>
                        <a:rPr lang="es-ES" sz="900" b="1" kern="1200" dirty="0" smtClean="0">
                          <a:solidFill>
                            <a:schemeClr val="tx1"/>
                          </a:solidFill>
                          <a:effectLst/>
                          <a:latin typeface="+mn-lt"/>
                          <a:ea typeface="+mn-ea"/>
                          <a:cs typeface="+mn-cs"/>
                        </a:rPr>
                        <a:t>AUTOEVALUACIÓN  4.2 : EGOGRAMA</a:t>
                      </a:r>
                      <a:endParaRPr kumimoji="0" lang="es-ES" sz="100" b="1" i="0" u="none" strike="noStrike" cap="none" normalizeH="0" baseline="0" dirty="0" smtClean="0">
                        <a:ln>
                          <a:noFill/>
                        </a:ln>
                        <a:solidFill>
                          <a:schemeClr val="tx1"/>
                        </a:solidFill>
                        <a:effectLst/>
                        <a:latin typeface="Arial Narrow" pitchFamily="34" charset="0"/>
                      </a:endParaRP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24191">
                <a:tc>
                  <a:txBody>
                    <a:bodyPr/>
                    <a:lstStyle/>
                    <a:p>
                      <a:pPr algn="ctr" rtl="0" eaLnBrk="1" fontAlgn="base" latinLnBrk="0" hangingPunct="1"/>
                      <a:r>
                        <a:rPr kumimoji="0" lang="es-ES" sz="1400" b="1" i="0" u="none" strike="noStrike" cap="none" normalizeH="0" baseline="0" dirty="0" smtClean="0">
                          <a:ln>
                            <a:noFill/>
                          </a:ln>
                          <a:solidFill>
                            <a:srgbClr val="FF0000"/>
                          </a:solidFill>
                          <a:effectLst/>
                          <a:latin typeface="Arial Narrow" pitchFamily="34" charset="0"/>
                        </a:rPr>
                        <a:t>2</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6">
                  <a:txBody>
                    <a:bodyPr/>
                    <a:lstStyle/>
                    <a:p>
                      <a:pPr marL="0" algn="ctr" rtl="0" eaLnBrk="1" fontAlgn="base" latinLnBrk="0" hangingPunct="1">
                        <a:spcBef>
                          <a:spcPts val="0"/>
                        </a:spcBef>
                        <a:spcAft>
                          <a:spcPts val="0"/>
                        </a:spcAft>
                      </a:pPr>
                      <a:r>
                        <a:rPr lang="es-MX" sz="800" b="1" i="0" u="none" strike="noStrike" kern="1200" baseline="0" dirty="0">
                          <a:solidFill>
                            <a:srgbClr val="000000"/>
                          </a:solidFill>
                          <a:effectLst/>
                          <a:latin typeface="Arial"/>
                          <a:cs typeface="Arial"/>
                        </a:rPr>
                        <a:t>En el siguiente cuadro anote el valor que corresponde a cada pregunta según la respuesta que señalo en cada caso:  </a:t>
                      </a:r>
                      <a:endParaRPr lang="es-MX" sz="1800" b="0" i="0" u="none" strike="noStrike" dirty="0">
                        <a:effectLst/>
                        <a:latin typeface="Arial"/>
                      </a:endParaRPr>
                    </a:p>
                    <a:p>
                      <a:pPr marL="0" algn="ctr" rtl="0" eaLnBrk="1" fontAlgn="ctr" latinLnBrk="0" hangingPunct="1">
                        <a:spcBef>
                          <a:spcPts val="0"/>
                        </a:spcBef>
                        <a:spcAft>
                          <a:spcPts val="0"/>
                        </a:spcAft>
                      </a:pPr>
                      <a:r>
                        <a:rPr lang="es-MX" sz="800" b="1" i="0" u="none" strike="noStrike" kern="1200" baseline="0" dirty="0">
                          <a:solidFill>
                            <a:srgbClr val="000000"/>
                          </a:solidFill>
                          <a:effectLst/>
                          <a:latin typeface="Arial"/>
                          <a:cs typeface="Arial"/>
                        </a:rPr>
                        <a:t> 0 – Casi Nunca, 1- Rara Vez, 2 - Algunas Veces, 3 - Frecuentemente y 4 - Muy Frecuentemente y luego sume los totales</a:t>
                      </a:r>
                      <a:endParaRPr lang="es-MX" sz="1800" b="0" i="0" u="none" strike="noStrike" dirty="0">
                        <a:effectLst/>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algn="ctr" rtl="0" eaLnBrk="1" fontAlgn="base" latinLnBrk="0" hangingPunct="1">
                        <a:spcBef>
                          <a:spcPts val="0"/>
                        </a:spcBef>
                        <a:spcAft>
                          <a:spcPts val="0"/>
                        </a:spcAft>
                      </a:pPr>
                      <a:endParaRPr lang="es-MX"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 xmlns:a16="http://schemas.microsoft.com/office/drawing/2014/main" val="10000"/>
                  </a:ext>
                </a:extLst>
              </a:tr>
              <a:tr h="129229">
                <a:tc gridSpan="7">
                  <a:txBody>
                    <a:bodyPr/>
                    <a:lstStyle/>
                    <a:p>
                      <a:pPr marL="0" marR="0" lvl="0" indent="0" algn="ctr" defTabSz="914400" rtl="0" eaLnBrk="1" fontAlgn="base" latinLnBrk="0" hangingPunct="1">
                        <a:lnSpc>
                          <a:spcPct val="90000"/>
                        </a:lnSpc>
                        <a:spcBef>
                          <a:spcPts val="0"/>
                        </a:spcBef>
                        <a:spcAft>
                          <a:spcPct val="0"/>
                        </a:spcAft>
                        <a:buClrTx/>
                        <a:buSzTx/>
                        <a:buFontTx/>
                        <a:buNone/>
                        <a:tabLst/>
                      </a:pPr>
                      <a:endParaRPr kumimoji="0" lang="es-ES" sz="200" b="1" i="0" u="none" strike="noStrike" cap="none" normalizeH="0" baseline="0" dirty="0" smtClean="0">
                        <a:ln>
                          <a:noFill/>
                        </a:ln>
                        <a:solidFill>
                          <a:schemeClr val="tx1"/>
                        </a:solidFill>
                        <a:effectLst/>
                        <a:latin typeface="Arial Narrow" panose="020B0606020202030204"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pPr marL="0" marR="0" lvl="0" indent="0" algn="ctr" defTabSz="914400" rtl="0" eaLnBrk="1" fontAlgn="base" latinLnBrk="0" hangingPunct="1">
                        <a:lnSpc>
                          <a:spcPct val="90000"/>
                        </a:lnSpc>
                        <a:spcBef>
                          <a:spcPts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pPr marL="0" marR="0" lvl="0" indent="0" algn="ctr" defTabSz="914400" rtl="0" eaLnBrk="1" fontAlgn="base" latinLnBrk="0" hangingPunct="1">
                        <a:lnSpc>
                          <a:spcPct val="90000"/>
                        </a:lnSpc>
                        <a:spcBef>
                          <a:spcPts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pPr marL="0" marR="0" lvl="0" indent="0" algn="ctr" defTabSz="914400" rtl="0" eaLnBrk="1" fontAlgn="base" latinLnBrk="0" hangingPunct="1">
                        <a:lnSpc>
                          <a:spcPct val="90000"/>
                        </a:lnSpc>
                        <a:spcBef>
                          <a:spcPts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pPr marL="0" marR="0" lvl="0" indent="0" algn="ctr" defTabSz="914400" rtl="0" eaLnBrk="1" fontAlgn="base" latinLnBrk="0" hangingPunct="1">
                        <a:lnSpc>
                          <a:spcPct val="90000"/>
                        </a:lnSpc>
                        <a:spcBef>
                          <a:spcPts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pPr marL="0" marR="0" lvl="0" indent="0" algn="ctr" defTabSz="914400" rtl="0" eaLnBrk="1" fontAlgn="base" latinLnBrk="0" hangingPunct="1">
                        <a:lnSpc>
                          <a:spcPct val="90000"/>
                        </a:lnSpc>
                        <a:spcBef>
                          <a:spcPts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194520">
                <a:tc gridSpan="2">
                  <a:txBody>
                    <a:body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anose="020B0606020202030204" pitchFamily="34" charset="0"/>
                        </a:rPr>
                        <a:t>PC</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s-MX"/>
                    </a:p>
                  </a:txBody>
                  <a:tcPr/>
                </a:tc>
                <a:tc>
                  <a:txBody>
                    <a:body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anose="020B0606020202030204" pitchFamily="34" charset="0"/>
                        </a:rPr>
                        <a:t>PN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anose="020B0606020202030204" pitchFamily="34" charset="0"/>
                        </a:rPr>
                        <a:t>A</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anose="020B0606020202030204" pitchFamily="34" charset="0"/>
                        </a:rPr>
                        <a:t>PF</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anose="020B0606020202030204" pitchFamily="34" charset="0"/>
                        </a:rPr>
                        <a:t>NN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90000"/>
                        </a:lnSpc>
                        <a:spcBef>
                          <a:spcPts val="0"/>
                        </a:spcBef>
                        <a:spcAft>
                          <a:spcPct val="0"/>
                        </a:spcAft>
                        <a:buClrTx/>
                        <a:buSzTx/>
                        <a:buFontTx/>
                        <a:buNone/>
                        <a:tabLst/>
                      </a:pPr>
                      <a:r>
                        <a:rPr kumimoji="0" lang="es-ES" sz="800" b="1" i="0" u="none" strike="noStrike" cap="none" normalizeH="0" baseline="0" dirty="0" smtClean="0">
                          <a:ln>
                            <a:noFill/>
                          </a:ln>
                          <a:solidFill>
                            <a:schemeClr val="tx1"/>
                          </a:solidFill>
                          <a:effectLst/>
                          <a:latin typeface="Arial Narrow" panose="020B0606020202030204" pitchFamily="34" charset="0"/>
                        </a:rPr>
                        <a:t>NA</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 xmlns:a16="http://schemas.microsoft.com/office/drawing/2014/main" val="10001"/>
                  </a:ext>
                </a:extLst>
              </a:tr>
              <a:tr h="194520">
                <a:tc gridSpan="2">
                  <a:txBody>
                    <a:bodyPr/>
                    <a:lstStyle/>
                    <a:p>
                      <a:pPr marL="0" marR="0" lvl="0" indent="0" algn="l" defTabSz="914400" rtl="0" eaLnBrk="1" fontAlgn="base" latinLnBrk="0" hangingPunct="1">
                        <a:lnSpc>
                          <a:spcPct val="90000"/>
                        </a:lnSpc>
                        <a:spcBef>
                          <a:spcPts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90000"/>
                        </a:lnSpc>
                        <a:spcBef>
                          <a:spcPts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7"/>
                  </a:ext>
                </a:extLst>
              </a:tr>
              <a:tr h="141473">
                <a:tc gridSpan="7">
                  <a:txBody>
                    <a:bodyPr/>
                    <a:lstStyle/>
                    <a:p>
                      <a:pPr marL="0" marR="0" lvl="0" indent="0" algn="l" defTabSz="914400" rtl="0" eaLnBrk="1" fontAlgn="base" latinLnBrk="0" hangingPunct="1">
                        <a:lnSpc>
                          <a:spcPct val="90000"/>
                        </a:lnSpc>
                        <a:spcBef>
                          <a:spcPts val="0"/>
                        </a:spcBef>
                        <a:spcAft>
                          <a:spcPct val="0"/>
                        </a:spcAft>
                        <a:buClrTx/>
                        <a:buSzTx/>
                        <a:buFontTx/>
                        <a:buNone/>
                        <a:tabLst/>
                      </a:pPr>
                      <a:endParaRPr kumimoji="0" lang="en-US" sz="400" b="0"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pPr marL="0" marR="0" lvl="0" indent="0" algn="l" defTabSz="914400" rtl="0" eaLnBrk="1" fontAlgn="base" latinLnBrk="0" hangingPunct="1">
                        <a:lnSpc>
                          <a:spcPct val="90000"/>
                        </a:lnSpc>
                        <a:spcBef>
                          <a:spcPts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1" fontAlgn="base" latinLnBrk="0" hangingPunct="1">
                        <a:lnSpc>
                          <a:spcPct val="90000"/>
                        </a:lnSpc>
                        <a:spcBef>
                          <a:spcPts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1" fontAlgn="base" latinLnBrk="0" hangingPunct="1">
                        <a:lnSpc>
                          <a:spcPct val="90000"/>
                        </a:lnSpc>
                        <a:spcBef>
                          <a:spcPts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1" fontAlgn="base" latinLnBrk="0" hangingPunct="1">
                        <a:lnSpc>
                          <a:spcPct val="90000"/>
                        </a:lnSpc>
                        <a:spcBef>
                          <a:spcPts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1" fontAlgn="base" latinLnBrk="0" hangingPunct="1">
                        <a:lnSpc>
                          <a:spcPct val="90000"/>
                        </a:lnSpc>
                        <a:spcBef>
                          <a:spcPts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Narrow"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10"/>
                  </a:ext>
                </a:extLst>
              </a:tr>
              <a:tr h="437899">
                <a:tc>
                  <a:txBody>
                    <a:bodyPr/>
                    <a:lstStyle/>
                    <a:p>
                      <a:pPr algn="ctr" rtl="0" eaLnBrk="1" fontAlgn="base" latinLnBrk="0" hangingPunct="1"/>
                      <a:r>
                        <a:rPr lang="es-MX" sz="1400" b="1" dirty="0" smtClean="0">
                          <a:solidFill>
                            <a:srgbClr val="FF0000"/>
                          </a:solidFill>
                          <a:effectLst/>
                          <a:latin typeface="Arial" panose="020B0604020202020204" pitchFamily="34" charset="0"/>
                          <a:cs typeface="Arial" panose="020B0604020202020204" pitchFamily="34" charset="0"/>
                        </a:rPr>
                        <a:t>5</a:t>
                      </a:r>
                      <a:endParaRPr lang="es-MX" sz="1400" b="1" dirty="0">
                        <a:solidFill>
                          <a:srgbClr val="FF0000"/>
                        </a:solidFill>
                        <a:effectLst/>
                        <a:latin typeface="Arial" panose="020B0604020202020204" pitchFamily="34" charset="0"/>
                        <a:cs typeface="Arial" panose="020B0604020202020204" pitchFamily="34" charset="0"/>
                      </a:endParaRPr>
                    </a:p>
                  </a:txBody>
                  <a:tcPr marL="87137" marR="87137" marT="43568" marB="435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6">
                  <a:txBody>
                    <a:bodyPr/>
                    <a:lstStyle/>
                    <a:p>
                      <a:pPr algn="just" rtl="0" eaLnBrk="1" fontAlgn="base" latinLnBrk="0" hangingPunct="1"/>
                      <a:r>
                        <a:rPr lang="es-MX" sz="800" b="0" i="0" kern="1200" dirty="0" smtClean="0">
                          <a:solidFill>
                            <a:schemeClr val="tx1"/>
                          </a:solidFill>
                          <a:effectLst/>
                          <a:latin typeface="Arial" panose="020B0604020202020204" pitchFamily="34" charset="0"/>
                          <a:ea typeface="+mn-ea"/>
                          <a:cs typeface="Arial" panose="020B0604020202020204" pitchFamily="34" charset="0"/>
                        </a:rPr>
                        <a:t>De acuerdo a los resultados de su autoevaluación, ´y</a:t>
                      </a:r>
                      <a:r>
                        <a:rPr lang="es-MX" sz="800" b="0" i="0" kern="1200" baseline="0" dirty="0" smtClean="0">
                          <a:solidFill>
                            <a:schemeClr val="tx1"/>
                          </a:solidFill>
                          <a:effectLst/>
                          <a:latin typeface="Arial" panose="020B0604020202020204" pitchFamily="34" charset="0"/>
                          <a:ea typeface="+mn-ea"/>
                          <a:cs typeface="Arial" panose="020B0604020202020204" pitchFamily="34" charset="0"/>
                        </a:rPr>
                        <a:t> a la interpretación de las tendencias de estados de conducta, a continuación explique brevemente como se identificó  usted con  la alternativa positiva (+) o  con la negativa (-) en  los estados  </a:t>
                      </a:r>
                      <a:r>
                        <a:rPr lang="es-MX" sz="800" b="1" i="1" kern="1200" baseline="0" dirty="0" smtClean="0">
                          <a:solidFill>
                            <a:schemeClr val="tx1"/>
                          </a:solidFill>
                          <a:effectLst/>
                          <a:latin typeface="Arial" panose="020B0604020202020204" pitchFamily="34" charset="0"/>
                          <a:ea typeface="+mn-ea"/>
                          <a:cs typeface="Arial" panose="020B0604020202020204" pitchFamily="34" charset="0"/>
                        </a:rPr>
                        <a:t>PC, PN, A, PF, NN, NA,</a:t>
                      </a:r>
                      <a:r>
                        <a:rPr lang="es-MX" sz="800" b="0" i="0" kern="1200" baseline="0" dirty="0" smtClean="0">
                          <a:solidFill>
                            <a:schemeClr val="tx1"/>
                          </a:solidFill>
                          <a:effectLst/>
                          <a:latin typeface="Arial" panose="020B0604020202020204" pitchFamily="34" charset="0"/>
                          <a:ea typeface="+mn-ea"/>
                          <a:cs typeface="Arial" panose="020B0604020202020204" pitchFamily="34" charset="0"/>
                        </a:rPr>
                        <a:t> y </a:t>
                      </a:r>
                      <a:r>
                        <a:rPr lang="es-MX" sz="800" b="0" i="0" kern="1200" baseline="0" dirty="0" smtClean="0">
                          <a:solidFill>
                            <a:schemeClr val="tx1"/>
                          </a:solidFill>
                          <a:effectLst/>
                          <a:latin typeface="Arial" panose="020B0604020202020204" pitchFamily="34" charset="0"/>
                          <a:ea typeface="+mn-ea"/>
                          <a:cs typeface="Arial" panose="020B0604020202020204" pitchFamily="34" charset="0"/>
                        </a:rPr>
                        <a:t>brevemente </a:t>
                      </a:r>
                      <a:r>
                        <a:rPr lang="es-MX" sz="800" b="0" i="0" kern="1200" baseline="0" dirty="0" smtClean="0">
                          <a:solidFill>
                            <a:schemeClr val="tx1"/>
                          </a:solidFill>
                          <a:effectLst/>
                          <a:latin typeface="Arial" panose="020B0604020202020204" pitchFamily="34" charset="0"/>
                          <a:ea typeface="+mn-ea"/>
                          <a:cs typeface="Arial" panose="020B0604020202020204" pitchFamily="34" charset="0"/>
                        </a:rPr>
                        <a:t>explique  que acciones considera que debe desarrollar</a:t>
                      </a:r>
                      <a:r>
                        <a:rPr lang="es-MX" sz="800" b="0" i="0" kern="1200" baseline="0" dirty="0" smtClean="0">
                          <a:solidFill>
                            <a:schemeClr val="tx1"/>
                          </a:solidFill>
                          <a:effectLst/>
                          <a:latin typeface="+mn-lt"/>
                          <a:ea typeface="+mn-ea"/>
                          <a:cs typeface="+mn-cs"/>
                        </a:rPr>
                        <a:t>.</a:t>
                      </a:r>
                      <a:endParaRPr lang="es-MX" sz="800" dirty="0">
                        <a:effectLst/>
                      </a:endParaRPr>
                    </a:p>
                  </a:txBody>
                  <a:tcPr marL="87137" marR="87137" marT="43568" marB="435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txBody>
                  <a:tcPr marL="87137" marR="87137" marT="43568" marB="435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txBody>
                  <a:tcPr marL="87137" marR="87137" marT="43568" marB="435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algn="just" rtl="0" eaLnBrk="1" fontAlgn="base" latinLnBrk="0" hangingPunct="1"/>
                      <a:endParaRPr lang="es-MX" sz="100" dirty="0">
                        <a:effectLst/>
                        <a:latin typeface="Arial" panose="020B0604020202020204" pitchFamily="34" charset="0"/>
                        <a:cs typeface="Arial" panose="020B0604020202020204" pitchFamily="34" charset="0"/>
                      </a:endParaRPr>
                    </a:p>
                  </a:txBody>
                  <a:tcPr marL="87137" marR="87137" marT="43568" marB="435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txBody>
                  <a:tcPr marL="87137" marR="87137" marT="43568" marB="435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txBody>
                  <a:tcPr marL="87137" marR="87137" marT="43568" marB="435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294552">
                <a:tc gridSpan="7">
                  <a:txBody>
                    <a:bodyPr/>
                    <a:lstStyle/>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smtClean="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p>
                      <a:pPr marL="0" marR="0" indent="0" algn="ctr" rtl="0" eaLnBrk="1" fontAlgn="base" latinLnBrk="0" hangingPunct="1">
                        <a:spcBef>
                          <a:spcPts val="0"/>
                        </a:spcBef>
                        <a:spcAft>
                          <a:spcPts val="0"/>
                        </a:spcAft>
                      </a:pPr>
                      <a:endParaRPr lang="es-MX" sz="500" b="0" i="0" u="none" strike="noStrike" dirty="0">
                        <a:effectLst/>
                        <a:latin typeface="Arial Narrow" panose="020B0606020202030204" pitchFamily="34" charset="0"/>
                      </a:endParaRPr>
                    </a:p>
                  </a:txBody>
                  <a:tcPr marL="87137" marR="87137" marT="43568" marB="435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6" name="2 Marcador de número de diapositiva"/>
          <p:cNvSpPr>
            <a:spLocks noGrp="1"/>
          </p:cNvSpPr>
          <p:nvPr>
            <p:ph type="sldNum" sz="quarter" idx="12"/>
          </p:nvPr>
        </p:nvSpPr>
        <p:spPr>
          <a:xfrm>
            <a:off x="6553200" y="6448251"/>
            <a:ext cx="2133600" cy="365125"/>
          </a:xfrm>
        </p:spPr>
        <p:txBody>
          <a:bodyPr/>
          <a:lstStyle/>
          <a:p>
            <a:fld id="{132FADFE-3B8F-471C-ABF0-DBC7717ECBBC}" type="slidenum">
              <a:rPr lang="es-ES" sz="900" smtClean="0"/>
              <a:pPr/>
              <a:t>12</a:t>
            </a:fld>
            <a:endParaRPr lang="es-ES" sz="900" dirty="0"/>
          </a:p>
        </p:txBody>
      </p:sp>
      <p:graphicFrame>
        <p:nvGraphicFramePr>
          <p:cNvPr id="8" name="7 Tabla"/>
          <p:cNvGraphicFramePr>
            <a:graphicFrameLocks noGrp="1"/>
          </p:cNvGraphicFramePr>
          <p:nvPr>
            <p:extLst>
              <p:ext uri="{D42A27DB-BD31-4B8C-83A1-F6EECF244321}">
                <p14:modId xmlns:p14="http://schemas.microsoft.com/office/powerpoint/2010/main" val="3769329420"/>
              </p:ext>
            </p:extLst>
          </p:nvPr>
        </p:nvGraphicFramePr>
        <p:xfrm>
          <a:off x="611560" y="109510"/>
          <a:ext cx="7920001" cy="391922"/>
        </p:xfrm>
        <a:graphic>
          <a:graphicData uri="http://schemas.openxmlformats.org/drawingml/2006/table">
            <a:tbl>
              <a:tblPr/>
              <a:tblGrid>
                <a:gridCol w="821886"/>
                <a:gridCol w="3026037"/>
                <a:gridCol w="1095850"/>
                <a:gridCol w="420284"/>
                <a:gridCol w="653773"/>
                <a:gridCol w="410943"/>
                <a:gridCol w="747171"/>
                <a:gridCol w="457642"/>
                <a:gridCol w="286415"/>
              </a:tblGrid>
              <a:tr h="0">
                <a:tc gridSpan="4">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TGE -2020 – 2021. MÓDULO I  TÉCNICAS DE DESARROLLO ORGANIZACIONAL.  CUESTIONARIO MODULAR</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FECHA DE ENVÍ0</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HOJA</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a:rPr>
                        <a:t>1</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a:cs typeface="Arial"/>
                        </a:rPr>
                        <a:t>NOMBRE:</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CARRERA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MATRÍCULA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
        <p:nvSpPr>
          <p:cNvPr id="9" name="8 Rectángulo"/>
          <p:cNvSpPr/>
          <p:nvPr/>
        </p:nvSpPr>
        <p:spPr>
          <a:xfrm>
            <a:off x="828384" y="6381328"/>
            <a:ext cx="7488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900" b="1" i="1" dirty="0" smtClean="0">
                <a:solidFill>
                  <a:srgbClr val="FF0000"/>
                </a:solidFill>
              </a:rPr>
              <a:t>Puede llenarlo  a mano o bien por su computadora. No tiene límite en su repuesta.  Puede iniciar en esta página y continuar si lo requiere, en las hojas adicionales al final de este documento.</a:t>
            </a:r>
            <a:endParaRPr lang="es-MX" sz="1400" b="1" i="1" dirty="0">
              <a:solidFill>
                <a:srgbClr val="FF0000"/>
              </a:solidFill>
            </a:endParaRPr>
          </a:p>
        </p:txBody>
      </p:sp>
    </p:spTree>
    <p:extLst>
      <p:ext uri="{BB962C8B-B14F-4D97-AF65-F5344CB8AC3E}">
        <p14:creationId xmlns:p14="http://schemas.microsoft.com/office/powerpoint/2010/main" val="592192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494244" y="189220"/>
            <a:ext cx="1390124" cy="215444"/>
          </a:xfrm>
          <a:prstGeom prst="rect">
            <a:avLst/>
          </a:prstGeom>
        </p:spPr>
        <p:txBody>
          <a:bodyPr wrap="none">
            <a:spAutoFit/>
          </a:bodyPr>
          <a:lstStyle/>
          <a:p>
            <a:pPr fontAlgn="base"/>
            <a:r>
              <a:rPr lang="es-MX" sz="800" dirty="0"/>
              <a:t>Por </a:t>
            </a:r>
            <a:r>
              <a:rPr lang="es-MX" sz="800" dirty="0">
                <a:hlinkClick r:id="rId2"/>
              </a:rPr>
              <a:t>Bryan Longo</a:t>
            </a:r>
            <a:r>
              <a:rPr lang="es-MX" sz="800" dirty="0"/>
              <a:t>. E</a:t>
            </a:r>
            <a:r>
              <a:rPr lang="es-MX" sz="800" dirty="0" smtClean="0"/>
              <a:t>nero </a:t>
            </a:r>
            <a:r>
              <a:rPr lang="es-MX" sz="800" dirty="0"/>
              <a:t>2020</a:t>
            </a:r>
            <a:endParaRPr lang="es-MX" sz="800" dirty="0">
              <a:effectLst/>
            </a:endParaRPr>
          </a:p>
        </p:txBody>
      </p:sp>
      <p:sp>
        <p:nvSpPr>
          <p:cNvPr id="7" name="6 Rectángulo"/>
          <p:cNvSpPr/>
          <p:nvPr/>
        </p:nvSpPr>
        <p:spPr>
          <a:xfrm>
            <a:off x="611560" y="620688"/>
            <a:ext cx="7956000" cy="5796644"/>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graphicFrame>
        <p:nvGraphicFramePr>
          <p:cNvPr id="10" name="9 Tabla"/>
          <p:cNvGraphicFramePr>
            <a:graphicFrameLocks noGrp="1"/>
          </p:cNvGraphicFramePr>
          <p:nvPr>
            <p:extLst>
              <p:ext uri="{D42A27DB-BD31-4B8C-83A1-F6EECF244321}">
                <p14:modId xmlns:p14="http://schemas.microsoft.com/office/powerpoint/2010/main" val="3721887799"/>
              </p:ext>
            </p:extLst>
          </p:nvPr>
        </p:nvGraphicFramePr>
        <p:xfrm>
          <a:off x="612439" y="109510"/>
          <a:ext cx="7920001" cy="391922"/>
        </p:xfrm>
        <a:graphic>
          <a:graphicData uri="http://schemas.openxmlformats.org/drawingml/2006/table">
            <a:tbl>
              <a:tblPr/>
              <a:tblGrid>
                <a:gridCol w="821886"/>
                <a:gridCol w="3026037"/>
                <a:gridCol w="1095850"/>
                <a:gridCol w="420284"/>
                <a:gridCol w="653773"/>
                <a:gridCol w="410943"/>
                <a:gridCol w="747171"/>
                <a:gridCol w="457642"/>
                <a:gridCol w="286415"/>
              </a:tblGrid>
              <a:tr h="0">
                <a:tc gridSpan="4">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TGE -2020 – 2021. MÓDULO I  TÉCNICAS DE DESARROLLO ORGANIZACIONAL.  CUESTIONARIO MODULAR</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FECHA DE ENVÍ0</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HOJA</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a:rPr>
                        <a:t>1</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a:cs typeface="Arial"/>
                        </a:rPr>
                        <a:t>NOMBRE:</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CARRERA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MATRÍCULA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
        <p:nvSpPr>
          <p:cNvPr id="4" name="3 Marcador de número de diapositiva"/>
          <p:cNvSpPr>
            <a:spLocks noGrp="1"/>
          </p:cNvSpPr>
          <p:nvPr>
            <p:ph type="sldNum" sz="quarter" idx="12"/>
          </p:nvPr>
        </p:nvSpPr>
        <p:spPr>
          <a:xfrm>
            <a:off x="6553200" y="6448251"/>
            <a:ext cx="2133600" cy="365125"/>
          </a:xfrm>
        </p:spPr>
        <p:txBody>
          <a:bodyPr/>
          <a:lstStyle/>
          <a:p>
            <a:fld id="{132FADFE-3B8F-471C-ABF0-DBC7717ECBBC}" type="slidenum">
              <a:rPr lang="es-ES" sz="900" smtClean="0"/>
              <a:t>13</a:t>
            </a:fld>
            <a:endParaRPr lang="es-ES" sz="900" dirty="0"/>
          </a:p>
        </p:txBody>
      </p:sp>
      <p:sp>
        <p:nvSpPr>
          <p:cNvPr id="12" name="11 Rectángulo"/>
          <p:cNvSpPr/>
          <p:nvPr/>
        </p:nvSpPr>
        <p:spPr>
          <a:xfrm>
            <a:off x="828384" y="6309320"/>
            <a:ext cx="7488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900" b="1" i="1" dirty="0" smtClean="0">
                <a:solidFill>
                  <a:srgbClr val="FF0000"/>
                </a:solidFill>
              </a:rPr>
              <a:t>Puede llenarlo  a mano o bien por su computadora. No tiene límite en su repuesta.  Puede iniciar en esta página y continuar si lo requiere, en las hojas adicionales al final de este documento.</a:t>
            </a:r>
            <a:endParaRPr lang="es-MX" sz="1400" b="1" i="1" dirty="0">
              <a:solidFill>
                <a:srgbClr val="FF0000"/>
              </a:solidFill>
            </a:endParaRPr>
          </a:p>
        </p:txBody>
      </p:sp>
      <p:graphicFrame>
        <p:nvGraphicFramePr>
          <p:cNvPr id="9" name="8 Tabla"/>
          <p:cNvGraphicFramePr>
            <a:graphicFrameLocks noGrp="1"/>
          </p:cNvGraphicFramePr>
          <p:nvPr>
            <p:extLst>
              <p:ext uri="{D42A27DB-BD31-4B8C-83A1-F6EECF244321}">
                <p14:modId xmlns:p14="http://schemas.microsoft.com/office/powerpoint/2010/main" val="4157002901"/>
              </p:ext>
            </p:extLst>
          </p:nvPr>
        </p:nvGraphicFramePr>
        <p:xfrm>
          <a:off x="828434" y="764704"/>
          <a:ext cx="7631998" cy="5475600"/>
        </p:xfrm>
        <a:graphic>
          <a:graphicData uri="http://schemas.openxmlformats.org/drawingml/2006/table">
            <a:tbl>
              <a:tblPr/>
              <a:tblGrid>
                <a:gridCol w="381640"/>
                <a:gridCol w="5306142"/>
                <a:gridCol w="648072"/>
                <a:gridCol w="725998"/>
                <a:gridCol w="570146"/>
              </a:tblGrid>
              <a:tr h="180000">
                <a:tc gridSpan="5">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700" b="1" dirty="0" smtClean="0">
                          <a:effectLst/>
                          <a:latin typeface="Arial" panose="020B0604020202020204" pitchFamily="34" charset="0"/>
                          <a:cs typeface="Arial" panose="020B0604020202020204" pitchFamily="34" charset="0"/>
                        </a:rPr>
                        <a:t>CAPÍTULO 4.0.- LIDERAZGO Y COACHING</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46680">
                <a:tc gridSpan="5">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MX" sz="200" dirty="0" smtClean="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gridSpan="5">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ES" sz="800" b="1" kern="1200" dirty="0" smtClean="0">
                          <a:solidFill>
                            <a:schemeClr val="tx1"/>
                          </a:solidFill>
                          <a:effectLst/>
                          <a:latin typeface="Arial" panose="020B0604020202020204" pitchFamily="34" charset="0"/>
                          <a:ea typeface="+mn-ea"/>
                          <a:cs typeface="Arial" panose="020B0604020202020204" pitchFamily="34" charset="0"/>
                        </a:rPr>
                        <a:t>4.21.3  AUTOEVALUACIÓN 4.3:  </a:t>
                      </a:r>
                      <a:r>
                        <a:rPr lang="es-ES_tradnl" sz="800" b="1" kern="1200" dirty="0" smtClean="0">
                          <a:solidFill>
                            <a:schemeClr val="tx1"/>
                          </a:solidFill>
                          <a:effectLst/>
                          <a:latin typeface="Arial" panose="020B0604020202020204" pitchFamily="34" charset="0"/>
                          <a:ea typeface="+mn-ea"/>
                          <a:cs typeface="Arial" panose="020B0604020202020204" pitchFamily="34" charset="0"/>
                        </a:rPr>
                        <a:t>SUS ACTITUDES</a:t>
                      </a:r>
                      <a:endParaRPr lang="es-MX" sz="800" dirty="0" smtClean="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pPr marL="0" marR="0" indent="0" algn="ctr" rtl="0" eaLnBrk="1" fontAlgn="base" latinLnBrk="0" hangingPunct="1">
                        <a:spcBef>
                          <a:spcPts val="0"/>
                        </a:spcBef>
                        <a:spcAft>
                          <a:spcPts val="0"/>
                        </a:spcAft>
                      </a:pPr>
                      <a:endParaRPr lang="es-ES_tradnl" sz="1800" b="0" i="0" u="none" strike="noStrike">
                        <a:effectLst/>
                        <a:latin typeface="Aria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indent="0" algn="ctr" rtl="0" eaLnBrk="1" fontAlgn="base" latinLnBrk="0" hangingPunct="1">
                        <a:spcBef>
                          <a:spcPts val="0"/>
                        </a:spcBef>
                        <a:spcAft>
                          <a:spcPts val="0"/>
                        </a:spcAft>
                      </a:pPr>
                      <a:endParaRPr lang="es-ES" sz="1800" b="0" i="0" u="none" strike="noStrike">
                        <a:effectLst/>
                        <a:latin typeface="Aria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indent="0" algn="ctr" rtl="0" eaLnBrk="1" fontAlgn="base" latinLnBrk="0" hangingPunct="1">
                        <a:spcBef>
                          <a:spcPts val="0"/>
                        </a:spcBef>
                        <a:spcAft>
                          <a:spcPts val="0"/>
                        </a:spcAft>
                      </a:pPr>
                      <a:endParaRPr lang="es-ES" sz="1800" b="0" i="0" u="none" strike="noStrike" dirty="0">
                        <a:effectLst/>
                        <a:latin typeface="Aria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indent="0" algn="ctr" rtl="0" eaLnBrk="1" fontAlgn="base" latinLnBrk="0" hangingPunct="1">
                        <a:spcBef>
                          <a:spcPts val="0"/>
                        </a:spcBef>
                        <a:spcAft>
                          <a:spcPts val="0"/>
                        </a:spcAft>
                      </a:pPr>
                      <a:r>
                        <a:rPr lang="es-MX" sz="1400" b="0" i="0" u="none" strike="noStrike" dirty="0" smtClean="0">
                          <a:solidFill>
                            <a:srgbClr val="FF0000"/>
                          </a:solidFill>
                          <a:effectLst/>
                          <a:latin typeface="Arial"/>
                        </a:rPr>
                        <a:t>1</a:t>
                      </a:r>
                      <a:endParaRPr lang="es-MX" sz="1400" b="0" i="0" u="none" strike="noStrike" dirty="0">
                        <a:solidFill>
                          <a:srgbClr val="FF0000"/>
                        </a:solidFill>
                        <a:effectLst/>
                        <a:latin typeface="Aria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4">
                  <a:txBody>
                    <a:bodyPr/>
                    <a:lstStyle/>
                    <a:p>
                      <a:pPr rtl="0" eaLnBrk="1" fontAlgn="auto" latinLnBrk="0" hangingPunct="1"/>
                      <a:r>
                        <a:rPr lang="es-ES" sz="800" kern="1200" dirty="0" smtClean="0">
                          <a:solidFill>
                            <a:schemeClr val="tx1"/>
                          </a:solidFill>
                          <a:effectLst/>
                          <a:latin typeface="Arial" panose="020B0604020202020204" pitchFamily="34" charset="0"/>
                          <a:ea typeface="+mn-ea"/>
                          <a:cs typeface="Arial" panose="020B0604020202020204" pitchFamily="34" charset="0"/>
                        </a:rPr>
                        <a:t>Lea con atención cada una de las actividades que a continuación se presentan y la opción que considere califica mejor sus reacciones y actitudes márquela con una “</a:t>
                      </a:r>
                      <a:r>
                        <a:rPr lang="es-ES" sz="800" kern="1200" dirty="0" smtClean="0">
                          <a:solidFill>
                            <a:schemeClr val="tx1"/>
                          </a:solidFill>
                          <a:effectLst/>
                          <a:latin typeface="Arial" panose="020B0604020202020204" pitchFamily="34" charset="0"/>
                          <a:ea typeface="+mn-ea"/>
                          <a:cs typeface="Arial" panose="020B0604020202020204" pitchFamily="34" charset="0"/>
                          <a:sym typeface="Wingdings"/>
                        </a:rPr>
                        <a:t></a:t>
                      </a:r>
                      <a:r>
                        <a:rPr lang="es-ES" sz="800" kern="1200" dirty="0" smtClean="0">
                          <a:solidFill>
                            <a:schemeClr val="tx1"/>
                          </a:solidFill>
                          <a:effectLst/>
                          <a:latin typeface="Arial" panose="020B0604020202020204" pitchFamily="34" charset="0"/>
                          <a:ea typeface="+mn-ea"/>
                          <a:cs typeface="Arial" panose="020B0604020202020204" pitchFamily="34" charset="0"/>
                        </a:rPr>
                        <a:t>”. Sume</a:t>
                      </a:r>
                      <a:r>
                        <a:rPr lang="es-ES" sz="800" kern="1200" baseline="0" dirty="0" smtClean="0">
                          <a:solidFill>
                            <a:schemeClr val="tx1"/>
                          </a:solidFill>
                          <a:effectLst/>
                          <a:latin typeface="Arial" panose="020B0604020202020204" pitchFamily="34" charset="0"/>
                          <a:ea typeface="+mn-ea"/>
                          <a:cs typeface="Arial" panose="020B0604020202020204" pitchFamily="34" charset="0"/>
                        </a:rPr>
                        <a:t> sus respuestas y multiplíquelas por las cifras anotadas, para finalmente totalizarlas. </a:t>
                      </a:r>
                      <a:r>
                        <a:rPr lang="es-ES" sz="800" i="1" kern="1200" dirty="0" smtClean="0">
                          <a:solidFill>
                            <a:schemeClr val="tx1"/>
                          </a:solidFill>
                          <a:effectLst/>
                          <a:latin typeface="Arial" panose="020B0604020202020204" pitchFamily="34" charset="0"/>
                          <a:ea typeface="+mn-ea"/>
                          <a:cs typeface="Arial" panose="020B0604020202020204" pitchFamily="34" charset="0"/>
                        </a:rPr>
                        <a:t>Es importante que al contestar sea honesto.</a:t>
                      </a:r>
                      <a:endParaRPr lang="es-MX" sz="800"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indent="0" algn="ctr" rtl="0" eaLnBrk="1" fontAlgn="base" latinLnBrk="0" hangingPunct="1">
                        <a:spcBef>
                          <a:spcPts val="0"/>
                        </a:spcBef>
                        <a:spcAft>
                          <a:spcPts val="0"/>
                        </a:spcAft>
                      </a:pPr>
                      <a:endParaRPr lang="es-ES_tradnl" sz="1800" b="0" i="0" u="none" strike="noStrike" dirty="0">
                        <a:effectLst/>
                        <a:latin typeface="Aria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indent="0" algn="ctr" rtl="0" eaLnBrk="1" fontAlgn="base" latinLnBrk="0" hangingPunct="1">
                        <a:spcBef>
                          <a:spcPts val="0"/>
                        </a:spcBef>
                        <a:spcAft>
                          <a:spcPts val="0"/>
                        </a:spcAft>
                      </a:pPr>
                      <a:endParaRPr lang="es-ES" sz="1800" b="0" i="0" u="none" strike="noStrike" dirty="0">
                        <a:effectLst/>
                        <a:latin typeface="Aria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indent="0" algn="ctr" rtl="0" eaLnBrk="1" fontAlgn="base" latinLnBrk="0" hangingPunct="1">
                        <a:spcBef>
                          <a:spcPts val="0"/>
                        </a:spcBef>
                        <a:spcAft>
                          <a:spcPts val="0"/>
                        </a:spcAft>
                      </a:pPr>
                      <a:endParaRPr lang="es-ES" sz="1800" b="0" i="0" u="none" strike="noStrike" dirty="0">
                        <a:effectLst/>
                        <a:latin typeface="Aria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80000">
                <a:tc gridSpan="2">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panose="020B0604020202020204" pitchFamily="34" charset="0"/>
                          <a:cs typeface="Arial" panose="020B0604020202020204" pitchFamily="34" charset="0"/>
                        </a:rPr>
                        <a:t>ACTÚA Y SE COMPORTA </a:t>
                      </a:r>
                      <a:r>
                        <a:rPr lang="es-MX" sz="700" b="0" i="0" u="none" strike="noStrike" kern="1200" baseline="0" dirty="0">
                          <a:ln>
                            <a:noFill/>
                          </a:ln>
                          <a:solidFill>
                            <a:srgbClr val="000000"/>
                          </a:solidFill>
                          <a:effectLst/>
                          <a:latin typeface="Arial" panose="020B0604020202020204" pitchFamily="34" charset="0"/>
                          <a:cs typeface="Arial" panose="020B0604020202020204" pitchFamily="34" charset="0"/>
                        </a:rPr>
                        <a:t>……</a:t>
                      </a:r>
                      <a:endParaRPr lang="es-MX"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a:txBody>
                    <a:bodyPr/>
                    <a:lstStyle/>
                    <a:p>
                      <a:pPr marL="0" marR="0" indent="0" algn="ctr" rtl="0" eaLnBrk="1" fontAlgn="base" latinLnBrk="0" hangingPunct="1">
                        <a:spcBef>
                          <a:spcPts val="0"/>
                        </a:spcBef>
                        <a:spcAft>
                          <a:spcPts val="0"/>
                        </a:spcAft>
                      </a:pPr>
                      <a:r>
                        <a:rPr lang="es-ES_tradnl" sz="700" b="1" i="0" u="none" strike="noStrike" kern="1200" baseline="0" dirty="0">
                          <a:ln>
                            <a:noFill/>
                          </a:ln>
                          <a:solidFill>
                            <a:srgbClr val="000000"/>
                          </a:solidFill>
                          <a:effectLst/>
                          <a:latin typeface="Arial" panose="020B0604020202020204" pitchFamily="34" charset="0"/>
                          <a:cs typeface="Arial" panose="020B0604020202020204" pitchFamily="34" charset="0"/>
                        </a:rPr>
                        <a:t>Siempre</a:t>
                      </a:r>
                      <a:endParaRPr lang="es-ES_tradnl"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rtl="0" eaLnBrk="1" fontAlgn="base" latinLnBrk="0" hangingPunct="1">
                        <a:spcBef>
                          <a:spcPts val="0"/>
                        </a:spcBef>
                        <a:spcAft>
                          <a:spcPts val="0"/>
                        </a:spcAft>
                      </a:pPr>
                      <a:r>
                        <a:rPr lang="es-ES" sz="700" b="1" i="0" u="none" strike="noStrike" kern="1200" baseline="0" dirty="0">
                          <a:ln>
                            <a:noFill/>
                          </a:ln>
                          <a:solidFill>
                            <a:srgbClr val="000000"/>
                          </a:solidFill>
                          <a:effectLst/>
                          <a:latin typeface="Arial" panose="020B0604020202020204" pitchFamily="34" charset="0"/>
                          <a:cs typeface="Arial" panose="020B0604020202020204" pitchFamily="34" charset="0"/>
                        </a:rPr>
                        <a:t>A veces </a:t>
                      </a:r>
                      <a:endParaRPr lang="es-ES"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rtl="0" eaLnBrk="1" fontAlgn="base" latinLnBrk="0" hangingPunct="1">
                        <a:spcBef>
                          <a:spcPts val="0"/>
                        </a:spcBef>
                        <a:spcAft>
                          <a:spcPts val="0"/>
                        </a:spcAft>
                      </a:pPr>
                      <a:r>
                        <a:rPr lang="es-ES" sz="700" b="1" i="0" u="none" strike="noStrike" kern="1200" baseline="0" dirty="0">
                          <a:ln>
                            <a:noFill/>
                          </a:ln>
                          <a:solidFill>
                            <a:srgbClr val="000000"/>
                          </a:solidFill>
                          <a:effectLst/>
                          <a:latin typeface="Arial" panose="020B0604020202020204" pitchFamily="34" charset="0"/>
                          <a:cs typeface="Arial" panose="020B0604020202020204" pitchFamily="34" charset="0"/>
                        </a:rPr>
                        <a:t>Nunca</a:t>
                      </a:r>
                      <a:endParaRPr lang="es-ES"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80000">
                <a:tc gridSpan="2">
                  <a:txBody>
                    <a:bodyPr/>
                    <a:lstStyle/>
                    <a:p>
                      <a:pPr marL="0" marR="0" indent="0" algn="ctr" rtl="0" eaLnBrk="1" fontAlgn="base" latinLnBrk="0" hangingPunct="1">
                        <a:spcBef>
                          <a:spcPts val="0"/>
                        </a:spcBef>
                        <a:spcAft>
                          <a:spcPts val="0"/>
                        </a:spcAft>
                      </a:pPr>
                      <a:r>
                        <a:rPr lang="es-MX" sz="700" b="1" i="1" u="none" strike="noStrike" kern="1200" baseline="0" dirty="0">
                          <a:ln>
                            <a:noFill/>
                          </a:ln>
                          <a:solidFill>
                            <a:srgbClr val="000000"/>
                          </a:solidFill>
                          <a:effectLst/>
                          <a:latin typeface="Arial" panose="020B0604020202020204" pitchFamily="34" charset="0"/>
                          <a:cs typeface="Arial" panose="020B0604020202020204" pitchFamily="34" charset="0"/>
                        </a:rPr>
                        <a:t>Sume las “</a:t>
                      </a:r>
                      <a:r>
                        <a:rPr lang="es-MX" sz="700" b="1" i="1" u="none" strike="noStrike" kern="1200" baseline="0" dirty="0">
                          <a:ln>
                            <a:noFill/>
                          </a:ln>
                          <a:solidFill>
                            <a:srgbClr val="000000"/>
                          </a:solidFill>
                          <a:effectLst/>
                          <a:latin typeface="Arial" panose="020B0604020202020204" pitchFamily="34" charset="0"/>
                          <a:cs typeface="Arial" panose="020B0604020202020204" pitchFamily="34" charset="0"/>
                          <a:sym typeface="Wingdings"/>
                        </a:rPr>
                        <a:t></a:t>
                      </a:r>
                      <a:r>
                        <a:rPr lang="es-MX" sz="700" b="1" i="1" u="none" strike="noStrike" kern="1200" baseline="0" dirty="0">
                          <a:ln>
                            <a:noFill/>
                          </a:ln>
                          <a:solidFill>
                            <a:srgbClr val="000000"/>
                          </a:solidFill>
                          <a:effectLst/>
                          <a:latin typeface="Arial" panose="020B0604020202020204" pitchFamily="34" charset="0"/>
                          <a:cs typeface="Arial" panose="020B0604020202020204" pitchFamily="34" charset="0"/>
                        </a:rPr>
                        <a:t>” que marcó en cada una de las columnas,</a:t>
                      </a:r>
                      <a:endParaRPr lang="es-MX"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a:txBody>
                    <a:bodyPr/>
                    <a:lstStyle/>
                    <a:p>
                      <a:pPr marL="0" marR="0" indent="0" algn="l" rtl="0" eaLnBrk="1" fontAlgn="base"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rtl="0" eaLnBrk="1" fontAlgn="base"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rtl="0" eaLnBrk="1" fontAlgn="base"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80000">
                <a:tc rowSpan="2" gridSpan="2">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panose="020B0604020202020204" pitchFamily="34" charset="0"/>
                          <a:cs typeface="Arial" panose="020B0604020202020204" pitchFamily="34" charset="0"/>
                        </a:rPr>
                        <a:t>Multiplíquelas por  las cifras que se establecen a continuación y anote los resultados </a:t>
                      </a:r>
                      <a:endParaRPr lang="es-MX"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rowSpan="2" hMerge="1">
                  <a:txBody>
                    <a:bodyPr/>
                    <a:lstStyle/>
                    <a:p>
                      <a:endParaRPr lang="es-MX"/>
                    </a:p>
                  </a:txBody>
                  <a:tcPr/>
                </a:tc>
                <a:tc>
                  <a:txBody>
                    <a:bodyPr/>
                    <a:lstStyle/>
                    <a:p>
                      <a:pPr marL="0" marR="0" indent="0" algn="ctr" rtl="0" eaLnBrk="1" fontAlgn="base" latinLnBrk="0" hangingPunct="1">
                        <a:spcBef>
                          <a:spcPts val="0"/>
                        </a:spcBef>
                        <a:spcAft>
                          <a:spcPts val="0"/>
                        </a:spcAft>
                      </a:pPr>
                      <a:r>
                        <a:rPr lang="es-ES" sz="700" b="1" i="0" u="none" strike="noStrike" kern="1200" baseline="0" dirty="0">
                          <a:ln>
                            <a:noFill/>
                          </a:ln>
                          <a:solidFill>
                            <a:srgbClr val="000000"/>
                          </a:solidFill>
                          <a:effectLst/>
                          <a:latin typeface="Arial" panose="020B0604020202020204" pitchFamily="34" charset="0"/>
                          <a:cs typeface="Arial" panose="020B0604020202020204" pitchFamily="34" charset="0"/>
                        </a:rPr>
                        <a:t>X 1</a:t>
                      </a:r>
                      <a:endParaRPr lang="es-ES"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rtl="0" eaLnBrk="1" fontAlgn="base" latinLnBrk="0" hangingPunct="1">
                        <a:spcBef>
                          <a:spcPts val="0"/>
                        </a:spcBef>
                        <a:spcAft>
                          <a:spcPts val="0"/>
                        </a:spcAft>
                      </a:pPr>
                      <a:r>
                        <a:rPr lang="es-ES" sz="700" b="1" i="0" u="none" strike="noStrike" kern="1200" baseline="0" dirty="0">
                          <a:ln>
                            <a:noFill/>
                          </a:ln>
                          <a:solidFill>
                            <a:srgbClr val="000000"/>
                          </a:solidFill>
                          <a:effectLst/>
                          <a:latin typeface="Arial" panose="020B0604020202020204" pitchFamily="34" charset="0"/>
                          <a:cs typeface="Arial" panose="020B0604020202020204" pitchFamily="34" charset="0"/>
                        </a:rPr>
                        <a:t>X 2</a:t>
                      </a:r>
                      <a:endParaRPr lang="es-ES"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rtl="0" eaLnBrk="1" fontAlgn="base" latinLnBrk="0" hangingPunct="1">
                        <a:spcBef>
                          <a:spcPts val="0"/>
                        </a:spcBef>
                        <a:spcAft>
                          <a:spcPts val="0"/>
                        </a:spcAft>
                      </a:pPr>
                      <a:r>
                        <a:rPr lang="es-ES" sz="700" b="1" i="0" u="none" strike="noStrike" kern="1200" baseline="0" dirty="0">
                          <a:ln>
                            <a:noFill/>
                          </a:ln>
                          <a:solidFill>
                            <a:srgbClr val="000000"/>
                          </a:solidFill>
                          <a:effectLst/>
                          <a:latin typeface="Arial" panose="020B0604020202020204" pitchFamily="34" charset="0"/>
                          <a:cs typeface="Arial" panose="020B0604020202020204" pitchFamily="34" charset="0"/>
                        </a:rPr>
                        <a:t>X 3</a:t>
                      </a:r>
                      <a:endParaRPr lang="es-ES"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80000">
                <a:tc gridSpan="2" vMerge="1">
                  <a:txBody>
                    <a:bodyPr/>
                    <a:lstStyle/>
                    <a:p>
                      <a:endParaRPr lang="es-MX"/>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vMerge="1">
                  <a:txBody>
                    <a:bodyPr/>
                    <a:lstStyle/>
                    <a:p>
                      <a:endParaRPr lang="es-MX"/>
                    </a:p>
                  </a:txBody>
                  <a:tcPr/>
                </a:tc>
                <a:tc>
                  <a:txBody>
                    <a:bodyPr/>
                    <a:lstStyle/>
                    <a:p>
                      <a:pPr marL="0" marR="0" indent="0" algn="l" rtl="0" eaLnBrk="1" fontAlgn="base"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rtl="0" eaLnBrk="1" fontAlgn="base"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rtl="0" eaLnBrk="1" fontAlgn="base"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180000">
                <a:tc gridSpan="2">
                  <a:txBody>
                    <a:bodyPr/>
                    <a:lstStyle/>
                    <a:p>
                      <a:pPr marL="0" marR="0" indent="0" algn="ctr" rtl="0" eaLnBrk="1" fontAlgn="base" latinLnBrk="0" hangingPunct="1">
                        <a:spcBef>
                          <a:spcPts val="0"/>
                        </a:spcBef>
                        <a:spcAft>
                          <a:spcPts val="0"/>
                        </a:spcAft>
                      </a:pPr>
                      <a:r>
                        <a:rPr lang="es-MX" sz="700" b="1" i="1" u="none" strike="noStrike" kern="1200" baseline="0" dirty="0">
                          <a:ln>
                            <a:noFill/>
                          </a:ln>
                          <a:solidFill>
                            <a:srgbClr val="000000"/>
                          </a:solidFill>
                          <a:effectLst/>
                          <a:latin typeface="Arial" panose="020B0604020202020204" pitchFamily="34" charset="0"/>
                          <a:cs typeface="Arial" panose="020B0604020202020204" pitchFamily="34" charset="0"/>
                        </a:rPr>
                        <a:t>Sume los resultados del renglón anterior y obtenga el </a:t>
                      </a:r>
                      <a:r>
                        <a:rPr lang="es-MX" sz="700" b="0" i="0" u="none" strike="noStrike" kern="1200" baseline="0" dirty="0">
                          <a:ln>
                            <a:noFill/>
                          </a:ln>
                          <a:solidFill>
                            <a:schemeClr val="tx1"/>
                          </a:solidFill>
                          <a:effectLst/>
                          <a:latin typeface="Arial" panose="020B0604020202020204" pitchFamily="34" charset="0"/>
                          <a:cs typeface="Arial" panose="020B0604020202020204" pitchFamily="34" charset="0"/>
                        </a:rPr>
                        <a:t> </a:t>
                      </a:r>
                      <a:r>
                        <a:rPr lang="es-MX" sz="700" b="0" i="0" u="none" strike="noStrike" kern="1200" baseline="0" dirty="0" smtClean="0">
                          <a:ln>
                            <a:noFill/>
                          </a:ln>
                          <a:solidFill>
                            <a:schemeClr val="tx1"/>
                          </a:solidFill>
                          <a:effectLst/>
                          <a:latin typeface="Arial" panose="020B0604020202020204" pitchFamily="34" charset="0"/>
                          <a:cs typeface="Arial" panose="020B0604020202020204" pitchFamily="34" charset="0"/>
                        </a:rPr>
                        <a:t> </a:t>
                      </a:r>
                      <a:r>
                        <a:rPr lang="es-MX" sz="700" b="1" i="1" u="none" strike="noStrike" kern="1200" baseline="0" dirty="0" smtClean="0">
                          <a:ln>
                            <a:noFill/>
                          </a:ln>
                          <a:solidFill>
                            <a:srgbClr val="000000"/>
                          </a:solidFill>
                          <a:effectLst/>
                          <a:latin typeface="Arial" panose="020B0604020202020204" pitchFamily="34" charset="0"/>
                          <a:cs typeface="Arial" panose="020B0604020202020204" pitchFamily="34" charset="0"/>
                        </a:rPr>
                        <a:t>TOTAL </a:t>
                      </a:r>
                      <a:r>
                        <a:rPr lang="es-MX" sz="700" b="1" i="1" u="none" strike="noStrike" kern="1200" baseline="0" dirty="0">
                          <a:ln>
                            <a:noFill/>
                          </a:ln>
                          <a:solidFill>
                            <a:srgbClr val="000000"/>
                          </a:solidFill>
                          <a:effectLst/>
                          <a:latin typeface="Arial" panose="020B0604020202020204" pitchFamily="34" charset="0"/>
                          <a:cs typeface="Arial" panose="020B0604020202020204" pitchFamily="34" charset="0"/>
                        </a:rPr>
                        <a:t>GENERAL</a:t>
                      </a:r>
                      <a:endParaRPr lang="es-MX"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gridSpan="3">
                  <a:txBody>
                    <a:bodyPr/>
                    <a:lstStyle/>
                    <a:p>
                      <a:pPr marL="0" marR="0" indent="0" algn="l" rtl="0" eaLnBrk="1" fontAlgn="base" latinLnBrk="0" hangingPunct="1">
                        <a:spcBef>
                          <a:spcPts val="0"/>
                        </a:spcBef>
                        <a:spcAft>
                          <a:spcPts val="0"/>
                        </a:spcAft>
                      </a:pPr>
                      <a:endParaRPr lang="es-MX" sz="7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r h="0">
                <a:tc gridSpan="5">
                  <a:txBody>
                    <a:bodyPr/>
                    <a:lstStyle/>
                    <a:p>
                      <a:pPr marL="0" marR="0" indent="0" algn="ctr" rtl="0" eaLnBrk="1" fontAlgn="base" latinLnBrk="0" hangingPunct="1">
                        <a:spcBef>
                          <a:spcPts val="0"/>
                        </a:spcBef>
                        <a:spcAft>
                          <a:spcPts val="0"/>
                        </a:spcAft>
                      </a:pPr>
                      <a:endParaRPr lang="es-MX" sz="1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pPr marL="0" marR="0" indent="0" algn="l" rtl="0" eaLnBrk="1" fontAlgn="base"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r>
              <a:tr h="0">
                <a:tc>
                  <a:txBody>
                    <a:bodyPr/>
                    <a:lstStyle/>
                    <a:p>
                      <a:pPr marL="0" marR="0" indent="0" algn="ctr" rtl="0" eaLnBrk="1" fontAlgn="base" latinLnBrk="0" hangingPunct="1">
                        <a:spcBef>
                          <a:spcPts val="0"/>
                        </a:spcBef>
                        <a:spcAft>
                          <a:spcPts val="0"/>
                        </a:spcAft>
                      </a:pPr>
                      <a:r>
                        <a:rPr lang="es-ES" sz="1200" b="1" i="0" u="none" strike="noStrike" kern="1200" baseline="0" dirty="0">
                          <a:ln>
                            <a:noFill/>
                          </a:ln>
                          <a:solidFill>
                            <a:srgbClr val="FF0000"/>
                          </a:solidFill>
                          <a:effectLst/>
                          <a:latin typeface="Arial"/>
                          <a:cs typeface="Arial"/>
                        </a:rPr>
                        <a:t>3</a:t>
                      </a:r>
                      <a:endParaRPr lang="es-ES" sz="1800" b="0" i="0" u="none" strike="noStrike" dirty="0">
                        <a:effectLst/>
                        <a:latin typeface="Aria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gridSpan="4">
                  <a:txBody>
                    <a:bodyPr/>
                    <a:lstStyle/>
                    <a:p>
                      <a:pPr marL="0" marR="0" indent="0" algn="l" rtl="0" eaLnBrk="1" fontAlgn="auto" latinLnBrk="0" hangingPunct="1">
                        <a:spcBef>
                          <a:spcPts val="0"/>
                        </a:spcBef>
                        <a:spcAft>
                          <a:spcPts val="0"/>
                        </a:spcAft>
                      </a:pPr>
                      <a:r>
                        <a:rPr lang="es-MX" sz="800" b="1" i="0" u="none" strike="noStrike" kern="1200" baseline="0" dirty="0">
                          <a:solidFill>
                            <a:srgbClr val="000000"/>
                          </a:solidFill>
                          <a:effectLst/>
                          <a:latin typeface="Arial" panose="020B0604020202020204" pitchFamily="34" charset="0"/>
                          <a:cs typeface="Arial" panose="020B0604020202020204" pitchFamily="34" charset="0"/>
                        </a:rPr>
                        <a:t>De acuerdo a la  lista de actitudes siguiente, identifique aquellas que </a:t>
                      </a:r>
                      <a:r>
                        <a:rPr lang="es-MX" sz="800" b="1" i="0" u="none" strike="noStrike" kern="1200" baseline="0" dirty="0" smtClean="0">
                          <a:solidFill>
                            <a:srgbClr val="000000"/>
                          </a:solidFill>
                          <a:effectLst/>
                          <a:latin typeface="Arial" panose="020B0604020202020204" pitchFamily="34" charset="0"/>
                          <a:cs typeface="Arial" panose="020B0604020202020204" pitchFamily="34" charset="0"/>
                        </a:rPr>
                        <a:t>considera que </a:t>
                      </a:r>
                      <a:r>
                        <a:rPr lang="es-MX" sz="800" b="1" i="0" u="none" strike="noStrike" kern="1200" baseline="0" dirty="0">
                          <a:solidFill>
                            <a:srgbClr val="000000"/>
                          </a:solidFill>
                          <a:effectLst/>
                          <a:latin typeface="Arial" panose="020B0604020202020204" pitchFamily="34" charset="0"/>
                          <a:cs typeface="Arial" panose="020B0604020202020204" pitchFamily="34" charset="0"/>
                        </a:rPr>
                        <a:t>deben e identifique  aquellas actitudes que le pueden resulta  limitantes o negativas a su desarrollo profesional y aquellas que le pueden significar mejoría.</a:t>
                      </a: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indent="0" algn="ctr" rtl="0" eaLnBrk="1" fontAlgn="base" latinLnBrk="0" hangingPunct="1">
                        <a:spcBef>
                          <a:spcPts val="0"/>
                        </a:spcBef>
                        <a:spcAft>
                          <a:spcPts val="0"/>
                        </a:spcAft>
                      </a:pPr>
                      <a:endParaRPr lang="es-ES" sz="1800" b="0" i="0" u="none" strike="noStrike" dirty="0">
                        <a:effectLst/>
                        <a:latin typeface="Arial"/>
                      </a:endParaRPr>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indent="0" algn="l" rtl="0" eaLnBrk="1" fontAlgn="auto" latinLnBrk="0" hangingPunct="1">
                        <a:spcBef>
                          <a:spcPts val="0"/>
                        </a:spcBef>
                        <a:spcAft>
                          <a:spcPts val="0"/>
                        </a:spcAft>
                      </a:pPr>
                      <a:endParaRPr lang="es-MX" sz="1800" b="0" i="0" u="none" strike="noStrike">
                        <a:effectLst/>
                        <a:latin typeface="Arial"/>
                      </a:endParaRPr>
                    </a:p>
                  </a:txBody>
                  <a:tcPr anchor="ctr"/>
                </a:tc>
                <a:tc hMerge="1">
                  <a:txBody>
                    <a:bodyPr/>
                    <a:lstStyle/>
                    <a:p>
                      <a:pPr marL="0" marR="0" indent="0" algn="ctr" rtl="0" eaLnBrk="1" fontAlgn="base" latinLnBrk="0" hangingPunct="1">
                        <a:spcBef>
                          <a:spcPts val="0"/>
                        </a:spcBef>
                        <a:spcAft>
                          <a:spcPts val="0"/>
                        </a:spcAft>
                      </a:pPr>
                      <a:endParaRPr lang="es-ES" sz="1800" b="0" i="0" u="none" strike="noStrike" dirty="0">
                        <a:effectLst/>
                        <a:latin typeface="Arial"/>
                      </a:endParaRPr>
                    </a:p>
                  </a:txBody>
                  <a:tcPr anchor="ctr"/>
                </a:tc>
              </a:tr>
              <a:tr h="2367684">
                <a:tc gridSpan="5">
                  <a:txBody>
                    <a:bodyPr/>
                    <a:lstStyle/>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marR="0" indent="0" algn="ctr" rtl="0" eaLnBrk="1" fontAlgn="base"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pPr marL="0" marR="0" indent="0" algn="l" rtl="0" eaLnBrk="1" fontAlgn="base"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val="7551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692696"/>
            <a:ext cx="7920880" cy="5616624"/>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val="1954347763"/>
              </p:ext>
            </p:extLst>
          </p:nvPr>
        </p:nvGraphicFramePr>
        <p:xfrm>
          <a:off x="612439" y="109510"/>
          <a:ext cx="7920001" cy="391922"/>
        </p:xfrm>
        <a:graphic>
          <a:graphicData uri="http://schemas.openxmlformats.org/drawingml/2006/table">
            <a:tbl>
              <a:tblPr/>
              <a:tblGrid>
                <a:gridCol w="821886"/>
                <a:gridCol w="3026037"/>
                <a:gridCol w="1095850"/>
                <a:gridCol w="420284"/>
                <a:gridCol w="653773"/>
                <a:gridCol w="410943"/>
                <a:gridCol w="747171"/>
                <a:gridCol w="457642"/>
                <a:gridCol w="286415"/>
              </a:tblGrid>
              <a:tr h="0">
                <a:tc gridSpan="4">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TGE -2020 – 2021. MÓDULO I  TÉCNICAS DE DESARROLLO ORGANIZACIONAL.  CUESTIONARIO MODULAR</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FECHA DE ENVÍ0</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HOJA</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a:rPr>
                        <a:t>1</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a:cs typeface="Arial"/>
                        </a:rPr>
                        <a:t>NOMBRE:</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CARRERA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MATRÍCULA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
        <p:nvSpPr>
          <p:cNvPr id="6" name="5 Marcador de número de diapositiva"/>
          <p:cNvSpPr>
            <a:spLocks noGrp="1"/>
          </p:cNvSpPr>
          <p:nvPr>
            <p:ph type="sldNum" sz="quarter" idx="12"/>
          </p:nvPr>
        </p:nvSpPr>
        <p:spPr/>
        <p:txBody>
          <a:bodyPr/>
          <a:lstStyle/>
          <a:p>
            <a:fld id="{132FADFE-3B8F-471C-ABF0-DBC7717ECBBC}" type="slidenum">
              <a:rPr lang="es-ES" sz="900" smtClean="0"/>
              <a:t>14</a:t>
            </a:fld>
            <a:endParaRPr lang="es-ES" sz="900" dirty="0"/>
          </a:p>
        </p:txBody>
      </p:sp>
      <p:sp>
        <p:nvSpPr>
          <p:cNvPr id="7" name="6 Rectángulo"/>
          <p:cNvSpPr/>
          <p:nvPr/>
        </p:nvSpPr>
        <p:spPr>
          <a:xfrm>
            <a:off x="828384" y="6237312"/>
            <a:ext cx="7488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900" b="1" i="1" dirty="0" smtClean="0">
                <a:solidFill>
                  <a:srgbClr val="FF0000"/>
                </a:solidFill>
              </a:rPr>
              <a:t>Puede llenarlo  a mano o bien por su computadora. No tiene límite en su repuesta.  Puede iniciar en esta página y continuar si lo requiere, en las hojas adicionales al final de este documento.</a:t>
            </a:r>
            <a:endParaRPr lang="es-MX" sz="1400" b="1" i="1" dirty="0">
              <a:solidFill>
                <a:srgbClr val="FF0000"/>
              </a:solidFill>
            </a:endParaRPr>
          </a:p>
        </p:txBody>
      </p:sp>
      <p:graphicFrame>
        <p:nvGraphicFramePr>
          <p:cNvPr id="8" name="7 Tabla"/>
          <p:cNvGraphicFramePr>
            <a:graphicFrameLocks noGrp="1"/>
          </p:cNvGraphicFramePr>
          <p:nvPr>
            <p:extLst>
              <p:ext uri="{D42A27DB-BD31-4B8C-83A1-F6EECF244321}">
                <p14:modId xmlns:p14="http://schemas.microsoft.com/office/powerpoint/2010/main" val="3195291690"/>
              </p:ext>
            </p:extLst>
          </p:nvPr>
        </p:nvGraphicFramePr>
        <p:xfrm>
          <a:off x="755576" y="801345"/>
          <a:ext cx="7848000" cy="5199658"/>
        </p:xfrm>
        <a:graphic>
          <a:graphicData uri="http://schemas.openxmlformats.org/drawingml/2006/table">
            <a:tbl>
              <a:tblPr firstRow="1" bandRow="1"/>
              <a:tblGrid>
                <a:gridCol w="400414"/>
                <a:gridCol w="4245703"/>
                <a:gridCol w="3201883"/>
              </a:tblGrid>
              <a:tr h="0">
                <a:tc gridSpan="3">
                  <a:txBody>
                    <a:bodyPr/>
                    <a:lstStyle/>
                    <a:p>
                      <a:pPr marL="0" marR="0" indent="0" algn="ctr" rtl="0" eaLnBrk="1" fontAlgn="auto" latinLnBrk="0" hangingPunct="1">
                        <a:spcBef>
                          <a:spcPts val="0"/>
                        </a:spcBef>
                        <a:spcAft>
                          <a:spcPts val="0"/>
                        </a:spcAft>
                      </a:pPr>
                      <a:r>
                        <a:rPr lang="es-MX" sz="700" b="1" i="0" u="none" strike="noStrike" dirty="0" smtClean="0">
                          <a:effectLst/>
                          <a:latin typeface="Arial"/>
                        </a:rPr>
                        <a:t>CAPÍTULO 5.- EQUIPOS </a:t>
                      </a:r>
                      <a:r>
                        <a:rPr lang="es-MX" sz="700" b="1" i="0" u="none" strike="noStrike" dirty="0" smtClean="0">
                          <a:effectLst/>
                          <a:latin typeface="Arial"/>
                        </a:rPr>
                        <a:t>DE TRABAJO</a:t>
                      </a:r>
                      <a:endParaRPr lang="es-MX" sz="700" b="1" i="0" u="none" strike="noStrike" dirty="0">
                        <a:effectLst/>
                        <a:latin typeface="Arial"/>
                      </a:endParaRPr>
                    </a:p>
                  </a:txBody>
                  <a:tcPr marL="85665" marR="85665" marT="42832" marB="428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r>
              <a:tr h="0">
                <a:tc gridSpan="3">
                  <a:txBody>
                    <a:bodyPr/>
                    <a:lstStyle/>
                    <a:p>
                      <a:pPr marL="0" marR="0" indent="0" algn="ctr" rtl="0" eaLnBrk="1" fontAlgn="auto" latinLnBrk="0" hangingPunct="1">
                        <a:spcBef>
                          <a:spcPts val="0"/>
                        </a:spcBef>
                        <a:spcAft>
                          <a:spcPts val="0"/>
                        </a:spcAft>
                      </a:pPr>
                      <a:endParaRPr lang="es-MX" sz="100" b="0" i="0" u="none" strike="noStrike" dirty="0">
                        <a:effectLst/>
                        <a:latin typeface="Arial"/>
                      </a:endParaRPr>
                    </a:p>
                  </a:txBody>
                  <a:tcPr marL="85665" marR="85665" marT="42832" marB="428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0">
                <a:tc gridSpan="3">
                  <a:txBody>
                    <a:bodyPr/>
                    <a:lstStyle/>
                    <a:p>
                      <a:pPr marL="0" marR="0" indent="0" algn="ctr" rtl="0" eaLnBrk="1" fontAlgn="auto" latinLnBrk="0" hangingPunct="1">
                        <a:spcBef>
                          <a:spcPts val="0"/>
                        </a:spcBef>
                        <a:spcAft>
                          <a:spcPts val="0"/>
                        </a:spcAft>
                      </a:pPr>
                      <a:r>
                        <a:rPr lang="es-MX" sz="800" b="1" i="0" u="none" strike="noStrike" kern="1200" dirty="0" smtClean="0">
                          <a:solidFill>
                            <a:srgbClr val="000000"/>
                          </a:solidFill>
                          <a:effectLst/>
                          <a:latin typeface="Arial"/>
                          <a:cs typeface="Arial"/>
                        </a:rPr>
                        <a:t>5.17. 1  AUTOEVALUACIÓN </a:t>
                      </a:r>
                      <a:r>
                        <a:rPr lang="es-MX" sz="800" b="1" i="0" u="none" strike="noStrike" kern="1200" dirty="0" smtClean="0">
                          <a:solidFill>
                            <a:srgbClr val="000000"/>
                          </a:solidFill>
                          <a:effectLst/>
                          <a:latin typeface="Arial"/>
                          <a:cs typeface="Arial"/>
                        </a:rPr>
                        <a:t>5.1</a:t>
                      </a:r>
                      <a:r>
                        <a:rPr lang="es-MX" sz="800" b="1" i="0" u="none" strike="noStrike" kern="1200" dirty="0">
                          <a:solidFill>
                            <a:srgbClr val="000000"/>
                          </a:solidFill>
                          <a:effectLst/>
                          <a:latin typeface="Arial"/>
                          <a:cs typeface="Arial"/>
                        </a:rPr>
                        <a:t>: SU ACTITUD CON RESPECTO A SER SUPERVISOR</a:t>
                      </a:r>
                      <a:endParaRPr lang="es-MX" sz="800" b="0" i="0" u="none" strike="noStrike" dirty="0">
                        <a:effectLst/>
                        <a:latin typeface="Arial"/>
                      </a:endParaRPr>
                    </a:p>
                  </a:txBody>
                  <a:tcPr marL="85665" marR="85665" marT="42832" marB="428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0">
                <a:tc gridSpan="2">
                  <a:txBody>
                    <a:bodyPr/>
                    <a:lstStyle/>
                    <a:p>
                      <a:pPr marL="0" algn="ctr" rtl="0" eaLnBrk="1" fontAlgn="ctr" latinLnBrk="0" hangingPunct="1">
                        <a:spcBef>
                          <a:spcPts val="0"/>
                        </a:spcBef>
                        <a:spcAft>
                          <a:spcPts val="0"/>
                        </a:spcAft>
                      </a:pPr>
                      <a:endParaRPr lang="es-MX" sz="800" b="0" i="0" u="none" strike="noStrike" dirty="0">
                        <a:effectLst/>
                        <a:latin typeface="Arial"/>
                      </a:endParaRPr>
                    </a:p>
                  </a:txBody>
                  <a:tcPr marL="85665" marR="85665" marT="42832" marB="428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c>
                  <a:txBody>
                    <a:bodyPr/>
                    <a:lstStyle/>
                    <a:p>
                      <a:pPr marL="0" algn="ctr" rtl="0" eaLnBrk="1" fontAlgn="t" latinLnBrk="0" hangingPunct="1">
                        <a:spcBef>
                          <a:spcPts val="0"/>
                        </a:spcBef>
                        <a:spcAft>
                          <a:spcPts val="0"/>
                        </a:spcAft>
                      </a:pPr>
                      <a:endParaRPr lang="es-MX" sz="800" b="0" i="0" u="none" strike="noStrike" dirty="0">
                        <a:effectLst/>
                        <a:latin typeface="Arial"/>
                      </a:endParaRPr>
                    </a:p>
                  </a:txBody>
                  <a:tcPr marL="85665" marR="85665" marT="42832" marB="4283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l" rtl="0" eaLnBrk="1" fontAlgn="auto" latinLnBrk="0" hangingPunct="1">
                        <a:spcBef>
                          <a:spcPts val="0"/>
                        </a:spcBef>
                        <a:spcAft>
                          <a:spcPts val="0"/>
                        </a:spcAft>
                      </a:pPr>
                      <a:r>
                        <a:rPr lang="es-MX" sz="1100" b="1" i="0" u="none" strike="noStrike" kern="1200" dirty="0">
                          <a:solidFill>
                            <a:srgbClr val="FF0000"/>
                          </a:solidFill>
                          <a:effectLst/>
                          <a:latin typeface="Arial"/>
                          <a:cs typeface="Arial"/>
                        </a:rPr>
                        <a:t>1</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rtl="0" eaLnBrk="1" fontAlgn="auto" latinLnBrk="0" hangingPunct="1">
                        <a:spcBef>
                          <a:spcPts val="0"/>
                        </a:spcBef>
                        <a:spcAft>
                          <a:spcPts val="0"/>
                        </a:spcAft>
                      </a:pPr>
                      <a:r>
                        <a:rPr lang="es-MX" sz="800" b="0" i="0" u="none" strike="noStrike" kern="1200" dirty="0">
                          <a:solidFill>
                            <a:srgbClr val="000000"/>
                          </a:solidFill>
                          <a:effectLst/>
                          <a:latin typeface="Arial"/>
                          <a:cs typeface="Arial"/>
                        </a:rPr>
                        <a:t>Lea la frase y encierre en un círculo el número al que crea pertenecer. Si encierra un </a:t>
                      </a:r>
                      <a:r>
                        <a:rPr lang="es-MX" sz="800" b="1" i="0" u="none" strike="noStrike" kern="1200" dirty="0">
                          <a:solidFill>
                            <a:srgbClr val="000000"/>
                          </a:solidFill>
                          <a:effectLst/>
                          <a:latin typeface="Arial"/>
                          <a:cs typeface="Arial"/>
                        </a:rPr>
                        <a:t>5</a:t>
                      </a:r>
                      <a:r>
                        <a:rPr lang="es-MX" sz="800" b="0" i="0" u="none" strike="noStrike" kern="1200" dirty="0">
                          <a:solidFill>
                            <a:srgbClr val="000000"/>
                          </a:solidFill>
                          <a:effectLst/>
                          <a:latin typeface="Arial"/>
                          <a:cs typeface="Arial"/>
                        </a:rPr>
                        <a:t> significa que su actitud no podría ser mejor en esa área; si encierra un </a:t>
                      </a:r>
                      <a:r>
                        <a:rPr lang="es-MX" sz="800" b="1" i="0" u="none" strike="noStrike" kern="1200" dirty="0">
                          <a:solidFill>
                            <a:srgbClr val="000000"/>
                          </a:solidFill>
                          <a:effectLst/>
                          <a:latin typeface="Arial"/>
                          <a:cs typeface="Arial"/>
                        </a:rPr>
                        <a:t>1</a:t>
                      </a:r>
                      <a:r>
                        <a:rPr lang="es-MX" sz="800" b="0" i="0" u="none" strike="noStrike" kern="1200" dirty="0">
                          <a:solidFill>
                            <a:srgbClr val="000000"/>
                          </a:solidFill>
                          <a:effectLst/>
                          <a:latin typeface="Arial"/>
                          <a:cs typeface="Arial"/>
                        </a:rPr>
                        <a:t>; significa que es posible que la supervisión no sea para usted.</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2">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TOTAL</a:t>
                      </a:r>
                      <a:endParaRPr lang="es-MX" sz="800" b="0" i="0" u="none" strike="noStrike" dirty="0">
                        <a:effectLst/>
                        <a:latin typeface="Arial"/>
                      </a:endParaRPr>
                    </a:p>
                  </a:txBody>
                  <a:tcPr marL="85665" marR="85665" marT="42832" marB="428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c>
                  <a:txBody>
                    <a:bodyPr/>
                    <a:lstStyle/>
                    <a:p>
                      <a:pPr marL="0" algn="ctr" rtl="0" eaLnBrk="1" fontAlgn="t" latinLnBrk="0" hangingPunct="1">
                        <a:spcBef>
                          <a:spcPts val="0"/>
                        </a:spcBef>
                        <a:spcAft>
                          <a:spcPts val="0"/>
                        </a:spcAft>
                      </a:pPr>
                      <a:endParaRPr lang="es-MX" sz="800" b="0" i="0" u="none" strike="noStrike" dirty="0">
                        <a:effectLst/>
                        <a:latin typeface="Arial"/>
                      </a:endParaRPr>
                    </a:p>
                  </a:txBody>
                  <a:tcPr marL="85665" marR="85665" marT="42832" marB="4283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3">
                  <a:txBody>
                    <a:bodyPr/>
                    <a:lstStyle/>
                    <a:p>
                      <a:pPr marL="0" algn="ctr" rtl="0" eaLnBrk="1" fontAlgn="ctr" latinLnBrk="0" hangingPunct="1">
                        <a:spcBef>
                          <a:spcPts val="0"/>
                        </a:spcBef>
                        <a:spcAft>
                          <a:spcPts val="0"/>
                        </a:spcAft>
                      </a:pPr>
                      <a:endParaRPr lang="es-MX" sz="100" b="0" i="0" u="none" strike="noStrike" dirty="0">
                        <a:effectLst/>
                        <a:latin typeface="Arial"/>
                      </a:endParaRPr>
                    </a:p>
                  </a:txBody>
                  <a:tcPr marL="85665" marR="85665" marT="42832" marB="428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0">
                <a:tc>
                  <a:txBody>
                    <a:bodyPr/>
                    <a:lstStyle/>
                    <a:p>
                      <a:pPr marL="0" algn="ctr" rtl="0" eaLnBrk="1" fontAlgn="ctr" latinLnBrk="0" hangingPunct="1">
                        <a:spcBef>
                          <a:spcPts val="0"/>
                        </a:spcBef>
                        <a:spcAft>
                          <a:spcPts val="0"/>
                        </a:spcAft>
                      </a:pPr>
                      <a:r>
                        <a:rPr lang="es-MX" sz="1000" b="1" i="0" u="none" strike="noStrike" kern="1200" dirty="0">
                          <a:solidFill>
                            <a:srgbClr val="FF0000"/>
                          </a:solidFill>
                          <a:effectLst/>
                          <a:latin typeface="Arial"/>
                          <a:cs typeface="Arial"/>
                        </a:rPr>
                        <a:t>3</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l"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Brevemente</a:t>
                      </a:r>
                      <a:r>
                        <a:rPr lang="es-MX" sz="800" b="0" i="0" u="none" strike="noStrike" kern="1200" baseline="0" dirty="0">
                          <a:solidFill>
                            <a:srgbClr val="000000"/>
                          </a:solidFill>
                          <a:effectLst/>
                          <a:latin typeface="Arial"/>
                          <a:cs typeface="Arial"/>
                        </a:rPr>
                        <a:t> comente de si los resultados de esta evaluación le permitieron identificar las características que usted puede tener como supervisor, y si  considera poder desarrollarse como tal.</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1874">
                <a:tc gridSpan="3">
                  <a:txBody>
                    <a:bodyPr/>
                    <a:lstStyle/>
                    <a:p>
                      <a:pPr marL="0" algn="ctr" rtl="0" eaLnBrk="1" fontAlgn="ctr" latinLnBrk="0" hangingPunct="1">
                        <a:spcBef>
                          <a:spcPts val="0"/>
                        </a:spcBef>
                        <a:spcAft>
                          <a:spcPts val="0"/>
                        </a:spcAft>
                      </a:pPr>
                      <a:endParaRPr lang="es-MX" sz="800" b="0" i="0" u="none" strike="noStrike" dirty="0" smtClean="0">
                        <a:effectLst/>
                        <a:latin typeface="Arial"/>
                      </a:endParaRPr>
                    </a:p>
                    <a:p>
                      <a:pPr marL="0" algn="ctr" rtl="0" eaLnBrk="1" fontAlgn="ctr" latinLnBrk="0" hangingPunct="1">
                        <a:spcBef>
                          <a:spcPts val="0"/>
                        </a:spcBef>
                        <a:spcAft>
                          <a:spcPts val="0"/>
                        </a:spcAft>
                      </a:pPr>
                      <a:endParaRPr lang="es-MX" sz="800" b="0" i="0" u="none" strike="noStrike" dirty="0" smtClean="0">
                        <a:effectLst/>
                        <a:latin typeface="Arial"/>
                      </a:endParaRPr>
                    </a:p>
                    <a:p>
                      <a:pPr marL="0" algn="ctr" rtl="0" eaLnBrk="1" fontAlgn="ctr" latinLnBrk="0" hangingPunct="1">
                        <a:spcBef>
                          <a:spcPts val="0"/>
                        </a:spcBef>
                        <a:spcAft>
                          <a:spcPts val="0"/>
                        </a:spcAft>
                      </a:pPr>
                      <a:endParaRPr lang="es-MX" sz="800" b="0" i="0" u="none" strike="noStrike" dirty="0" smtClean="0">
                        <a:effectLst/>
                        <a:latin typeface="Arial"/>
                      </a:endParaRPr>
                    </a:p>
                    <a:p>
                      <a:pPr marL="0" algn="ctr" rtl="0" eaLnBrk="1" fontAlgn="ctr" latinLnBrk="0" hangingPunct="1">
                        <a:spcBef>
                          <a:spcPts val="0"/>
                        </a:spcBef>
                        <a:spcAft>
                          <a:spcPts val="0"/>
                        </a:spcAft>
                      </a:pPr>
                      <a:endParaRPr lang="es-MX" sz="800" b="0" i="0" u="none" strike="noStrike" dirty="0" smtClean="0">
                        <a:effectLst/>
                        <a:latin typeface="Arial"/>
                      </a:endParaRPr>
                    </a:p>
                    <a:p>
                      <a:pPr marL="0" algn="ctr" rtl="0" eaLnBrk="1" fontAlgn="ctr" latinLnBrk="0" hangingPunct="1">
                        <a:spcBef>
                          <a:spcPts val="0"/>
                        </a:spcBef>
                        <a:spcAft>
                          <a:spcPts val="0"/>
                        </a:spcAft>
                      </a:pPr>
                      <a:endParaRPr lang="es-MX" sz="800" b="0" i="0" u="none" strike="noStrike" dirty="0" smtClean="0">
                        <a:effectLst/>
                        <a:latin typeface="Arial"/>
                      </a:endParaRPr>
                    </a:p>
                    <a:p>
                      <a:pPr marL="0" algn="ctr" rtl="0" eaLnBrk="1" fontAlgn="ctr" latinLnBrk="0" hangingPunct="1">
                        <a:spcBef>
                          <a:spcPts val="0"/>
                        </a:spcBef>
                        <a:spcAft>
                          <a:spcPts val="0"/>
                        </a:spcAft>
                      </a:pPr>
                      <a:endParaRPr lang="es-MX" sz="800" b="0" i="0" u="none" strike="noStrike" dirty="0" smtClean="0">
                        <a:effectLst/>
                        <a:latin typeface="Arial"/>
                      </a:endParaRPr>
                    </a:p>
                    <a:p>
                      <a:pPr marL="0" algn="ctr" rtl="0" eaLnBrk="1" fontAlgn="ctr" latinLnBrk="0" hangingPunct="1">
                        <a:spcBef>
                          <a:spcPts val="0"/>
                        </a:spcBef>
                        <a:spcAft>
                          <a:spcPts val="0"/>
                        </a:spcAft>
                      </a:pPr>
                      <a:endParaRPr lang="es-MX" sz="800" b="0" i="0" u="none" strike="noStrike" dirty="0" smtClean="0">
                        <a:effectLst/>
                        <a:latin typeface="Arial"/>
                      </a:endParaRPr>
                    </a:p>
                    <a:p>
                      <a:pPr marL="0" algn="ctr" rtl="0" eaLnBrk="1" fontAlgn="ctr" latinLnBrk="0" hangingPunct="1">
                        <a:spcBef>
                          <a:spcPts val="0"/>
                        </a:spcBef>
                        <a:spcAft>
                          <a:spcPts val="0"/>
                        </a:spcAft>
                      </a:pPr>
                      <a:endParaRPr lang="es-MX" sz="800" b="0" i="0" u="none" strike="noStrike" dirty="0" smtClean="0">
                        <a:effectLst/>
                        <a:latin typeface="Arial"/>
                      </a:endParaRPr>
                    </a:p>
                    <a:p>
                      <a:pPr marL="0" algn="ctr" rtl="0" eaLnBrk="1" fontAlgn="ctr" latinLnBrk="0" hangingPunct="1">
                        <a:spcBef>
                          <a:spcPts val="0"/>
                        </a:spcBef>
                        <a:spcAft>
                          <a:spcPts val="0"/>
                        </a:spcAft>
                      </a:pPr>
                      <a:endParaRPr lang="es-MX" sz="800" b="0" i="0" u="none" strike="noStrike" dirty="0" smtClean="0">
                        <a:effectLst/>
                        <a:latin typeface="Arial"/>
                      </a:endParaRPr>
                    </a:p>
                    <a:p>
                      <a:pPr marL="0" algn="ctr" rtl="0" eaLnBrk="1" fontAlgn="ctr" latinLnBrk="0" hangingPunct="1">
                        <a:spcBef>
                          <a:spcPts val="0"/>
                        </a:spcBef>
                        <a:spcAft>
                          <a:spcPts val="0"/>
                        </a:spcAft>
                      </a:pPr>
                      <a:endParaRPr lang="es-MX" sz="800" b="0" i="0" u="none" strike="noStrike" dirty="0" smtClean="0">
                        <a:effectLst/>
                        <a:latin typeface="Arial"/>
                      </a:endParaRPr>
                    </a:p>
                    <a:p>
                      <a:pPr marL="0" algn="ctr" rtl="0" eaLnBrk="1" fontAlgn="ctr" latinLnBrk="0" hangingPunct="1">
                        <a:spcBef>
                          <a:spcPts val="0"/>
                        </a:spcBef>
                        <a:spcAft>
                          <a:spcPts val="0"/>
                        </a:spcAft>
                      </a:pPr>
                      <a:endParaRPr lang="es-MX" sz="800" b="0" i="0" u="none" strike="noStrike" dirty="0" smtClean="0">
                        <a:effectLst/>
                        <a:latin typeface="Arial"/>
                      </a:endParaRPr>
                    </a:p>
                    <a:p>
                      <a:pPr marL="0" algn="ctr" rtl="0" eaLnBrk="1" fontAlgn="ctr" latinLnBrk="0" hangingPunct="1">
                        <a:spcBef>
                          <a:spcPts val="0"/>
                        </a:spcBef>
                        <a:spcAft>
                          <a:spcPts val="0"/>
                        </a:spcAft>
                      </a:pPr>
                      <a:endParaRPr lang="es-MX" sz="800" b="0" i="0" u="none" strike="noStrike" dirty="0" smtClean="0">
                        <a:effectLst/>
                        <a:latin typeface="Arial"/>
                      </a:endParaRPr>
                    </a:p>
                    <a:p>
                      <a:pPr marL="0" algn="ctr" rtl="0" eaLnBrk="1" fontAlgn="ctr" latinLnBrk="0" hangingPunct="1">
                        <a:spcBef>
                          <a:spcPts val="0"/>
                        </a:spcBef>
                        <a:spcAft>
                          <a:spcPts val="0"/>
                        </a:spcAft>
                      </a:pPr>
                      <a:endParaRPr lang="es-MX" sz="800" b="0" i="0" u="none" strike="noStrike" dirty="0">
                        <a:effectLst/>
                        <a:latin typeface="Arial"/>
                      </a:endParaRPr>
                    </a:p>
                  </a:txBody>
                  <a:tcPr marL="85665" marR="85665" marT="42832" marB="428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pPr marL="0" algn="ctr" rtl="0" eaLnBrk="1" fontAlgn="t" latinLnBrk="0" hangingPunct="1">
                        <a:spcBef>
                          <a:spcPts val="0"/>
                        </a:spcBef>
                        <a:spcAft>
                          <a:spcPts val="0"/>
                        </a:spcAft>
                      </a:pPr>
                      <a:endParaRPr lang="es-MX" sz="800" b="0" i="0" u="none" strike="noStrike" dirty="0">
                        <a:effectLst/>
                        <a:latin typeface="Arial"/>
                      </a:endParaRPr>
                    </a:p>
                  </a:txBody>
                  <a:tcPr marL="85665" marR="85665" marT="42832" marB="4283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39526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1" name="50 Conector recto"/>
          <p:cNvCxnSpPr>
            <a:stCxn id="21" idx="2"/>
          </p:cNvCxnSpPr>
          <p:nvPr/>
        </p:nvCxnSpPr>
        <p:spPr>
          <a:xfrm>
            <a:off x="4535996" y="3068960"/>
            <a:ext cx="0" cy="720120"/>
          </a:xfrm>
          <a:prstGeom prst="line">
            <a:avLst/>
          </a:prstGeom>
          <a:ln w="19050"/>
        </p:spPr>
        <p:style>
          <a:lnRef idx="1">
            <a:schemeClr val="accent2"/>
          </a:lnRef>
          <a:fillRef idx="0">
            <a:schemeClr val="accent2"/>
          </a:fillRef>
          <a:effectRef idx="0">
            <a:schemeClr val="accent2"/>
          </a:effectRef>
          <a:fontRef idx="minor">
            <a:schemeClr val="tx1"/>
          </a:fontRef>
        </p:style>
      </p:cxnSp>
      <p:graphicFrame>
        <p:nvGraphicFramePr>
          <p:cNvPr id="7" name="6 Tabla"/>
          <p:cNvGraphicFramePr>
            <a:graphicFrameLocks noGrp="1"/>
          </p:cNvGraphicFramePr>
          <p:nvPr>
            <p:extLst>
              <p:ext uri="{D42A27DB-BD31-4B8C-83A1-F6EECF244321}">
                <p14:modId xmlns:p14="http://schemas.microsoft.com/office/powerpoint/2010/main" val="2192246578"/>
              </p:ext>
            </p:extLst>
          </p:nvPr>
        </p:nvGraphicFramePr>
        <p:xfrm>
          <a:off x="611560" y="620688"/>
          <a:ext cx="7920002" cy="5871084"/>
        </p:xfrm>
        <a:graphic>
          <a:graphicData uri="http://schemas.openxmlformats.org/drawingml/2006/table">
            <a:tbl>
              <a:tblPr firstRow="1" bandRow="1">
                <a:tableStyleId>{5C22544A-7EE6-4342-B048-85BDC9FD1C3A}</a:tableStyleId>
              </a:tblPr>
              <a:tblGrid>
                <a:gridCol w="288032">
                  <a:extLst>
                    <a:ext uri="{9D8B030D-6E8A-4147-A177-3AD203B41FA5}">
                      <a16:colId xmlns="" xmlns:a16="http://schemas.microsoft.com/office/drawing/2014/main" val="20000"/>
                    </a:ext>
                  </a:extLst>
                </a:gridCol>
                <a:gridCol w="1916564"/>
                <a:gridCol w="1905136"/>
                <a:gridCol w="1905135"/>
                <a:gridCol w="1905135"/>
              </a:tblGrid>
              <a:tr h="217524">
                <a:tc gridSpan="5">
                  <a:txBody>
                    <a:bodyPr/>
                    <a:lstStyle/>
                    <a:p>
                      <a:pPr algn="ctr" rtl="0" eaLnBrk="1" latinLnBrk="0" hangingPunct="1"/>
                      <a:r>
                        <a:rPr lang="es-ES" sz="800" b="1" kern="1200" dirty="0" smtClean="0">
                          <a:solidFill>
                            <a:schemeClr val="tx1"/>
                          </a:solidFill>
                          <a:effectLst/>
                          <a:latin typeface="Arial" panose="020B0604020202020204" pitchFamily="34" charset="0"/>
                          <a:ea typeface="+mn-ea"/>
                          <a:cs typeface="Arial" panose="020B0604020202020204" pitchFamily="34" charset="0"/>
                        </a:rPr>
                        <a:t>CASO PRACTICO </a:t>
                      </a:r>
                      <a:r>
                        <a:rPr lang="es-ES" sz="800" b="1" kern="1200" baseline="0" dirty="0" smtClean="0">
                          <a:solidFill>
                            <a:schemeClr val="tx1"/>
                          </a:solidFill>
                          <a:effectLst/>
                          <a:latin typeface="Arial" panose="020B0604020202020204" pitchFamily="34" charset="0"/>
                          <a:ea typeface="+mn-ea"/>
                          <a:cs typeface="Arial" panose="020B0604020202020204" pitchFamily="34" charset="0"/>
                        </a:rPr>
                        <a:t> MODULAR</a:t>
                      </a:r>
                      <a:r>
                        <a:rPr lang="es-ES" sz="800" b="1" kern="1200" dirty="0" smtClean="0">
                          <a:solidFill>
                            <a:schemeClr val="tx1"/>
                          </a:solidFill>
                          <a:effectLst/>
                          <a:latin typeface="Arial" panose="020B0604020202020204" pitchFamily="34" charset="0"/>
                          <a:ea typeface="+mn-ea"/>
                          <a:cs typeface="Arial" panose="020B0604020202020204" pitchFamily="34" charset="0"/>
                        </a:rPr>
                        <a:t> </a:t>
                      </a:r>
                      <a:r>
                        <a:rPr lang="es-MX" sz="800" b="1" kern="1200" baseline="0" dirty="0" smtClean="0">
                          <a:solidFill>
                            <a:schemeClr val="tx1"/>
                          </a:solidFill>
                          <a:effectLst/>
                          <a:latin typeface="Arial" panose="020B0604020202020204" pitchFamily="34" charset="0"/>
                          <a:ea typeface="+mn-ea"/>
                          <a:cs typeface="Arial" panose="020B0604020202020204" pitchFamily="34" charset="0"/>
                        </a:rPr>
                        <a:t> - MODULO I . MOTORES INTERNACIONALES S.A.*</a:t>
                      </a:r>
                    </a:p>
                    <a:p>
                      <a:pPr algn="just" rtl="0" eaLnBrk="1" latinLnBrk="0" hangingPunct="1"/>
                      <a:endParaRPr lang="es-MX" sz="100" b="1" dirty="0" smtClean="0">
                        <a:solidFill>
                          <a:schemeClr val="tx1"/>
                        </a:solidFill>
                        <a:effectLst/>
                        <a:latin typeface="Arial" panose="020B0604020202020204" pitchFamily="34" charset="0"/>
                        <a:cs typeface="Arial" panose="020B0604020202020204" pitchFamily="34" charset="0"/>
                      </a:endParaRPr>
                    </a:p>
                  </a:txBody>
                  <a:tcPr marL="121920" marR="121920" marT="34290" marB="3429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88000">
                <a:tc>
                  <a:txBody>
                    <a:bodyPr/>
                    <a:lstStyle/>
                    <a:p>
                      <a:pPr algn="just"/>
                      <a:r>
                        <a:rPr lang="es-ES" sz="1000" b="1" kern="1200" dirty="0" smtClean="0">
                          <a:solidFill>
                            <a:srgbClr val="FF0000"/>
                          </a:solidFill>
                          <a:effectLst/>
                          <a:latin typeface="Arial" panose="020B0604020202020204" pitchFamily="34" charset="0"/>
                          <a:ea typeface="Arial Unicode MS" panose="020B0604020202020204" pitchFamily="34" charset="-128"/>
                          <a:cs typeface="Arial" panose="020B0604020202020204" pitchFamily="34" charset="0"/>
                        </a:rPr>
                        <a:t>1</a:t>
                      </a:r>
                    </a:p>
                  </a:txBody>
                  <a:tcPr marL="121920" marR="121920" marT="34290" marB="3429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800" b="0" kern="1200" dirty="0" smtClean="0">
                          <a:solidFill>
                            <a:schemeClr val="dk1"/>
                          </a:solidFill>
                          <a:effectLst/>
                          <a:latin typeface="Arial" panose="020B0604020202020204" pitchFamily="34" charset="0"/>
                          <a:ea typeface="+mn-ea"/>
                          <a:cs typeface="Arial" panose="020B0604020202020204" pitchFamily="34" charset="0"/>
                        </a:rPr>
                        <a:t>Lea cuidadosamente el siguiente caso práctico modular, consulte</a:t>
                      </a:r>
                      <a:r>
                        <a:rPr lang="es-ES" sz="800" b="0" kern="1200" baseline="0" dirty="0" smtClean="0">
                          <a:solidFill>
                            <a:schemeClr val="dk1"/>
                          </a:solidFill>
                          <a:effectLst/>
                          <a:latin typeface="Arial" panose="020B0604020202020204" pitchFamily="34" charset="0"/>
                          <a:ea typeface="+mn-ea"/>
                          <a:cs typeface="Arial" panose="020B0604020202020204" pitchFamily="34" charset="0"/>
                        </a:rPr>
                        <a:t> y analice</a:t>
                      </a:r>
                      <a:r>
                        <a:rPr lang="es-ES" sz="800" b="0" kern="1200" dirty="0" smtClean="0">
                          <a:solidFill>
                            <a:schemeClr val="dk1"/>
                          </a:solidFill>
                          <a:effectLst/>
                          <a:latin typeface="Arial" panose="020B0604020202020204" pitchFamily="34" charset="0"/>
                          <a:ea typeface="+mn-ea"/>
                          <a:cs typeface="Arial" panose="020B0604020202020204" pitchFamily="34" charset="0"/>
                        </a:rPr>
                        <a:t> el material del Módulo y en base a ello, responda los cuestionamientos que de acuerdo a su criterio y opinión, fundamentan</a:t>
                      </a:r>
                      <a:r>
                        <a:rPr lang="es-ES" sz="800" b="0" kern="1200" baseline="0" dirty="0" smtClean="0">
                          <a:solidFill>
                            <a:schemeClr val="dk1"/>
                          </a:solidFill>
                          <a:effectLst/>
                          <a:latin typeface="Arial" panose="020B0604020202020204" pitchFamily="34" charset="0"/>
                          <a:ea typeface="+mn-ea"/>
                          <a:cs typeface="Arial" panose="020B0604020202020204" pitchFamily="34" charset="0"/>
                        </a:rPr>
                        <a:t> la resolución del caso en sus diferentes conceptos</a:t>
                      </a:r>
                      <a:endParaRPr lang="es-MX" sz="800" dirty="0" smtClean="0">
                        <a:effectLst/>
                        <a:latin typeface="Arial" panose="020B0604020202020204" pitchFamily="34" charset="0"/>
                        <a:cs typeface="Arial" panose="020B0604020202020204" pitchFamily="34" charset="0"/>
                      </a:endParaRPr>
                    </a:p>
                  </a:txBody>
                  <a:tcPr marL="121920" marR="121920" marT="34290" marB="3429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412000">
                <a:tc gridSpan="5">
                  <a:txBody>
                    <a:bodyPr/>
                    <a:lstStyle/>
                    <a:p>
                      <a:pPr algn="just" rtl="0" eaLnBrk="1" fontAlgn="base" latinLnBrk="0" hangingPunct="1"/>
                      <a:r>
                        <a:rPr lang="es-ES" sz="800" b="0" i="0" kern="1200" baseline="0" dirty="0" smtClean="0">
                          <a:solidFill>
                            <a:schemeClr val="dk1"/>
                          </a:solidFill>
                          <a:effectLst/>
                          <a:latin typeface="Arial" panose="020B0604020202020204" pitchFamily="34" charset="0"/>
                          <a:ea typeface="+mn-ea"/>
                          <a:cs typeface="Arial" panose="020B0604020202020204" pitchFamily="34" charset="0"/>
                        </a:rPr>
                        <a:t>La empresa </a:t>
                      </a:r>
                      <a:r>
                        <a:rPr lang="es-ES" sz="800" b="1" i="1" kern="1200" baseline="0" dirty="0" smtClean="0">
                          <a:solidFill>
                            <a:schemeClr val="dk1"/>
                          </a:solidFill>
                          <a:effectLst/>
                          <a:latin typeface="Arial" panose="020B0604020202020204" pitchFamily="34" charset="0"/>
                          <a:ea typeface="+mn-ea"/>
                          <a:cs typeface="Arial" panose="020B0604020202020204" pitchFamily="34" charset="0"/>
                        </a:rPr>
                        <a:t>Motores Internacionales, S.A. de C. V</a:t>
                      </a:r>
                      <a:r>
                        <a:rPr lang="es-ES" sz="800" b="0" i="0" kern="1200" baseline="0" dirty="0" smtClean="0">
                          <a:solidFill>
                            <a:schemeClr val="dk1"/>
                          </a:solidFill>
                          <a:effectLst/>
                          <a:latin typeface="Arial" panose="020B0604020202020204" pitchFamily="34" charset="0"/>
                          <a:ea typeface="+mn-ea"/>
                          <a:cs typeface="Arial" panose="020B0604020202020204" pitchFamily="34" charset="0"/>
                        </a:rPr>
                        <a:t>., está dedicada a la producción y distribución  de refacciones de ensamble y complementación para motores automotrices de gasolina y diésel, tanto para el mercado nacional, 60% de sus ventas, como para exportación (40%).  Cuenta con varias marcas y líneas de refacciones para motores en especial, y sus procesos productivos y de control de calidad se encuentran certificados bajo normas internacionales. Actualmente laboran 150 obreros y 30 empleados administrativos y de servicios en sus instalaciones localizadas desde hace 30 años en la ciudad de Querétaro, capital del Estado  del mismo  nombre en nuestro país.</a:t>
                      </a:r>
                      <a:endParaRPr lang="es-MX" sz="800" dirty="0" smtClean="0">
                        <a:effectLst/>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300"/>
                        </a:spcBef>
                        <a:spcAft>
                          <a:spcPts val="300"/>
                        </a:spcAft>
                        <a:buClrTx/>
                        <a:buSzTx/>
                        <a:buFontTx/>
                        <a:buNone/>
                        <a:tabLst/>
                        <a:defRPr/>
                      </a:pPr>
                      <a:r>
                        <a:rPr lang="es-ES" sz="800" b="0" i="0" kern="1200" baseline="0" dirty="0" smtClean="0">
                          <a:solidFill>
                            <a:schemeClr val="dk1"/>
                          </a:solidFill>
                          <a:effectLst/>
                          <a:latin typeface="Arial" panose="020B0604020202020204" pitchFamily="34" charset="0"/>
                          <a:ea typeface="+mn-ea"/>
                          <a:cs typeface="Arial" panose="020B0604020202020204" pitchFamily="34" charset="0"/>
                        </a:rPr>
                        <a:t>La Dirección General de la empresa es ocupada desde hace 10 años por el Ing. Walter C. Norton, empleado de la firma desde hace más de 25 años, quién por su edad ha decidido jubilarse a finales del año. El Consejo de Administración, después de un análisis, ha decidido nombre al Ing. Roberto Peón Marín, actualmente Gerente de Producción como el próximo Director General. El Ing. Peón  es una persona técnica, objetiva y aunque firme en sus decisiones, es sensible  a las motivaciones de su personal. Y ese se espera sea su liderazgo en su nuevo puesto.</a:t>
                      </a:r>
                    </a:p>
                    <a:p>
                      <a:pPr marL="0" marR="0" indent="0" algn="just" defTabSz="914400" rtl="0" eaLnBrk="1" fontAlgn="auto" latinLnBrk="0" hangingPunct="1">
                        <a:lnSpc>
                          <a:spcPct val="100000"/>
                        </a:lnSpc>
                        <a:spcBef>
                          <a:spcPts val="300"/>
                        </a:spcBef>
                        <a:spcAft>
                          <a:spcPts val="300"/>
                        </a:spcAft>
                        <a:buClrTx/>
                        <a:buSzTx/>
                        <a:buFontTx/>
                        <a:buNone/>
                        <a:tabLst/>
                        <a:defRPr/>
                      </a:pPr>
                      <a:r>
                        <a:rPr lang="es-ES" sz="800" b="0" i="0" kern="1200" baseline="0" dirty="0" smtClean="0">
                          <a:solidFill>
                            <a:schemeClr val="dk1"/>
                          </a:solidFill>
                          <a:effectLst/>
                          <a:latin typeface="Arial" panose="020B0604020202020204" pitchFamily="34" charset="0"/>
                          <a:ea typeface="+mn-ea"/>
                          <a:cs typeface="Arial" panose="020B0604020202020204" pitchFamily="34" charset="0"/>
                        </a:rPr>
                        <a:t>Al quedar vacante la Gerencia de Producción, usted ha sido seleccionado para analizar a los cuatro Jefes de departamento que dependen de la Gerencia de Producción, para elegir de entre ellos al próximo titular.</a:t>
                      </a:r>
                      <a:endParaRPr lang="es-ES" sz="800" b="0" kern="1200" baseline="0" dirty="0" smtClean="0">
                        <a:solidFill>
                          <a:schemeClr val="tx1"/>
                        </a:solidFill>
                        <a:effectLst/>
                        <a:latin typeface="Arial" panose="020B0604020202020204" pitchFamily="34" charset="0"/>
                        <a:ea typeface="Arial Unicode MS" panose="020B0604020202020204" pitchFamily="34" charset="-128"/>
                        <a:cs typeface="Arial" panose="020B0604020202020204" pitchFamily="34" charset="0"/>
                      </a:endParaRPr>
                    </a:p>
                    <a:p>
                      <a:pPr algn="just" rtl="0" eaLnBrk="1" latinLnBrk="0" hangingPunct="1">
                        <a:spcBef>
                          <a:spcPts val="300"/>
                        </a:spcBef>
                        <a:spcAft>
                          <a:spcPts val="300"/>
                        </a:spcAft>
                      </a:pPr>
                      <a:endParaRPr lang="es-ES" sz="800" b="0" kern="1200" baseline="0" dirty="0" smtClean="0">
                        <a:solidFill>
                          <a:schemeClr val="tx1"/>
                        </a:solidFill>
                        <a:effectLst/>
                        <a:latin typeface="Arial" panose="020B0604020202020204" pitchFamily="34" charset="0"/>
                        <a:ea typeface="Arial Unicode MS" panose="020B0604020202020204" pitchFamily="34" charset="-128"/>
                        <a:cs typeface="Arial" panose="020B0604020202020204" pitchFamily="34" charset="0"/>
                      </a:endParaRPr>
                    </a:p>
                    <a:p>
                      <a:pPr algn="just" rtl="0" eaLnBrk="1" latinLnBrk="0" hangingPunct="1">
                        <a:spcBef>
                          <a:spcPts val="300"/>
                        </a:spcBef>
                        <a:spcAft>
                          <a:spcPts val="300"/>
                        </a:spcAft>
                      </a:pPr>
                      <a:endParaRPr lang="es-ES" sz="800" b="0" kern="1200" baseline="0" dirty="0" smtClean="0">
                        <a:solidFill>
                          <a:schemeClr val="tx1"/>
                        </a:solidFill>
                        <a:effectLst/>
                        <a:latin typeface="Arial" panose="020B0604020202020204" pitchFamily="34" charset="0"/>
                        <a:ea typeface="Arial Unicode MS" panose="020B0604020202020204" pitchFamily="34" charset="-128"/>
                        <a:cs typeface="Arial" panose="020B0604020202020204" pitchFamily="34" charset="0"/>
                      </a:endParaRPr>
                    </a:p>
                    <a:p>
                      <a:pPr algn="just" rtl="0" eaLnBrk="1" latinLnBrk="0" hangingPunct="1">
                        <a:spcBef>
                          <a:spcPts val="300"/>
                        </a:spcBef>
                        <a:spcAft>
                          <a:spcPts val="300"/>
                        </a:spcAft>
                      </a:pPr>
                      <a:endParaRPr lang="es-ES" sz="800" b="0" kern="1200" baseline="0" dirty="0" smtClean="0">
                        <a:solidFill>
                          <a:schemeClr val="tx1"/>
                        </a:solidFill>
                        <a:effectLst/>
                        <a:latin typeface="Arial" panose="020B0604020202020204" pitchFamily="34" charset="0"/>
                        <a:ea typeface="Arial Unicode MS" panose="020B0604020202020204" pitchFamily="34" charset="-128"/>
                        <a:cs typeface="Arial" panose="020B0604020202020204" pitchFamily="34" charset="0"/>
                      </a:endParaRPr>
                    </a:p>
                    <a:p>
                      <a:pPr algn="just" rtl="0" eaLnBrk="1" latinLnBrk="0" hangingPunct="1">
                        <a:spcBef>
                          <a:spcPts val="300"/>
                        </a:spcBef>
                        <a:spcAft>
                          <a:spcPts val="300"/>
                        </a:spcAft>
                      </a:pPr>
                      <a:endParaRPr lang="es-ES" sz="800" b="0" kern="1200" baseline="0" dirty="0" smtClean="0">
                        <a:solidFill>
                          <a:schemeClr val="tx1"/>
                        </a:solidFill>
                        <a:effectLst/>
                        <a:latin typeface="Arial" panose="020B0604020202020204" pitchFamily="34" charset="0"/>
                        <a:ea typeface="Arial Unicode MS" panose="020B0604020202020204" pitchFamily="34" charset="-128"/>
                        <a:cs typeface="Arial" panose="020B0604020202020204" pitchFamily="34" charset="0"/>
                      </a:endParaRPr>
                    </a:p>
                    <a:p>
                      <a:pPr algn="just" rtl="0" eaLnBrk="1" latinLnBrk="0" hangingPunct="1">
                        <a:spcBef>
                          <a:spcPts val="300"/>
                        </a:spcBef>
                        <a:spcAft>
                          <a:spcPts val="300"/>
                        </a:spcAft>
                      </a:pPr>
                      <a:endParaRPr lang="es-ES" sz="800" b="0" kern="1200" baseline="0" dirty="0" smtClean="0">
                        <a:solidFill>
                          <a:schemeClr val="tx1"/>
                        </a:solidFill>
                        <a:effectLst/>
                        <a:latin typeface="Arial" panose="020B0604020202020204" pitchFamily="34" charset="0"/>
                        <a:ea typeface="Arial Unicode MS" panose="020B0604020202020204" pitchFamily="34" charset="-128"/>
                        <a:cs typeface="Arial" panose="020B0604020202020204" pitchFamily="34" charset="0"/>
                      </a:endParaRPr>
                    </a:p>
                    <a:p>
                      <a:pPr algn="just" rtl="0" eaLnBrk="1" latinLnBrk="0" hangingPunct="1">
                        <a:spcBef>
                          <a:spcPts val="300"/>
                        </a:spcBef>
                        <a:spcAft>
                          <a:spcPts val="300"/>
                        </a:spcAft>
                      </a:pPr>
                      <a:endParaRPr lang="es-ES" sz="800" b="0" kern="1200" baseline="0" dirty="0" smtClean="0">
                        <a:solidFill>
                          <a:schemeClr val="tx1"/>
                        </a:solidFill>
                        <a:effectLst/>
                        <a:latin typeface="Arial" panose="020B0604020202020204" pitchFamily="34" charset="0"/>
                        <a:ea typeface="Arial Unicode MS" panose="020B0604020202020204" pitchFamily="34" charset="-128"/>
                        <a:cs typeface="Arial" panose="020B0604020202020204" pitchFamily="34" charset="0"/>
                      </a:endParaRPr>
                    </a:p>
                  </a:txBody>
                  <a:tcPr marL="121920" marR="121920" marT="34290" marB="3429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432000">
                <a:tc gridSpan="2">
                  <a:txBody>
                    <a:bodyPr/>
                    <a:lstStyle/>
                    <a:p>
                      <a:pPr marL="0" algn="ctr" rtl="0" eaLnBrk="1" fontAlgn="ctr"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800" b="0"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rtl="0" eaLnBrk="1" fontAlgn="ctr" latinLnBrk="0" hangingPunct="1">
                        <a:spcBef>
                          <a:spcPts val="0"/>
                        </a:spcBef>
                        <a:spcAft>
                          <a:spcPts val="0"/>
                        </a:spcAft>
                      </a:pPr>
                      <a:endParaRPr lang="es-MX" sz="800" b="0" i="0" u="none" strike="noStrike" dirty="0">
                        <a:effectLst/>
                        <a:latin typeface="Arial" panose="020B0604020202020204" pitchFamily="34" charset="0"/>
                        <a:cs typeface="Arial" panose="020B0604020202020204" pitchFamily="34" charset="0"/>
                      </a:endParaRP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6000">
                <a:tc gridSpan="2">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Arial" panose="020B0604020202020204" pitchFamily="34" charset="0"/>
                          <a:cs typeface="Arial" panose="020B0604020202020204" pitchFamily="34" charset="0"/>
                        </a:rPr>
                        <a:t>Ing. </a:t>
                      </a:r>
                      <a:r>
                        <a:rPr lang="es-MX" sz="800" b="1" i="0" u="none" strike="noStrike" kern="1200" dirty="0">
                          <a:solidFill>
                            <a:srgbClr val="000000"/>
                          </a:solidFill>
                          <a:effectLst/>
                          <a:latin typeface="Arial" panose="020B0604020202020204" pitchFamily="34" charset="0"/>
                          <a:cs typeface="Arial" panose="020B0604020202020204" pitchFamily="34" charset="0"/>
                        </a:rPr>
                        <a:t>Rubén Mendoza Ruiz</a:t>
                      </a:r>
                      <a:endParaRPr lang="es-MX" sz="800" b="1" i="0" u="none" strike="noStrike" dirty="0">
                        <a:effectLst/>
                        <a:latin typeface="Arial" panose="020B0604020202020204" pitchFamily="34" charset="0"/>
                        <a:cs typeface="Arial" panose="020B0604020202020204" pitchFamily="34" charset="0"/>
                      </a:endParaRP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1" i="0" kern="1200" dirty="0" smtClean="0">
                          <a:solidFill>
                            <a:schemeClr val="dk1"/>
                          </a:solidFill>
                          <a:effectLst/>
                          <a:latin typeface="Arial" panose="020B0604020202020204" pitchFamily="34" charset="0"/>
                          <a:ea typeface="+mn-ea"/>
                          <a:cs typeface="Arial" panose="020B0604020202020204" pitchFamily="34" charset="0"/>
                        </a:rPr>
                        <a:t>Ing.</a:t>
                      </a:r>
                      <a:r>
                        <a:rPr lang="es-MX" sz="800" b="1" i="0" kern="1200" baseline="0" dirty="0" smtClean="0">
                          <a:solidFill>
                            <a:schemeClr val="dk1"/>
                          </a:solidFill>
                          <a:effectLst/>
                          <a:latin typeface="Arial" panose="020B0604020202020204" pitchFamily="34" charset="0"/>
                          <a:ea typeface="+mn-ea"/>
                          <a:cs typeface="Arial" panose="020B0604020202020204" pitchFamily="34" charset="0"/>
                        </a:rPr>
                        <a:t> </a:t>
                      </a:r>
                      <a:r>
                        <a:rPr lang="es-MX" sz="800" b="1" i="0" kern="1200" dirty="0" smtClean="0">
                          <a:solidFill>
                            <a:schemeClr val="dk1"/>
                          </a:solidFill>
                          <a:effectLst/>
                          <a:latin typeface="Arial" panose="020B0604020202020204" pitchFamily="34" charset="0"/>
                          <a:ea typeface="+mn-ea"/>
                          <a:cs typeface="Arial" panose="020B0604020202020204" pitchFamily="34" charset="0"/>
                        </a:rPr>
                        <a:t>Leopoldo Figueroa Vargas</a:t>
                      </a:r>
                      <a:endParaRPr lang="es-MX" sz="800" b="1" i="0" u="none" strike="noStrike" dirty="0">
                        <a:effectLst/>
                        <a:latin typeface="Arial" panose="020B0604020202020204" pitchFamily="34" charset="0"/>
                        <a:cs typeface="Arial" panose="020B0604020202020204" pitchFamily="34" charset="0"/>
                      </a:endParaRP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0" eaLnBrk="1" fontAlgn="ctr" latinLnBrk="0" hangingPunct="1"/>
                      <a:r>
                        <a:rPr lang="es-MX" sz="800" b="1" i="0" kern="1200" dirty="0" smtClean="0">
                          <a:solidFill>
                            <a:schemeClr val="dk1"/>
                          </a:solidFill>
                          <a:effectLst/>
                          <a:latin typeface="Arial" panose="020B0604020202020204" pitchFamily="34" charset="0"/>
                          <a:ea typeface="+mn-ea"/>
                          <a:cs typeface="Arial" panose="020B0604020202020204" pitchFamily="34" charset="0"/>
                        </a:rPr>
                        <a:t>Ing.</a:t>
                      </a:r>
                      <a:r>
                        <a:rPr lang="es-MX" sz="800" b="1" i="0" kern="1200" baseline="0" dirty="0" smtClean="0">
                          <a:solidFill>
                            <a:schemeClr val="dk1"/>
                          </a:solidFill>
                          <a:effectLst/>
                          <a:latin typeface="Arial" panose="020B0604020202020204" pitchFamily="34" charset="0"/>
                          <a:ea typeface="+mn-ea"/>
                          <a:cs typeface="Arial" panose="020B0604020202020204" pitchFamily="34" charset="0"/>
                        </a:rPr>
                        <a:t> Sara Escobar Villegas</a:t>
                      </a:r>
                      <a:endParaRPr lang="es-MX" sz="800" b="1" dirty="0">
                        <a:effectLst/>
                        <a:latin typeface="Arial" panose="020B0604020202020204" pitchFamily="34" charset="0"/>
                        <a:cs typeface="Arial" panose="020B0604020202020204" pitchFamily="34" charset="0"/>
                      </a:endParaRP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Arial" panose="020B0604020202020204" pitchFamily="34" charset="0"/>
                          <a:cs typeface="Arial" panose="020B0604020202020204" pitchFamily="34" charset="0"/>
                        </a:rPr>
                        <a:t>Ing. Fernando Ochoa Gómez</a:t>
                      </a:r>
                      <a:endParaRPr lang="es-MX" sz="800" b="1" i="0" u="none" strike="noStrike" dirty="0">
                        <a:effectLst/>
                        <a:latin typeface="Arial" panose="020B0604020202020204" pitchFamily="34" charset="0"/>
                        <a:cs typeface="Arial" panose="020B0604020202020204" pitchFamily="34" charset="0"/>
                      </a:endParaRP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 xmlns:a16="http://schemas.microsoft.com/office/drawing/2014/main" val="10000"/>
                  </a:ext>
                </a:extLst>
              </a:tr>
              <a:tr h="576000">
                <a:tc gridSpan="2">
                  <a:txBody>
                    <a:bodyPr/>
                    <a:lstStyle/>
                    <a:p>
                      <a:pPr marL="0" algn="ctr" rtl="0" eaLnBrk="1" fontAlgn="ctr" latinLnBrk="0" hangingPunct="1">
                        <a:spcBef>
                          <a:spcPts val="0"/>
                        </a:spcBef>
                        <a:spcAft>
                          <a:spcPts val="0"/>
                        </a:spcAft>
                      </a:pPr>
                      <a:endParaRPr lang="es-MX" sz="2000" b="1" i="0" u="none" strike="noStrike" dirty="0">
                        <a:effectLst/>
                        <a:latin typeface="+mn-lt"/>
                      </a:endParaRP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900" b="1" i="0" u="none" strike="noStrike" dirty="0">
                        <a:effectLst/>
                        <a:latin typeface="+mn-lt"/>
                      </a:endParaRP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rtl="0" eaLnBrk="1" fontAlgn="ctr" latinLnBrk="0" hangingPunct="1"/>
                      <a:endParaRPr lang="es-MX" sz="200" b="1" dirty="0">
                        <a:effectLst/>
                        <a:latin typeface="+mn-lt"/>
                      </a:endParaRP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algn="ctr" rtl="0" eaLnBrk="1" fontAlgn="ctr" latinLnBrk="0" hangingPunct="1">
                        <a:spcBef>
                          <a:spcPts val="0"/>
                        </a:spcBef>
                        <a:spcAft>
                          <a:spcPts val="0"/>
                        </a:spcAft>
                      </a:pPr>
                      <a:endParaRPr lang="es-MX" sz="2000" b="1" i="0" u="none" strike="noStrike" dirty="0">
                        <a:effectLst/>
                        <a:latin typeface="+mn-lt"/>
                      </a:endParaRP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0">
                <a:tc gridSpan="2">
                  <a:txBody>
                    <a:bodyPr/>
                    <a:lstStyle/>
                    <a:p>
                      <a:pPr marL="0" indent="0" algn="just" rtl="0" eaLnBrk="1" fontAlgn="ctr" latinLnBrk="0" hangingPunct="1">
                        <a:spcBef>
                          <a:spcPts val="0"/>
                        </a:spcBef>
                        <a:spcAft>
                          <a:spcPts val="0"/>
                        </a:spcAft>
                        <a:buNone/>
                      </a:pPr>
                      <a:r>
                        <a:rPr lang="es-MX" sz="800" b="0" i="0" u="none" strike="noStrike" dirty="0" smtClean="0">
                          <a:effectLst/>
                          <a:latin typeface="Arial" panose="020B0604020202020204" pitchFamily="34" charset="0"/>
                          <a:cs typeface="Arial" panose="020B0604020202020204" pitchFamily="34" charset="0"/>
                        </a:rPr>
                        <a:t>Es responsable de las líneas y procesos de producción de</a:t>
                      </a:r>
                      <a:r>
                        <a:rPr lang="es-MX" sz="800" b="0" i="0" u="none" strike="noStrike" baseline="0" dirty="0" smtClean="0">
                          <a:effectLst/>
                          <a:latin typeface="Arial" panose="020B0604020202020204" pitchFamily="34" charset="0"/>
                          <a:cs typeface="Arial" panose="020B0604020202020204" pitchFamily="34" charset="0"/>
                        </a:rPr>
                        <a:t> los  dos turnos. Tiene un total directo a su cargo de 20 personas a su cargo, además de 6 Supervisores y 2 asistentes de turno  para el total de los 60 operarios</a:t>
                      </a:r>
                      <a:endParaRPr lang="es-MX" sz="800" b="0" i="0" u="none" strike="noStrike" dirty="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0" i="0" u="none" strike="noStrike" dirty="0" smtClean="0">
                          <a:effectLst/>
                          <a:latin typeface="Arial" panose="020B0604020202020204" pitchFamily="34" charset="0"/>
                          <a:cs typeface="Arial" panose="020B0604020202020204" pitchFamily="34" charset="0"/>
                        </a:rPr>
                        <a:t>Responsable del mantenimiento de la planta industrial, y en especial de la maquinaria automatizada. Tiene  1</a:t>
                      </a:r>
                      <a:r>
                        <a:rPr lang="es-MX" sz="800" b="0" i="0" u="none" strike="noStrike" baseline="0" dirty="0" smtClean="0">
                          <a:effectLst/>
                          <a:latin typeface="Arial" panose="020B0604020202020204" pitchFamily="34" charset="0"/>
                          <a:cs typeface="Arial" panose="020B0604020202020204" pitchFamily="34" charset="0"/>
                        </a:rPr>
                        <a:t> Supervisor  y 3 cuadrillas  de trabajo, con 5 técnicos cada una.</a:t>
                      </a:r>
                      <a:endParaRPr lang="es-MX" sz="800" b="0" i="0" u="none" strike="noStrike" dirty="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rtl="0" eaLnBrk="1" fontAlgn="ctr" latinLnBrk="0" hangingPunct="1">
                        <a:spcBef>
                          <a:spcPts val="0"/>
                        </a:spcBef>
                        <a:spcAft>
                          <a:spcPts val="0"/>
                        </a:spcAft>
                      </a:pPr>
                      <a:r>
                        <a:rPr lang="es-MX" sz="800" b="0" i="0" u="none" strike="noStrike" dirty="0" smtClean="0">
                          <a:effectLst/>
                          <a:latin typeface="Arial" panose="020B0604020202020204" pitchFamily="34" charset="0"/>
                          <a:cs typeface="Arial" panose="020B0604020202020204" pitchFamily="34" charset="0"/>
                        </a:rPr>
                        <a:t>Tiene a su cargo el laboratorio de calidad de la producción.</a:t>
                      </a:r>
                      <a:r>
                        <a:rPr lang="es-MX" sz="800" b="0" i="0" u="none" strike="noStrike" baseline="0" dirty="0" smtClean="0">
                          <a:effectLst/>
                          <a:latin typeface="Arial" panose="020B0604020202020204" pitchFamily="34" charset="0"/>
                          <a:cs typeface="Arial" panose="020B0604020202020204" pitchFamily="34" charset="0"/>
                        </a:rPr>
                        <a:t> Integrado por 6 técnicos y una supervisora por turno, para totalizar  14 personas de nivel técnico.</a:t>
                      </a:r>
                      <a:endParaRPr lang="es-MX" sz="800" b="0" i="0" u="none" strike="noStrike" dirty="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rtl="0" eaLnBrk="1" fontAlgn="ctr" latinLnBrk="0" hangingPunct="1">
                        <a:spcBef>
                          <a:spcPts val="0"/>
                        </a:spcBef>
                        <a:spcAft>
                          <a:spcPts val="0"/>
                        </a:spcAft>
                      </a:pPr>
                      <a:r>
                        <a:rPr lang="es-MX" sz="800" b="0" i="0" u="none" strike="noStrike" dirty="0" smtClean="0">
                          <a:effectLst/>
                          <a:latin typeface="Arial" panose="020B0604020202020204" pitchFamily="34" charset="0"/>
                          <a:cs typeface="Arial" panose="020B0604020202020204" pitchFamily="34" charset="0"/>
                        </a:rPr>
                        <a:t>Responsable abastecimientos i almacén  para la producción. Compra y analiza inventarios. Tiene 2 supervisores, 2 por turno y un total de 20 almacenistas  y compradores.</a:t>
                      </a:r>
                      <a:r>
                        <a:rPr lang="es-MX" sz="800" b="0" i="0" u="none" strike="noStrike" baseline="0" dirty="0" smtClean="0">
                          <a:effectLst/>
                          <a:latin typeface="Arial" panose="020B0604020202020204" pitchFamily="34" charset="0"/>
                          <a:cs typeface="Arial" panose="020B0604020202020204" pitchFamily="34" charset="0"/>
                        </a:rPr>
                        <a:t>.</a:t>
                      </a:r>
                      <a:endParaRPr lang="es-MX" sz="800" b="0" i="0" u="none" strike="noStrike" dirty="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gridSpan="2">
                  <a:txBody>
                    <a:bodyPr/>
                    <a:lstStyle/>
                    <a:p>
                      <a:pPr marL="0" algn="ctr" rtl="0" eaLnBrk="1" fontAlgn="ctr" latinLnBrk="0" hangingPunct="1">
                        <a:spcBef>
                          <a:spcPts val="0"/>
                        </a:spcBef>
                        <a:spcAft>
                          <a:spcPts val="0"/>
                        </a:spcAft>
                      </a:pPr>
                      <a:r>
                        <a:rPr lang="es-MX" sz="800" b="0" i="0" u="none" strike="noStrike" kern="1200" dirty="0" smtClean="0">
                          <a:solidFill>
                            <a:schemeClr val="tx1"/>
                          </a:solidFill>
                          <a:effectLst/>
                          <a:latin typeface="Arial" panose="020B0604020202020204" pitchFamily="34" charset="0"/>
                          <a:cs typeface="Arial" panose="020B0604020202020204" pitchFamily="34" charset="0"/>
                        </a:rPr>
                        <a:t>Ingeniero </a:t>
                      </a:r>
                      <a:r>
                        <a:rPr lang="es-MX" sz="800" b="0" i="0" u="none" strike="noStrike" kern="1200" baseline="0" dirty="0" smtClean="0">
                          <a:solidFill>
                            <a:schemeClr val="tx1"/>
                          </a:solidFill>
                          <a:effectLst/>
                          <a:latin typeface="Arial" panose="020B0604020202020204" pitchFamily="34" charset="0"/>
                          <a:cs typeface="Arial" panose="020B0604020202020204" pitchFamily="34" charset="0"/>
                        </a:rPr>
                        <a:t> </a:t>
                      </a:r>
                      <a:r>
                        <a:rPr lang="es-MX" sz="800" b="0" i="0" u="none" strike="noStrike" kern="1200" dirty="0" smtClean="0">
                          <a:solidFill>
                            <a:schemeClr val="tx1"/>
                          </a:solidFill>
                          <a:effectLst/>
                          <a:latin typeface="Arial" panose="020B0604020202020204" pitchFamily="34" charset="0"/>
                          <a:cs typeface="Arial" panose="020B0604020202020204" pitchFamily="34" charset="0"/>
                        </a:rPr>
                        <a:t>Mecánico Electricista por el IPN</a:t>
                      </a:r>
                    </a:p>
                    <a:p>
                      <a:pPr marL="0" algn="ctr" rtl="0" eaLnBrk="1" fontAlgn="ctr" latinLnBrk="0" hangingPunct="1">
                        <a:spcBef>
                          <a:spcPts val="0"/>
                        </a:spcBef>
                        <a:spcAft>
                          <a:spcPts val="0"/>
                        </a:spcAft>
                      </a:pPr>
                      <a:r>
                        <a:rPr lang="es-MX" sz="800" b="0" i="0" u="none" strike="noStrike" kern="1200" dirty="0" smtClean="0">
                          <a:solidFill>
                            <a:schemeClr val="tx1"/>
                          </a:solidFill>
                          <a:effectLst/>
                          <a:latin typeface="Arial" panose="020B0604020202020204" pitchFamily="34" charset="0"/>
                          <a:cs typeface="Arial" panose="020B0604020202020204" pitchFamily="34" charset="0"/>
                        </a:rPr>
                        <a:t>Maestría en administración de proyectos</a:t>
                      </a:r>
                      <a:endParaRPr lang="es-MX" sz="800" b="0" i="0" u="none" strike="noStrike" dirty="0">
                        <a:solidFill>
                          <a:schemeClr val="tx1"/>
                        </a:solidFill>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0" i="0" u="none" strike="noStrike" kern="1200" dirty="0" smtClean="0">
                          <a:solidFill>
                            <a:schemeClr val="tx1"/>
                          </a:solidFill>
                          <a:effectLst/>
                          <a:latin typeface="Arial" panose="020B0604020202020204" pitchFamily="34" charset="0"/>
                          <a:cs typeface="Arial" panose="020B0604020202020204" pitchFamily="34" charset="0"/>
                        </a:rPr>
                        <a:t>Ingeniero Industrial por la UNAM</a:t>
                      </a:r>
                    </a:p>
                    <a:p>
                      <a:pPr marL="0" algn="ctr" rtl="0" eaLnBrk="1" fontAlgn="ctr" latinLnBrk="0" hangingPunct="1">
                        <a:spcBef>
                          <a:spcPts val="0"/>
                        </a:spcBef>
                        <a:spcAft>
                          <a:spcPts val="0"/>
                        </a:spcAft>
                      </a:pPr>
                      <a:r>
                        <a:rPr lang="es-MX" sz="800" b="0" i="0" u="none" strike="noStrike" kern="1200" dirty="0" smtClean="0">
                          <a:solidFill>
                            <a:schemeClr val="tx1"/>
                          </a:solidFill>
                          <a:effectLst/>
                          <a:latin typeface="Arial" panose="020B0604020202020204" pitchFamily="34" charset="0"/>
                          <a:cs typeface="Arial" panose="020B0604020202020204" pitchFamily="34" charset="0"/>
                        </a:rPr>
                        <a:t>Estudiando</a:t>
                      </a:r>
                      <a:r>
                        <a:rPr lang="es-MX" sz="800" b="0" i="0" u="none" strike="noStrike" kern="1200" baseline="0" dirty="0" smtClean="0">
                          <a:solidFill>
                            <a:schemeClr val="tx1"/>
                          </a:solidFill>
                          <a:effectLst/>
                          <a:latin typeface="Arial" panose="020B0604020202020204" pitchFamily="34" charset="0"/>
                          <a:cs typeface="Arial" panose="020B0604020202020204" pitchFamily="34" charset="0"/>
                        </a:rPr>
                        <a:t> una Maestría en Administración</a:t>
                      </a:r>
                      <a:endParaRPr lang="es-MX" sz="800" b="0" i="0" u="none" strike="noStrike" dirty="0">
                        <a:solidFill>
                          <a:schemeClr val="tx1"/>
                        </a:solidFill>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rtl="0" eaLnBrk="1" fontAlgn="auto" latinLnBrk="0" hangingPunct="1">
                        <a:spcBef>
                          <a:spcPts val="0"/>
                        </a:spcBef>
                        <a:spcAft>
                          <a:spcPts val="0"/>
                        </a:spcAft>
                      </a:pPr>
                      <a:r>
                        <a:rPr lang="es-MX" sz="800" b="0" i="0" u="none" strike="noStrike" kern="1200" dirty="0" smtClean="0">
                          <a:solidFill>
                            <a:schemeClr val="tx1"/>
                          </a:solidFill>
                          <a:effectLst/>
                          <a:latin typeface="Arial" panose="020B0604020202020204" pitchFamily="34" charset="0"/>
                          <a:cs typeface="Arial" panose="020B0604020202020204" pitchFamily="34" charset="0"/>
                        </a:rPr>
                        <a:t>Ingeniera</a:t>
                      </a:r>
                      <a:r>
                        <a:rPr lang="es-MX" sz="800" b="0" i="0" u="none" strike="noStrike" kern="1200" baseline="0" dirty="0" smtClean="0">
                          <a:solidFill>
                            <a:schemeClr val="tx1"/>
                          </a:solidFill>
                          <a:effectLst/>
                          <a:latin typeface="Arial" panose="020B0604020202020204" pitchFamily="34" charset="0"/>
                          <a:cs typeface="Arial" panose="020B0604020202020204" pitchFamily="34" charset="0"/>
                        </a:rPr>
                        <a:t> Quimica con  Maestría en  resistencia de materiales.</a:t>
                      </a:r>
                      <a:r>
                        <a:rPr lang="es-MX" sz="800" b="0" i="0" u="none" strike="noStrike" kern="1200" dirty="0" smtClean="0">
                          <a:solidFill>
                            <a:schemeClr val="tx1"/>
                          </a:solidFill>
                          <a:effectLst/>
                          <a:latin typeface="Arial" panose="020B0604020202020204" pitchFamily="34" charset="0"/>
                          <a:cs typeface="Arial" panose="020B0604020202020204" pitchFamily="34" charset="0"/>
                        </a:rPr>
                        <a:t> </a:t>
                      </a:r>
                      <a:endParaRPr lang="es-MX" sz="800" b="0" i="0" u="none" strike="noStrike" dirty="0">
                        <a:solidFill>
                          <a:schemeClr val="tx1"/>
                        </a:solidFill>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rtl="0" eaLnBrk="1" fontAlgn="auto" latinLnBrk="0" hangingPunct="1">
                        <a:spcBef>
                          <a:spcPts val="0"/>
                        </a:spcBef>
                        <a:spcAft>
                          <a:spcPts val="0"/>
                        </a:spcAft>
                      </a:pPr>
                      <a:r>
                        <a:rPr lang="es-MX" sz="800" b="0" i="0" u="none" strike="noStrike" kern="1200" dirty="0" smtClean="0">
                          <a:solidFill>
                            <a:schemeClr val="tx1"/>
                          </a:solidFill>
                          <a:effectLst/>
                          <a:latin typeface="Arial"/>
                          <a:cs typeface="Arial"/>
                        </a:rPr>
                        <a:t>Estudios inconclusos de Ingeniería Civil por la UAC. Diversos cursos de temas</a:t>
                      </a:r>
                      <a:r>
                        <a:rPr lang="es-MX" sz="800" b="0" i="0" u="none" strike="noStrike" kern="1200" baseline="0" dirty="0" smtClean="0">
                          <a:solidFill>
                            <a:schemeClr val="tx1"/>
                          </a:solidFill>
                          <a:effectLst/>
                          <a:latin typeface="Arial"/>
                          <a:cs typeface="Arial"/>
                        </a:rPr>
                        <a:t> relativos a su trabajo</a:t>
                      </a:r>
                      <a:endParaRPr lang="es-MX" sz="800" b="0" i="0" u="none" strike="noStrike" dirty="0">
                        <a:solidFill>
                          <a:schemeClr val="tx1"/>
                        </a:solidFill>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4 Rectángulo"/>
          <p:cNvSpPr/>
          <p:nvPr/>
        </p:nvSpPr>
        <p:spPr>
          <a:xfrm>
            <a:off x="540448" y="6561360"/>
            <a:ext cx="8064000" cy="108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i="1" dirty="0" smtClean="0">
                <a:solidFill>
                  <a:srgbClr val="FF0000"/>
                </a:solidFill>
              </a:rPr>
              <a:t>* </a:t>
            </a:r>
            <a:r>
              <a:rPr lang="es-MX" sz="1000" b="1" i="1" dirty="0" smtClean="0">
                <a:solidFill>
                  <a:srgbClr val="FF0000"/>
                </a:solidFill>
              </a:rPr>
              <a:t>Los datos y nombres del presente caso son ficticios y solo sirven de información para la resolución del caso</a:t>
            </a:r>
            <a:r>
              <a:rPr lang="es-MX" sz="1050" dirty="0" smtClean="0">
                <a:solidFill>
                  <a:srgbClr val="FF0000"/>
                </a:solidFill>
              </a:rPr>
              <a:t>.</a:t>
            </a:r>
            <a:endParaRPr lang="es-MX" sz="1050" dirty="0">
              <a:solidFill>
                <a:srgbClr val="FF0000"/>
              </a:solidFill>
            </a:endParaRPr>
          </a:p>
        </p:txBody>
      </p:sp>
      <p:sp>
        <p:nvSpPr>
          <p:cNvPr id="6" name="5 Rectángulo"/>
          <p:cNvSpPr/>
          <p:nvPr/>
        </p:nvSpPr>
        <p:spPr>
          <a:xfrm>
            <a:off x="3995936" y="3213016"/>
            <a:ext cx="1080120" cy="360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MX" sz="1000" dirty="0" smtClean="0">
                <a:solidFill>
                  <a:schemeClr val="tx1"/>
                </a:solidFill>
              </a:rPr>
              <a:t>Gerente de Producción</a:t>
            </a:r>
            <a:endParaRPr lang="es-MX" sz="1000" dirty="0">
              <a:solidFill>
                <a:schemeClr val="tx1"/>
              </a:solidFill>
            </a:endParaRPr>
          </a:p>
        </p:txBody>
      </p:sp>
      <p:sp>
        <p:nvSpPr>
          <p:cNvPr id="15" name="14 Rectángulo"/>
          <p:cNvSpPr/>
          <p:nvPr/>
        </p:nvSpPr>
        <p:spPr>
          <a:xfrm>
            <a:off x="1043608" y="4005064"/>
            <a:ext cx="1080120" cy="360000"/>
          </a:xfrm>
          <a:prstGeom prst="rect">
            <a:avLst/>
          </a:prstGeom>
          <a:solidFill>
            <a:schemeClr val="bg1"/>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s-MX" sz="1000" dirty="0" smtClean="0">
                <a:solidFill>
                  <a:schemeClr val="tx1"/>
                </a:solidFill>
              </a:rPr>
              <a:t>Jefe  de Producción</a:t>
            </a:r>
            <a:endParaRPr lang="es-MX" sz="1000" dirty="0">
              <a:solidFill>
                <a:schemeClr val="tx1"/>
              </a:solidFill>
            </a:endParaRPr>
          </a:p>
        </p:txBody>
      </p:sp>
      <p:sp>
        <p:nvSpPr>
          <p:cNvPr id="16" name="15 Rectángulo"/>
          <p:cNvSpPr/>
          <p:nvPr/>
        </p:nvSpPr>
        <p:spPr>
          <a:xfrm>
            <a:off x="3131840" y="4005064"/>
            <a:ext cx="1080120" cy="360000"/>
          </a:xfrm>
          <a:prstGeom prst="rect">
            <a:avLst/>
          </a:prstGeom>
          <a:solidFill>
            <a:schemeClr val="bg1"/>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s-MX" sz="1000" dirty="0" smtClean="0">
                <a:solidFill>
                  <a:schemeClr val="tx1"/>
                </a:solidFill>
              </a:rPr>
              <a:t>Jefe  de Mantenimiento</a:t>
            </a:r>
            <a:endParaRPr lang="es-MX" sz="1000" dirty="0">
              <a:solidFill>
                <a:schemeClr val="tx1"/>
              </a:solidFill>
            </a:endParaRPr>
          </a:p>
        </p:txBody>
      </p:sp>
      <p:sp>
        <p:nvSpPr>
          <p:cNvPr id="17" name="16 Rectángulo"/>
          <p:cNvSpPr/>
          <p:nvPr/>
        </p:nvSpPr>
        <p:spPr>
          <a:xfrm>
            <a:off x="5076056" y="4005104"/>
            <a:ext cx="1080120" cy="360000"/>
          </a:xfrm>
          <a:prstGeom prst="rect">
            <a:avLst/>
          </a:prstGeom>
          <a:solidFill>
            <a:schemeClr val="bg1"/>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s-MX" sz="1000" dirty="0" smtClean="0">
                <a:solidFill>
                  <a:schemeClr val="tx1"/>
                </a:solidFill>
              </a:rPr>
              <a:t>Jefe  de  Control de Calidad</a:t>
            </a:r>
            <a:endParaRPr lang="es-MX" sz="1000" dirty="0">
              <a:solidFill>
                <a:schemeClr val="tx1"/>
              </a:solidFill>
            </a:endParaRPr>
          </a:p>
        </p:txBody>
      </p:sp>
      <p:sp>
        <p:nvSpPr>
          <p:cNvPr id="18" name="17 Rectángulo"/>
          <p:cNvSpPr/>
          <p:nvPr/>
        </p:nvSpPr>
        <p:spPr>
          <a:xfrm>
            <a:off x="6804248" y="4005064"/>
            <a:ext cx="1080120" cy="360000"/>
          </a:xfrm>
          <a:prstGeom prst="rect">
            <a:avLst/>
          </a:prstGeom>
          <a:solidFill>
            <a:schemeClr val="bg1"/>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es-MX" sz="1000" dirty="0" smtClean="0">
                <a:solidFill>
                  <a:schemeClr val="tx1"/>
                </a:solidFill>
              </a:rPr>
              <a:t>Jefe de Abastecimientos</a:t>
            </a:r>
            <a:endParaRPr lang="es-MX" sz="1000" dirty="0">
              <a:solidFill>
                <a:schemeClr val="tx1"/>
              </a:solidFill>
            </a:endParaRPr>
          </a:p>
        </p:txBody>
      </p:sp>
      <p:cxnSp>
        <p:nvCxnSpPr>
          <p:cNvPr id="28" name="27 Conector recto"/>
          <p:cNvCxnSpPr/>
          <p:nvPr/>
        </p:nvCxnSpPr>
        <p:spPr>
          <a:xfrm>
            <a:off x="1583668" y="3789040"/>
            <a:ext cx="5724636" cy="0"/>
          </a:xfrm>
          <a:prstGeom prst="line">
            <a:avLst/>
          </a:prstGeom>
          <a:ln w="19050"/>
        </p:spPr>
        <p:style>
          <a:lnRef idx="1">
            <a:schemeClr val="accent2"/>
          </a:lnRef>
          <a:fillRef idx="0">
            <a:schemeClr val="accent2"/>
          </a:fillRef>
          <a:effectRef idx="0">
            <a:schemeClr val="accent2"/>
          </a:effectRef>
          <a:fontRef idx="minor">
            <a:schemeClr val="tx1"/>
          </a:fontRef>
        </p:style>
      </p:cxnSp>
      <p:pic>
        <p:nvPicPr>
          <p:cNvPr id="31" name="Picture 4" descr="Fotos de Rostros ejecutivos de stock, imágenes de Rostros ejecutivos sin  royalties | Depositphoto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5" y="4689192"/>
            <a:ext cx="1604571" cy="46800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10" descr="Las 15 mujeres más influyentes del mundo de los negocios | MBA &amp; Educación  Ejecutiva | MBA &amp; Educación Ejecutiva - AméricaEconomí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7692" y="4689192"/>
            <a:ext cx="1556516" cy="46800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4" descr="Retrato de estudio de expresión de cara sereno senior hombre adulto mayor |  Foto Premiu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1" y="4689192"/>
            <a:ext cx="1528137" cy="46800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12" descr="Fotos de Rostros ejecutivos de stock, imágenes de Rostros ejecutivos sin  royalties | Depositphoto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1575" y="4689192"/>
            <a:ext cx="1558417" cy="468000"/>
          </a:xfrm>
          <a:prstGeom prst="rect">
            <a:avLst/>
          </a:prstGeom>
          <a:noFill/>
          <a:extLst>
            <a:ext uri="{909E8E84-426E-40DD-AFC4-6F175D3DCCD1}">
              <a14:hiddenFill xmlns:a14="http://schemas.microsoft.com/office/drawing/2010/main">
                <a:solidFill>
                  <a:srgbClr val="FFFFFF"/>
                </a:solidFill>
              </a14:hiddenFill>
            </a:ext>
          </a:extLst>
        </p:spPr>
      </p:pic>
      <p:cxnSp>
        <p:nvCxnSpPr>
          <p:cNvPr id="37" name="36 Conector recto"/>
          <p:cNvCxnSpPr>
            <a:endCxn id="15" idx="0"/>
          </p:cNvCxnSpPr>
          <p:nvPr/>
        </p:nvCxnSpPr>
        <p:spPr>
          <a:xfrm>
            <a:off x="1583668" y="3789000"/>
            <a:ext cx="0" cy="216064"/>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41" name="40 Conector recto"/>
          <p:cNvCxnSpPr>
            <a:endCxn id="16" idx="0"/>
          </p:cNvCxnSpPr>
          <p:nvPr/>
        </p:nvCxnSpPr>
        <p:spPr>
          <a:xfrm flipH="1">
            <a:off x="3671900" y="3789000"/>
            <a:ext cx="0" cy="216064"/>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43" name="42 Conector recto"/>
          <p:cNvCxnSpPr>
            <a:endCxn id="17" idx="0"/>
          </p:cNvCxnSpPr>
          <p:nvPr/>
        </p:nvCxnSpPr>
        <p:spPr>
          <a:xfrm>
            <a:off x="5616116" y="3789040"/>
            <a:ext cx="0" cy="216064"/>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47" name="46 Conector recto"/>
          <p:cNvCxnSpPr>
            <a:endCxn id="18" idx="0"/>
          </p:cNvCxnSpPr>
          <p:nvPr/>
        </p:nvCxnSpPr>
        <p:spPr>
          <a:xfrm>
            <a:off x="7308304" y="3789040"/>
            <a:ext cx="0" cy="216024"/>
          </a:xfrm>
          <a:prstGeom prst="line">
            <a:avLst/>
          </a:prstGeom>
          <a:ln w="19050"/>
        </p:spPr>
        <p:style>
          <a:lnRef idx="1">
            <a:schemeClr val="accent2"/>
          </a:lnRef>
          <a:fillRef idx="0">
            <a:schemeClr val="accent2"/>
          </a:fillRef>
          <a:effectRef idx="0">
            <a:schemeClr val="accent2"/>
          </a:effectRef>
          <a:fontRef idx="minor">
            <a:schemeClr val="tx1"/>
          </a:fontRef>
        </p:style>
      </p:cxnSp>
      <p:graphicFrame>
        <p:nvGraphicFramePr>
          <p:cNvPr id="20" name="19 Tabla"/>
          <p:cNvGraphicFramePr>
            <a:graphicFrameLocks noGrp="1"/>
          </p:cNvGraphicFramePr>
          <p:nvPr>
            <p:extLst>
              <p:ext uri="{D42A27DB-BD31-4B8C-83A1-F6EECF244321}">
                <p14:modId xmlns:p14="http://schemas.microsoft.com/office/powerpoint/2010/main" val="811479497"/>
              </p:ext>
            </p:extLst>
          </p:nvPr>
        </p:nvGraphicFramePr>
        <p:xfrm>
          <a:off x="539749" y="109510"/>
          <a:ext cx="8064501" cy="391922"/>
        </p:xfrm>
        <a:graphic>
          <a:graphicData uri="http://schemas.openxmlformats.org/drawingml/2006/table">
            <a:tbl>
              <a:tblPr/>
              <a:tblGrid>
                <a:gridCol w="836882"/>
                <a:gridCol w="3081248"/>
                <a:gridCol w="1115843"/>
                <a:gridCol w="427951"/>
                <a:gridCol w="665702"/>
                <a:gridCol w="418441"/>
                <a:gridCol w="760802"/>
                <a:gridCol w="465991"/>
                <a:gridCol w="291641"/>
              </a:tblGrid>
              <a:tr h="0">
                <a:tc gridSpan="4">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TGE -2020 – 2021. MÓDULO I  TÉCNICAS DE DESARROLLO ORGANIZACIONAL.  CUESTIONARIO MODULAR</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FECHA DE ENVÍ0</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HOJA</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a:rPr>
                        <a:t>1</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a:cs typeface="Arial"/>
                        </a:rPr>
                        <a:t>NOMBRE:</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CARRERA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MATRÍCULA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
        <p:nvSpPr>
          <p:cNvPr id="2" name="1 Marcador de número de diapositiva"/>
          <p:cNvSpPr>
            <a:spLocks noGrp="1"/>
          </p:cNvSpPr>
          <p:nvPr>
            <p:ph type="sldNum" sz="quarter" idx="12"/>
          </p:nvPr>
        </p:nvSpPr>
        <p:spPr/>
        <p:txBody>
          <a:bodyPr/>
          <a:lstStyle/>
          <a:p>
            <a:fld id="{132FADFE-3B8F-471C-ABF0-DBC7717ECBBC}" type="slidenum">
              <a:rPr lang="es-ES" sz="900" smtClean="0"/>
              <a:t>15</a:t>
            </a:fld>
            <a:endParaRPr lang="es-ES" sz="900" dirty="0"/>
          </a:p>
        </p:txBody>
      </p:sp>
      <p:sp>
        <p:nvSpPr>
          <p:cNvPr id="21" name="20 Rectángulo"/>
          <p:cNvSpPr/>
          <p:nvPr/>
        </p:nvSpPr>
        <p:spPr>
          <a:xfrm>
            <a:off x="3995936" y="2708960"/>
            <a:ext cx="1080120" cy="360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MX" sz="1000" dirty="0" smtClean="0">
                <a:solidFill>
                  <a:schemeClr val="tx1"/>
                </a:solidFill>
              </a:rPr>
              <a:t>Director </a:t>
            </a:r>
          </a:p>
          <a:p>
            <a:pPr algn="ctr"/>
            <a:r>
              <a:rPr lang="es-MX" sz="1000" dirty="0" smtClean="0">
                <a:solidFill>
                  <a:schemeClr val="tx1"/>
                </a:solidFill>
              </a:rPr>
              <a:t>General</a:t>
            </a:r>
            <a:endParaRPr lang="es-MX" sz="1000" dirty="0">
              <a:solidFill>
                <a:schemeClr val="tx1"/>
              </a:solidFill>
            </a:endParaRPr>
          </a:p>
        </p:txBody>
      </p:sp>
    </p:spTree>
    <p:extLst>
      <p:ext uri="{BB962C8B-B14F-4D97-AF65-F5344CB8AC3E}">
        <p14:creationId xmlns:p14="http://schemas.microsoft.com/office/powerpoint/2010/main" val="4291678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1229727107"/>
              </p:ext>
            </p:extLst>
          </p:nvPr>
        </p:nvGraphicFramePr>
        <p:xfrm>
          <a:off x="611560" y="692696"/>
          <a:ext cx="7919999" cy="4590558"/>
        </p:xfrm>
        <a:graphic>
          <a:graphicData uri="http://schemas.openxmlformats.org/drawingml/2006/table">
            <a:tbl>
              <a:tblPr firstRow="1" bandRow="1"/>
              <a:tblGrid>
                <a:gridCol w="1975383"/>
                <a:gridCol w="1975383"/>
                <a:gridCol w="1975383"/>
                <a:gridCol w="1993850"/>
              </a:tblGrid>
              <a:tr h="209035">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Arial"/>
                          <a:cs typeface="Arial"/>
                        </a:rPr>
                        <a:t>Ing. Rubén Mendoza Ruiz</a:t>
                      </a: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Arial"/>
                          <a:cs typeface="Arial"/>
                        </a:rPr>
                        <a:t>Ing.</a:t>
                      </a:r>
                      <a:r>
                        <a:rPr lang="es-MX" sz="800" b="1" i="0" u="none" strike="noStrike" kern="1200" baseline="0" dirty="0">
                          <a:solidFill>
                            <a:srgbClr val="000000"/>
                          </a:solidFill>
                          <a:effectLst/>
                          <a:latin typeface="Arial"/>
                          <a:cs typeface="Arial"/>
                        </a:rPr>
                        <a:t> </a:t>
                      </a:r>
                      <a:r>
                        <a:rPr lang="es-MX" sz="800" b="1" i="0" u="none" strike="noStrike" kern="1200" dirty="0">
                          <a:solidFill>
                            <a:srgbClr val="000000"/>
                          </a:solidFill>
                          <a:effectLst/>
                          <a:latin typeface="Arial"/>
                          <a:cs typeface="Arial"/>
                        </a:rPr>
                        <a:t>Leopoldo Figueroa Vargas</a:t>
                      </a: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Arial"/>
                          <a:cs typeface="Arial"/>
                        </a:rPr>
                        <a:t>Ing.</a:t>
                      </a:r>
                      <a:r>
                        <a:rPr lang="es-MX" sz="800" b="1" i="0" u="none" strike="noStrike" kern="1200" baseline="0" dirty="0">
                          <a:solidFill>
                            <a:srgbClr val="000000"/>
                          </a:solidFill>
                          <a:effectLst/>
                          <a:latin typeface="Arial"/>
                          <a:cs typeface="Arial"/>
                        </a:rPr>
                        <a:t> Sara Escobar Villegas</a:t>
                      </a:r>
                      <a:endParaRPr lang="es-MX" sz="1800" b="0" i="0" u="none" strike="noStrike" dirty="0">
                        <a:effectLst/>
                        <a:latin typeface="Arial"/>
                      </a:endParaRPr>
                    </a:p>
                  </a:txBody>
                  <a:tcPr marL="121920" marR="121920" marT="34290" marB="3429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algn="ctr" rtl="0" eaLnBrk="1" fontAlgn="ctr" latinLnBrk="0" hangingPunct="1">
                        <a:spcBef>
                          <a:spcPts val="0"/>
                        </a:spcBef>
                        <a:spcAft>
                          <a:spcPts val="0"/>
                        </a:spcAft>
                      </a:pPr>
                      <a:r>
                        <a:rPr lang="es-MX" sz="800" b="1" i="0" u="none" strike="noStrike" kern="1200" dirty="0">
                          <a:solidFill>
                            <a:srgbClr val="000000"/>
                          </a:solidFill>
                          <a:effectLst/>
                          <a:latin typeface="Arial"/>
                          <a:cs typeface="Arial"/>
                        </a:rPr>
                        <a:t>Ing. Fernando Ochoa Gómez</a:t>
                      </a:r>
                      <a:endParaRPr lang="es-MX" sz="1800" b="0" i="0" u="none" strike="noStrike" dirty="0">
                        <a:effectLst/>
                        <a:latin typeface="Arial"/>
                      </a:endParaRPr>
                    </a:p>
                  </a:txBody>
                  <a:tcPr marL="121920" marR="121920" marT="34290" marB="3429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510563">
                <a:tc>
                  <a:txBody>
                    <a:bodyPr/>
                    <a:lstStyle/>
                    <a:p>
                      <a:pPr marL="0" algn="just"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52 años. Casado, hace 24 años. Tres hijos mayores</a:t>
                      </a:r>
                      <a:r>
                        <a:rPr lang="es-MX" sz="800" b="0" i="0" u="none" strike="noStrike" kern="1200" baseline="0" dirty="0">
                          <a:solidFill>
                            <a:srgbClr val="000000"/>
                          </a:solidFill>
                          <a:effectLst/>
                          <a:latin typeface="Arial"/>
                          <a:cs typeface="Arial"/>
                        </a:rPr>
                        <a:t> de 15 años </a:t>
                      </a:r>
                      <a:r>
                        <a:rPr lang="es-MX" sz="800" b="0" i="0" u="none" strike="noStrike" kern="1200" dirty="0">
                          <a:solidFill>
                            <a:srgbClr val="000000"/>
                          </a:solidFill>
                          <a:effectLst/>
                          <a:latin typeface="Arial"/>
                          <a:cs typeface="Arial"/>
                        </a:rPr>
                        <a:t>y dos nietos. Su esposa no trabaja.</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just"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35 años. Casado hace</a:t>
                      </a:r>
                      <a:r>
                        <a:rPr lang="es-MX" sz="800" b="0" i="0" u="none" strike="noStrike" kern="1200" baseline="0" dirty="0">
                          <a:solidFill>
                            <a:srgbClr val="000000"/>
                          </a:solidFill>
                          <a:effectLst/>
                          <a:latin typeface="Arial"/>
                          <a:cs typeface="Arial"/>
                        </a:rPr>
                        <a:t> 10 años, con un hijo de 7 años. Su esposa funcionaria pública federal.</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just"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44 años.</a:t>
                      </a:r>
                      <a:r>
                        <a:rPr lang="es-MX" sz="800" b="0" i="0" u="none" strike="noStrike" kern="1200" baseline="0" dirty="0">
                          <a:solidFill>
                            <a:srgbClr val="000000"/>
                          </a:solidFill>
                          <a:effectLst/>
                          <a:latin typeface="Arial"/>
                          <a:cs typeface="Arial"/>
                        </a:rPr>
                        <a:t> </a:t>
                      </a:r>
                      <a:r>
                        <a:rPr lang="es-MX" sz="800" b="0" i="0" u="none" strike="noStrike" kern="1200" dirty="0">
                          <a:solidFill>
                            <a:srgbClr val="000000"/>
                          </a:solidFill>
                          <a:effectLst/>
                          <a:latin typeface="Arial"/>
                          <a:cs typeface="Arial"/>
                        </a:rPr>
                        <a:t>Casada  hace</a:t>
                      </a:r>
                      <a:r>
                        <a:rPr lang="es-MX" sz="800" b="0" i="0" u="none" strike="noStrike" kern="1200" baseline="0" dirty="0">
                          <a:solidFill>
                            <a:srgbClr val="000000"/>
                          </a:solidFill>
                          <a:effectLst/>
                          <a:latin typeface="Arial"/>
                          <a:cs typeface="Arial"/>
                        </a:rPr>
                        <a:t> 20 años, con un hijo. Su esposo es ejecutivo de un banco.</a:t>
                      </a:r>
                      <a:endParaRPr lang="es-MX"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just"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62 años. Casado hace</a:t>
                      </a:r>
                      <a:r>
                        <a:rPr lang="es-MX" sz="800" b="0" i="0" u="none" strike="noStrike" kern="1200" baseline="0" dirty="0">
                          <a:solidFill>
                            <a:srgbClr val="000000"/>
                          </a:solidFill>
                          <a:effectLst/>
                          <a:latin typeface="Arial"/>
                          <a:cs typeface="Arial"/>
                        </a:rPr>
                        <a:t> 44 años, Tiene 4 hijos, casados.: Su esposa es Contadora pública, pero no trabaja ya.</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10563">
                <a:tc>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Experiencia  de 26 años, de los cuales 20 son  en la empresa,</a:t>
                      </a:r>
                      <a:r>
                        <a:rPr lang="es-MX" sz="800" b="0" i="0" u="none" strike="noStrike" kern="1200" baseline="0" dirty="0">
                          <a:solidFill>
                            <a:srgbClr val="000000"/>
                          </a:solidFill>
                          <a:effectLst/>
                          <a:latin typeface="Arial"/>
                          <a:cs typeface="Arial"/>
                        </a:rPr>
                        <a:t> siempre en producción, donde se inicio como operario de </a:t>
                      </a:r>
                      <a:r>
                        <a:rPr lang="es-MX" sz="800" b="0" i="0" u="none" strike="noStrike" kern="1200" baseline="0" dirty="0" smtClean="0">
                          <a:solidFill>
                            <a:srgbClr val="000000"/>
                          </a:solidFill>
                          <a:effectLst/>
                          <a:latin typeface="Arial"/>
                          <a:cs typeface="Arial"/>
                        </a:rPr>
                        <a:t>máquina. Prácticamente conoce a todo el personal de producción</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Experiencia de 9 años en diferentes empresas</a:t>
                      </a:r>
                      <a:r>
                        <a:rPr lang="es-MX" sz="800" b="0" i="0" u="none" strike="noStrike" kern="1200" baseline="0" dirty="0">
                          <a:solidFill>
                            <a:srgbClr val="000000"/>
                          </a:solidFill>
                          <a:effectLst/>
                          <a:latin typeface="Arial"/>
                          <a:cs typeface="Arial"/>
                        </a:rPr>
                        <a:t> y 3 en la empresa</a:t>
                      </a:r>
                      <a:r>
                        <a:rPr lang="es-MX" sz="800" b="0" i="0" u="none" strike="noStrike" kern="1200" dirty="0">
                          <a:solidFill>
                            <a:srgbClr val="000000"/>
                          </a:solidFill>
                          <a:effectLst/>
                          <a:latin typeface="Arial"/>
                          <a:cs typeface="Arial"/>
                        </a:rPr>
                        <a:t> especialmente en producción y mantenimiento.. </a:t>
                      </a:r>
                      <a:r>
                        <a:rPr lang="es-MX" sz="800" b="0" i="0" u="none" strike="noStrike" kern="1200" dirty="0" smtClean="0">
                          <a:solidFill>
                            <a:srgbClr val="000000"/>
                          </a:solidFill>
                          <a:effectLst/>
                          <a:latin typeface="Arial"/>
                          <a:cs typeface="Arial"/>
                        </a:rPr>
                        <a:t>En otras empresa ha manejado equipos técnicos y operarios de 30 a 40 personas.</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Se</a:t>
                      </a:r>
                      <a:r>
                        <a:rPr lang="es-MX" sz="800" b="0" i="0" u="none" strike="noStrike" kern="1200" baseline="0" dirty="0">
                          <a:solidFill>
                            <a:srgbClr val="000000"/>
                          </a:solidFill>
                          <a:effectLst/>
                          <a:latin typeface="Arial"/>
                          <a:cs typeface="Arial"/>
                        </a:rPr>
                        <a:t> inicio como técnica laboratorista. </a:t>
                      </a:r>
                      <a:r>
                        <a:rPr lang="es-MX" sz="800" b="0" i="0" u="none" strike="noStrike" kern="1200" dirty="0">
                          <a:solidFill>
                            <a:srgbClr val="000000"/>
                          </a:solidFill>
                          <a:effectLst/>
                          <a:latin typeface="Arial"/>
                          <a:cs typeface="Arial"/>
                        </a:rPr>
                        <a:t>Experiencia en producción y sistemas de calidad de 16 años,</a:t>
                      </a:r>
                      <a:r>
                        <a:rPr lang="es-MX" sz="800" b="0" i="0" u="none" strike="noStrike" kern="1200" baseline="0" dirty="0">
                          <a:solidFill>
                            <a:srgbClr val="000000"/>
                          </a:solidFill>
                          <a:effectLst/>
                          <a:latin typeface="Arial"/>
                          <a:cs typeface="Arial"/>
                        </a:rPr>
                        <a:t> de los cuales 4 en la empresa</a:t>
                      </a:r>
                      <a:r>
                        <a:rPr lang="es-MX" sz="800" b="0" i="0" u="none" strike="noStrike" kern="1200" baseline="0" dirty="0" smtClean="0">
                          <a:solidFill>
                            <a:srgbClr val="000000"/>
                          </a:solidFill>
                          <a:effectLst/>
                          <a:latin typeface="Arial"/>
                          <a:cs typeface="Arial"/>
                        </a:rPr>
                        <a:t>. Ha tenido equipos de 50 y 70 personas en producción a sus ordenes.</a:t>
                      </a:r>
                      <a:endParaRPr lang="es-MX"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ctr" rtl="0" eaLnBrk="1" fontAlgn="auto" latinLnBrk="0" hangingPunct="1">
                        <a:spcBef>
                          <a:spcPts val="0"/>
                        </a:spcBef>
                        <a:spcAft>
                          <a:spcPts val="0"/>
                        </a:spcAft>
                      </a:pPr>
                      <a:r>
                        <a:rPr lang="es-MX" sz="800" b="0" i="0" u="none" strike="noStrike" kern="1200" baseline="0" dirty="0" smtClean="0">
                          <a:solidFill>
                            <a:srgbClr val="000000"/>
                          </a:solidFill>
                          <a:effectLst/>
                          <a:latin typeface="Arial"/>
                          <a:cs typeface="Arial"/>
                        </a:rPr>
                        <a:t>30 </a:t>
                      </a:r>
                      <a:r>
                        <a:rPr lang="es-MX" sz="800" b="0" i="0" u="none" strike="noStrike" kern="1200" baseline="0" dirty="0">
                          <a:solidFill>
                            <a:srgbClr val="000000"/>
                          </a:solidFill>
                          <a:effectLst/>
                          <a:latin typeface="Arial"/>
                          <a:cs typeface="Arial"/>
                        </a:rPr>
                        <a:t>años en la empresa, donde se inicio como intendente, operario, supervisor, jefe de turno, hasta la jefatura de almacén hace 8 años</a:t>
                      </a:r>
                      <a:r>
                        <a:rPr lang="es-MX" sz="800" b="0" i="0" u="none" strike="noStrike" kern="1200" baseline="0" dirty="0" smtClean="0">
                          <a:solidFill>
                            <a:srgbClr val="000000"/>
                          </a:solidFill>
                          <a:effectLst/>
                          <a:latin typeface="Arial"/>
                          <a:cs typeface="Arial"/>
                        </a:rPr>
                        <a:t>. Por su trayectoria, prácticamente conoce y a colaborado con todo el personal de producción</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10563">
                <a:tc>
                  <a:txBody>
                    <a:bodyPr/>
                    <a:lstStyle/>
                    <a:p>
                      <a:pPr marL="0" algn="just" rtl="0" eaLnBrk="1" fontAlgn="ctr" latinLnBrk="0" hangingPunct="1">
                        <a:spcBef>
                          <a:spcPts val="0"/>
                        </a:spcBef>
                        <a:spcAft>
                          <a:spcPts val="0"/>
                        </a:spcAft>
                      </a:pPr>
                      <a:r>
                        <a:rPr lang="es-MX" sz="800" b="0" i="0" u="none" strike="noStrike" kern="1200" dirty="0">
                          <a:solidFill>
                            <a:srgbClr val="000000"/>
                          </a:solidFill>
                          <a:effectLst/>
                          <a:latin typeface="Arial" panose="020B0604020202020204" pitchFamily="34" charset="0"/>
                          <a:cs typeface="Arial" panose="020B0604020202020204" pitchFamily="34" charset="0"/>
                        </a:rPr>
                        <a:t>Reservado,</a:t>
                      </a:r>
                      <a:r>
                        <a:rPr lang="es-MX" sz="800" b="0" i="0" u="none" strike="noStrike" kern="1200" baseline="0" dirty="0">
                          <a:solidFill>
                            <a:srgbClr val="000000"/>
                          </a:solidFill>
                          <a:effectLst/>
                          <a:latin typeface="Arial" panose="020B0604020202020204" pitchFamily="34" charset="0"/>
                          <a:cs typeface="Arial" panose="020B0604020202020204" pitchFamily="34" charset="0"/>
                        </a:rPr>
                        <a:t> piensa antes de hablar.</a:t>
                      </a:r>
                      <a:endParaRPr lang="es-MX" sz="800" b="0" i="0" u="none" strike="noStrike" dirty="0">
                        <a:effectLst/>
                        <a:latin typeface="Arial" panose="020B0604020202020204" pitchFamily="34" charset="0"/>
                        <a:cs typeface="Arial" panose="020B0604020202020204" pitchFamily="34" charset="0"/>
                      </a:endParaRPr>
                    </a:p>
                    <a:p>
                      <a:pPr marL="0" algn="just" rtl="0" eaLnBrk="1" fontAlgn="ctr" latinLnBrk="0" hangingPunct="1">
                        <a:spcBef>
                          <a:spcPts val="0"/>
                        </a:spcBef>
                        <a:spcAft>
                          <a:spcPts val="0"/>
                        </a:spcAft>
                      </a:pPr>
                      <a:r>
                        <a:rPr lang="es-MX" sz="800" b="0" i="0" u="none" strike="noStrike" kern="1200" baseline="0" dirty="0">
                          <a:solidFill>
                            <a:srgbClr val="000000"/>
                          </a:solidFill>
                          <a:effectLst/>
                          <a:latin typeface="Arial" panose="020B0604020202020204" pitchFamily="34" charset="0"/>
                          <a:cs typeface="Arial" panose="020B0604020202020204" pitchFamily="34" charset="0"/>
                        </a:rPr>
                        <a:t>Carácter fuerte, </a:t>
                      </a:r>
                      <a:r>
                        <a:rPr lang="es-MX" sz="800" b="0" i="0" u="none" strike="noStrike" kern="1200" baseline="0" dirty="0" smtClean="0">
                          <a:solidFill>
                            <a:srgbClr val="000000"/>
                          </a:solidFill>
                          <a:effectLst/>
                          <a:latin typeface="Arial" panose="020B0604020202020204" pitchFamily="34" charset="0"/>
                          <a:cs typeface="Arial" panose="020B0604020202020204" pitchFamily="34" charset="0"/>
                        </a:rPr>
                        <a:t>ya </a:t>
                      </a:r>
                      <a:r>
                        <a:rPr lang="es-MX" sz="800" b="0" i="0" u="none" strike="noStrike" kern="1200" baseline="0" dirty="0">
                          <a:solidFill>
                            <a:srgbClr val="000000"/>
                          </a:solidFill>
                          <a:effectLst/>
                          <a:latin typeface="Arial" panose="020B0604020202020204" pitchFamily="34" charset="0"/>
                          <a:cs typeface="Arial" panose="020B0604020202020204" pitchFamily="34" charset="0"/>
                        </a:rPr>
                        <a:t>veces </a:t>
                      </a:r>
                      <a:r>
                        <a:rPr lang="es-MX" sz="800" b="0" i="0" u="none" strike="noStrike" kern="1200" baseline="0" dirty="0" smtClean="0">
                          <a:solidFill>
                            <a:srgbClr val="000000"/>
                          </a:solidFill>
                          <a:effectLst/>
                          <a:latin typeface="Arial" panose="020B0604020202020204" pitchFamily="34" charset="0"/>
                          <a:cs typeface="Arial" panose="020B0604020202020204" pitchFamily="34" charset="0"/>
                        </a:rPr>
                        <a:t>intolerante.</a:t>
                      </a:r>
                    </a:p>
                    <a:p>
                      <a:pPr marL="0" algn="just" rtl="0" eaLnBrk="1" fontAlgn="ctr" latinLnBrk="0" hangingPunct="1">
                        <a:spcBef>
                          <a:spcPts val="0"/>
                        </a:spcBef>
                        <a:spcAft>
                          <a:spcPts val="0"/>
                        </a:spcAft>
                      </a:pPr>
                      <a:r>
                        <a:rPr lang="es-MX" sz="800" b="0" i="0" u="none" strike="noStrike" kern="1200" baseline="0" dirty="0" smtClean="0">
                          <a:solidFill>
                            <a:srgbClr val="000000"/>
                          </a:solidFill>
                          <a:effectLst/>
                          <a:latin typeface="Arial" panose="020B0604020202020204" pitchFamily="34" charset="0"/>
                          <a:cs typeface="Arial" panose="020B0604020202020204" pitchFamily="34" charset="0"/>
                        </a:rPr>
                        <a:t>Sus decisiones normalmente son razonados.</a:t>
                      </a:r>
                      <a:endParaRPr lang="es-MX" sz="800" b="0" i="0" u="none" strike="noStrike"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just"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Acostumbrado a la presión de campo. Tolerante. </a:t>
                      </a:r>
                      <a:r>
                        <a:rPr lang="es-MX" sz="800" b="0" i="0" u="none" strike="noStrike" kern="1200" dirty="0" smtClean="0">
                          <a:solidFill>
                            <a:srgbClr val="000000"/>
                          </a:solidFill>
                          <a:effectLst/>
                          <a:latin typeface="Arial"/>
                          <a:cs typeface="Arial"/>
                        </a:rPr>
                        <a:t>Toma</a:t>
                      </a:r>
                      <a:r>
                        <a:rPr lang="es-MX" sz="800" b="0" i="0" u="none" strike="noStrike" kern="1200" baseline="0" dirty="0" smtClean="0">
                          <a:solidFill>
                            <a:srgbClr val="000000"/>
                          </a:solidFill>
                          <a:effectLst/>
                          <a:latin typeface="Arial"/>
                          <a:cs typeface="Arial"/>
                        </a:rPr>
                        <a:t> en cuenta en sus decisiones a su equipo.</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just"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Muy inteligente. A veces retraída Tímida,</a:t>
                      </a:r>
                      <a:r>
                        <a:rPr lang="es-MX" sz="800" b="0" i="0" u="none" strike="noStrike" kern="1200" baseline="0" dirty="0">
                          <a:solidFill>
                            <a:srgbClr val="000000"/>
                          </a:solidFill>
                          <a:effectLst/>
                          <a:latin typeface="Arial"/>
                          <a:cs typeface="Arial"/>
                        </a:rPr>
                        <a:t> t</a:t>
                      </a:r>
                      <a:r>
                        <a:rPr lang="es-MX" sz="800" b="0" i="0" u="none" strike="noStrike" kern="1200" dirty="0">
                          <a:solidFill>
                            <a:srgbClr val="000000"/>
                          </a:solidFill>
                          <a:effectLst/>
                          <a:latin typeface="Arial"/>
                          <a:cs typeface="Arial"/>
                        </a:rPr>
                        <a:t>olerante,</a:t>
                      </a:r>
                      <a:r>
                        <a:rPr lang="es-MX" sz="800" b="0" i="0" u="none" strike="noStrike" kern="1200" baseline="0" dirty="0">
                          <a:solidFill>
                            <a:srgbClr val="000000"/>
                          </a:solidFill>
                          <a:effectLst/>
                          <a:latin typeface="Arial"/>
                          <a:cs typeface="Arial"/>
                        </a:rPr>
                        <a:t> </a:t>
                      </a:r>
                      <a:r>
                        <a:rPr lang="es-MX" sz="800" b="0" i="0" u="none" strike="noStrike" kern="1200" dirty="0">
                          <a:solidFill>
                            <a:srgbClr val="000000"/>
                          </a:solidFill>
                          <a:effectLst/>
                          <a:latin typeface="Arial"/>
                          <a:cs typeface="Arial"/>
                        </a:rPr>
                        <a:t>analítica y racional</a:t>
                      </a:r>
                      <a:endParaRPr lang="es-MX"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just" rtl="0" eaLnBrk="1" fontAlgn="ctr" latinLnBrk="0" hangingPunct="1">
                        <a:spcBef>
                          <a:spcPts val="0"/>
                        </a:spcBef>
                        <a:spcAft>
                          <a:spcPts val="0"/>
                        </a:spcAft>
                      </a:pPr>
                      <a:r>
                        <a:rPr lang="es-MX" sz="800" b="0" i="0" u="none" strike="noStrike" kern="1200" dirty="0" smtClean="0">
                          <a:solidFill>
                            <a:srgbClr val="000000"/>
                          </a:solidFill>
                          <a:effectLst/>
                          <a:latin typeface="Arial" panose="020B0604020202020204" pitchFamily="34" charset="0"/>
                          <a:cs typeface="Arial" panose="020B0604020202020204" pitchFamily="34" charset="0"/>
                        </a:rPr>
                        <a:t>Eficiente, disciplinado</a:t>
                      </a:r>
                      <a:r>
                        <a:rPr lang="es-MX" sz="800" b="0" i="0" u="none" strike="noStrike" kern="1200" baseline="0" dirty="0" smtClean="0">
                          <a:solidFill>
                            <a:srgbClr val="000000"/>
                          </a:solidFill>
                          <a:effectLst/>
                          <a:latin typeface="Arial" panose="020B0604020202020204" pitchFamily="34" charset="0"/>
                          <a:cs typeface="Arial" panose="020B0604020202020204" pitchFamily="34" charset="0"/>
                        </a:rPr>
                        <a:t> y comprometido con resultados . Apoya y tiene una relación estrecha con su personal.</a:t>
                      </a:r>
                      <a:endParaRPr lang="es-MX" sz="800" b="0" i="0" u="none" strike="noStrike"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10563">
                <a:tc>
                  <a:txBody>
                    <a:bodyPr/>
                    <a:lstStyle/>
                    <a:p>
                      <a:pPr marL="0" algn="just" rtl="0" eaLnBrk="1" fontAlgn="ctr" latinLnBrk="0" hangingPunct="1">
                        <a:spcBef>
                          <a:spcPts val="0"/>
                        </a:spcBef>
                        <a:spcAft>
                          <a:spcPts val="0"/>
                        </a:spcAft>
                      </a:pPr>
                      <a:r>
                        <a:rPr lang="es-MX" sz="800" b="0" i="0" u="none" strike="noStrike" dirty="0" smtClean="0">
                          <a:effectLst/>
                          <a:latin typeface="Arial" panose="020B0604020202020204" pitchFamily="34" charset="0"/>
                          <a:cs typeface="Arial" panose="020B0604020202020204" pitchFamily="34" charset="0"/>
                        </a:rPr>
                        <a:t>Empático,</a:t>
                      </a:r>
                      <a:r>
                        <a:rPr lang="es-MX" sz="800" b="0" i="0" u="none" strike="noStrike" baseline="0" dirty="0" smtClean="0">
                          <a:effectLst/>
                          <a:latin typeface="Arial" panose="020B0604020202020204" pitchFamily="34" charset="0"/>
                          <a:cs typeface="Arial" panose="020B0604020202020204" pitchFamily="34" charset="0"/>
                        </a:rPr>
                        <a:t> confiable, colaborador, buen comunicador, innovador. Normalmente positivo en ocasiones suspicaz.</a:t>
                      </a:r>
                      <a:endParaRPr lang="es-MX" sz="800" b="0" i="0" u="none" strike="noStrike"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just" rtl="0" eaLnBrk="1" fontAlgn="ctr" latinLnBrk="0" hangingPunct="1">
                        <a:spcBef>
                          <a:spcPts val="0"/>
                        </a:spcBef>
                        <a:spcAft>
                          <a:spcPts val="0"/>
                        </a:spcAft>
                      </a:pPr>
                      <a:r>
                        <a:rPr lang="es-MX" sz="800" b="0" i="0" u="none" strike="noStrike" dirty="0" smtClean="0">
                          <a:effectLst/>
                          <a:latin typeface="Arial"/>
                        </a:rPr>
                        <a:t>Confianza en si mismo, colaborador, comprometido, buen comunicador, crea</a:t>
                      </a:r>
                      <a:r>
                        <a:rPr lang="es-MX" sz="800" b="0" i="0" u="none" strike="noStrike" baseline="0" dirty="0" smtClean="0">
                          <a:effectLst/>
                          <a:latin typeface="Arial"/>
                        </a:rPr>
                        <a:t> vínculos solidos y trabaja en equipo. Racional y análitico.</a:t>
                      </a:r>
                      <a:endParaRPr lang="es-MX" sz="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just" rtl="0" eaLnBrk="1" fontAlgn="ctr" latinLnBrk="0" hangingPunct="1">
                        <a:spcBef>
                          <a:spcPts val="0"/>
                        </a:spcBef>
                        <a:spcAft>
                          <a:spcPts val="0"/>
                        </a:spcAft>
                      </a:pPr>
                      <a:r>
                        <a:rPr lang="es-MX" sz="800" b="0" i="0" u="none" strike="noStrike" dirty="0" smtClean="0">
                          <a:effectLst/>
                          <a:latin typeface="Arial"/>
                        </a:rPr>
                        <a:t>Confiable, racional y analítica, innovadora,</a:t>
                      </a:r>
                      <a:r>
                        <a:rPr lang="es-MX" sz="800" b="0" i="0" u="none" strike="noStrike" baseline="0" dirty="0" smtClean="0">
                          <a:effectLst/>
                          <a:latin typeface="Arial"/>
                        </a:rPr>
                        <a:t> comprometida en su desarrollo y el de los demás. </a:t>
                      </a:r>
                      <a:r>
                        <a:rPr lang="es-MX" sz="800" b="0" i="0" u="none" strike="noStrike" dirty="0" smtClean="0">
                          <a:effectLst/>
                          <a:latin typeface="Arial"/>
                        </a:rPr>
                        <a:t>Positiva y en ciertos</a:t>
                      </a:r>
                      <a:r>
                        <a:rPr lang="es-MX" sz="800" b="0" i="0" u="none" strike="noStrike" baseline="0" dirty="0" smtClean="0">
                          <a:effectLst/>
                          <a:latin typeface="Arial"/>
                        </a:rPr>
                        <a:t> temas desconfiada</a:t>
                      </a:r>
                      <a:endParaRPr lang="es-MX" sz="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just" rtl="0" eaLnBrk="1" fontAlgn="ctr" latinLnBrk="0" hangingPunct="1">
                        <a:spcBef>
                          <a:spcPts val="0"/>
                        </a:spcBef>
                        <a:spcAft>
                          <a:spcPts val="0"/>
                        </a:spcAft>
                      </a:pPr>
                      <a:r>
                        <a:rPr lang="es-MX" sz="800" b="0" i="0" u="none" strike="noStrike" dirty="0" smtClean="0">
                          <a:effectLst/>
                          <a:latin typeface="Arial" panose="020B0604020202020204" pitchFamily="34" charset="0"/>
                          <a:cs typeface="Arial" panose="020B0604020202020204" pitchFamily="34" charset="0"/>
                        </a:rPr>
                        <a:t>Colaborador, positivo, confiable, deseos de superación propia y de los demás, empático. Escrupuloso, habituado a trabajar en equipo.</a:t>
                      </a:r>
                      <a:endParaRPr lang="es-MX" sz="800" b="0" i="0" u="none" strike="noStrike"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18050">
                <a:tc>
                  <a:txBody>
                    <a:bodyPr/>
                    <a:lstStyle/>
                    <a:p>
                      <a:pPr marL="0" algn="just" rtl="0" eaLnBrk="1" fontAlgn="ctr" latinLnBrk="0" hangingPunct="1">
                        <a:spcBef>
                          <a:spcPts val="0"/>
                        </a:spcBef>
                        <a:spcAft>
                          <a:spcPts val="0"/>
                        </a:spcAft>
                      </a:pPr>
                      <a:r>
                        <a:rPr lang="es-MX" sz="800" b="0" i="0" u="none" strike="noStrike" kern="1200" dirty="0" smtClean="0">
                          <a:solidFill>
                            <a:srgbClr val="000000"/>
                          </a:solidFill>
                          <a:effectLst/>
                          <a:latin typeface="Arial" panose="020B0604020202020204" pitchFamily="34" charset="0"/>
                          <a:cs typeface="Arial" panose="020B0604020202020204" pitchFamily="34" charset="0"/>
                        </a:rPr>
                        <a:t>El</a:t>
                      </a:r>
                      <a:r>
                        <a:rPr lang="es-MX" sz="800" b="0" i="0" u="none" strike="noStrike" kern="1200" baseline="0" dirty="0" smtClean="0">
                          <a:solidFill>
                            <a:srgbClr val="000000"/>
                          </a:solidFill>
                          <a:effectLst/>
                          <a:latin typeface="Arial" panose="020B0604020202020204" pitchFamily="34" charset="0"/>
                          <a:cs typeface="Arial" panose="020B0604020202020204" pitchFamily="34" charset="0"/>
                        </a:rPr>
                        <a:t> personal que ha laborado y el que labora a su cargo, se expresan que es muy respetuoso, aunque un poco lejano en las relaciones  personales. </a:t>
                      </a:r>
                      <a:endParaRPr lang="es-MX" sz="800" b="0" i="0" u="none" strike="noStrike"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just" rtl="0" eaLnBrk="1" fontAlgn="ctr" latinLnBrk="0" hangingPunct="1">
                        <a:spcBef>
                          <a:spcPts val="0"/>
                        </a:spcBef>
                        <a:spcAft>
                          <a:spcPts val="0"/>
                        </a:spcAft>
                      </a:pPr>
                      <a:r>
                        <a:rPr lang="es-MX" sz="800" b="0" i="0" u="none" strike="noStrike" kern="1200" dirty="0" smtClean="0">
                          <a:solidFill>
                            <a:srgbClr val="000000"/>
                          </a:solidFill>
                          <a:effectLst/>
                          <a:latin typeface="Arial"/>
                          <a:cs typeface="Arial"/>
                        </a:rPr>
                        <a:t>El personal lo considera inteligente, respetuoso y de relación estrecha .Insiste</a:t>
                      </a:r>
                      <a:r>
                        <a:rPr lang="es-MX" sz="800" b="0" i="0" u="none" strike="noStrike" kern="1200" baseline="0" dirty="0" smtClean="0">
                          <a:solidFill>
                            <a:srgbClr val="000000"/>
                          </a:solidFill>
                          <a:effectLst/>
                          <a:latin typeface="Arial"/>
                          <a:cs typeface="Arial"/>
                        </a:rPr>
                        <a:t> en la capacitación de su personal.</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just" rtl="0" eaLnBrk="1" fontAlgn="ctr" latinLnBrk="0" hangingPunct="1">
                        <a:spcBef>
                          <a:spcPts val="0"/>
                        </a:spcBef>
                        <a:spcAft>
                          <a:spcPts val="0"/>
                        </a:spcAft>
                      </a:pPr>
                      <a:r>
                        <a:rPr lang="es-MX" sz="800" b="0" i="0" u="none" strike="noStrike" kern="1200" dirty="0" smtClean="0">
                          <a:solidFill>
                            <a:srgbClr val="000000"/>
                          </a:solidFill>
                          <a:effectLst/>
                          <a:latin typeface="Arial"/>
                          <a:cs typeface="Arial"/>
                        </a:rPr>
                        <a:t>Su personal opina que es brillante en el desempeño de su labor, aunque choca con los otros departamentos</a:t>
                      </a:r>
                      <a:r>
                        <a:rPr lang="es-MX" sz="800" b="0" i="0" u="none" strike="noStrike" kern="1200" baseline="0" dirty="0" smtClean="0">
                          <a:solidFill>
                            <a:srgbClr val="000000"/>
                          </a:solidFill>
                          <a:effectLst/>
                          <a:latin typeface="Arial"/>
                          <a:cs typeface="Arial"/>
                        </a:rPr>
                        <a:t> por sus decisiones. Apoya siempre al personal</a:t>
                      </a:r>
                      <a:endParaRPr lang="es-MX"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just" rtl="0" eaLnBrk="1" fontAlgn="ctr" latinLnBrk="0" hangingPunct="1">
                        <a:spcBef>
                          <a:spcPts val="0"/>
                        </a:spcBef>
                        <a:spcAft>
                          <a:spcPts val="0"/>
                        </a:spcAft>
                      </a:pPr>
                      <a:r>
                        <a:rPr lang="es-MX" sz="800" b="0" i="0" u="none" strike="noStrike" kern="1200" dirty="0" smtClean="0">
                          <a:solidFill>
                            <a:srgbClr val="000000"/>
                          </a:solidFill>
                          <a:effectLst/>
                          <a:latin typeface="Arial" panose="020B0604020202020204" pitchFamily="34" charset="0"/>
                          <a:cs typeface="Arial" panose="020B0604020202020204" pitchFamily="34" charset="0"/>
                        </a:rPr>
                        <a:t>Conoce el departamento, su</a:t>
                      </a:r>
                      <a:r>
                        <a:rPr lang="es-MX" sz="800" b="0" i="0" u="none" strike="noStrike" kern="1200" baseline="0" dirty="0" smtClean="0">
                          <a:solidFill>
                            <a:srgbClr val="000000"/>
                          </a:solidFill>
                          <a:effectLst/>
                          <a:latin typeface="Arial" panose="020B0604020202020204" pitchFamily="34" charset="0"/>
                          <a:cs typeface="Arial" panose="020B0604020202020204" pitchFamily="34" charset="0"/>
                        </a:rPr>
                        <a:t> trabajo y en general la empresa como la palma de su mano. Es reconocido por su trayectoria y lealtad a la empresa .</a:t>
                      </a:r>
                      <a:endParaRPr lang="es-MX" sz="800" b="0" i="0" u="none" strike="noStrike"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940511">
                <a:tc>
                  <a:txBody>
                    <a:bodyPr/>
                    <a:lstStyle/>
                    <a:p>
                      <a:pPr marL="0" algn="just" rtl="0" eaLnBrk="1" fontAlgn="ctr" latinLnBrk="0" hangingPunct="1">
                        <a:spcBef>
                          <a:spcPts val="0"/>
                        </a:spcBef>
                        <a:spcAft>
                          <a:spcPts val="0"/>
                        </a:spcAft>
                      </a:pPr>
                      <a:r>
                        <a:rPr lang="es-MX" sz="800" b="0" i="0" u="none" strike="noStrike" kern="1200" dirty="0" smtClean="0">
                          <a:solidFill>
                            <a:srgbClr val="000000"/>
                          </a:solidFill>
                          <a:effectLst/>
                          <a:latin typeface="Arial" panose="020B0604020202020204" pitchFamily="34" charset="0"/>
                          <a:cs typeface="Arial" panose="020B0604020202020204" pitchFamily="34" charset="0"/>
                        </a:rPr>
                        <a:t>Espera que</a:t>
                      </a:r>
                      <a:r>
                        <a:rPr lang="es-MX" sz="800" b="0" i="0" u="none" strike="noStrike" kern="1200" baseline="0" dirty="0" smtClean="0">
                          <a:solidFill>
                            <a:srgbClr val="000000"/>
                          </a:solidFill>
                          <a:effectLst/>
                          <a:latin typeface="Arial" panose="020B0604020202020204" pitchFamily="34" charset="0"/>
                          <a:cs typeface="Arial" panose="020B0604020202020204" pitchFamily="34" charset="0"/>
                        </a:rPr>
                        <a:t> le den el puesto de Gerente de producción, pues además de su experiencia en el área, cuenta con conocimientos administrativos. No ser ascendido significaría estancarse y quizás busque otro trabajo. </a:t>
                      </a:r>
                      <a:endParaRPr lang="es-MX" sz="800" b="0" i="0" u="none" strike="noStrike"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just" rtl="0" eaLnBrk="1" fontAlgn="ctr" latinLnBrk="0" hangingPunct="1">
                        <a:spcBef>
                          <a:spcPts val="0"/>
                        </a:spcBef>
                        <a:spcAft>
                          <a:spcPts val="0"/>
                        </a:spcAft>
                      </a:pPr>
                      <a:r>
                        <a:rPr lang="es-MX" sz="800" b="0" i="0" u="none" strike="noStrike" kern="1200" dirty="0" smtClean="0">
                          <a:solidFill>
                            <a:srgbClr val="000000"/>
                          </a:solidFill>
                          <a:effectLst/>
                          <a:latin typeface="Arial"/>
                          <a:cs typeface="Arial"/>
                        </a:rPr>
                        <a:t>Considera</a:t>
                      </a:r>
                      <a:r>
                        <a:rPr lang="es-MX" sz="800" b="0" i="0" u="none" strike="noStrike" kern="1200" baseline="0" dirty="0" smtClean="0">
                          <a:solidFill>
                            <a:srgbClr val="000000"/>
                          </a:solidFill>
                          <a:effectLst/>
                          <a:latin typeface="Arial"/>
                          <a:cs typeface="Arial"/>
                        </a:rPr>
                        <a:t> que tiene los atributos y experiencia necesarias para el nuevo puesto, aunque entiende que la antigüedad de sus compañeros puede prevalecer en la decisión. Siempre piensa en mejores puestos.</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just" rtl="0" eaLnBrk="1" fontAlgn="ctr" latinLnBrk="0" hangingPunct="1">
                        <a:spcBef>
                          <a:spcPts val="0"/>
                        </a:spcBef>
                        <a:spcAft>
                          <a:spcPts val="0"/>
                        </a:spcAft>
                      </a:pPr>
                      <a:r>
                        <a:rPr lang="es-MX" sz="800" b="0" i="0" u="none" strike="noStrike" kern="1200" dirty="0" smtClean="0">
                          <a:solidFill>
                            <a:srgbClr val="000000"/>
                          </a:solidFill>
                          <a:effectLst/>
                          <a:latin typeface="Arial"/>
                          <a:cs typeface="Arial"/>
                        </a:rPr>
                        <a:t>Considera que su experiencia y preparación, le permitiría aportar nuevas formas de producir y ser eficiente.</a:t>
                      </a:r>
                      <a:r>
                        <a:rPr lang="es-MX" sz="800" b="0" i="0" u="none" strike="noStrike" kern="1200" baseline="0" dirty="0" smtClean="0">
                          <a:solidFill>
                            <a:srgbClr val="000000"/>
                          </a:solidFill>
                          <a:effectLst/>
                          <a:latin typeface="Arial"/>
                          <a:cs typeface="Arial"/>
                        </a:rPr>
                        <a:t> Está a la expectativa pues le están ofreciendo un mejor empleo, siempre en calidad, en otra empresa.</a:t>
                      </a:r>
                      <a:endParaRPr lang="es-MX"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just" rtl="0" eaLnBrk="1" fontAlgn="ctr" latinLnBrk="0" hangingPunct="1">
                        <a:spcBef>
                          <a:spcPts val="0"/>
                        </a:spcBef>
                        <a:spcAft>
                          <a:spcPts val="0"/>
                        </a:spcAft>
                      </a:pPr>
                      <a:r>
                        <a:rPr lang="es-MX" sz="800" b="0" i="0" u="none" strike="noStrike" kern="1200" dirty="0" smtClean="0">
                          <a:solidFill>
                            <a:srgbClr val="000000"/>
                          </a:solidFill>
                          <a:effectLst/>
                          <a:latin typeface="Arial" panose="020B0604020202020204" pitchFamily="34" charset="0"/>
                          <a:cs typeface="Arial" panose="020B0604020202020204" pitchFamily="34" charset="0"/>
                        </a:rPr>
                        <a:t>Está</a:t>
                      </a:r>
                      <a:r>
                        <a:rPr lang="es-MX" sz="800" b="0" i="0" u="none" strike="noStrike" kern="1200" baseline="0" dirty="0" smtClean="0">
                          <a:solidFill>
                            <a:srgbClr val="000000"/>
                          </a:solidFill>
                          <a:effectLst/>
                          <a:latin typeface="Arial" panose="020B0604020202020204" pitchFamily="34" charset="0"/>
                          <a:cs typeface="Arial" panose="020B0604020202020204" pitchFamily="34" charset="0"/>
                        </a:rPr>
                        <a:t> consciente que es su última oportunidad de progresar profesionalmente.  Espera que  su edad no sea un inconveniente, pero considera que el ascenso sería un reconocimiento a su trayectoria. De no darse ha pensado en adelantar su jubilación.</a:t>
                      </a:r>
                      <a:endParaRPr lang="es-MX" sz="800" b="0" i="0" u="none" strike="noStrike"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4" name="1 Marcador de número de diapositiva"/>
          <p:cNvSpPr>
            <a:spLocks noGrp="1"/>
          </p:cNvSpPr>
          <p:nvPr>
            <p:ph type="sldNum" sz="quarter" idx="12"/>
          </p:nvPr>
        </p:nvSpPr>
        <p:spPr>
          <a:xfrm>
            <a:off x="6553200" y="6412248"/>
            <a:ext cx="2133600" cy="365125"/>
          </a:xfrm>
        </p:spPr>
        <p:txBody>
          <a:bodyPr/>
          <a:lstStyle/>
          <a:p>
            <a:fld id="{805D4288-44B6-4D2C-8261-77B749EDE6EB}" type="slidenum">
              <a:rPr lang="es-MX" sz="900" smtClean="0"/>
              <a:t>16</a:t>
            </a:fld>
            <a:endParaRPr lang="es-MX" sz="900" dirty="0"/>
          </a:p>
        </p:txBody>
      </p:sp>
      <p:graphicFrame>
        <p:nvGraphicFramePr>
          <p:cNvPr id="10" name="9 Tabla"/>
          <p:cNvGraphicFramePr>
            <a:graphicFrameLocks noGrp="1"/>
          </p:cNvGraphicFramePr>
          <p:nvPr>
            <p:extLst>
              <p:ext uri="{D42A27DB-BD31-4B8C-83A1-F6EECF244321}">
                <p14:modId xmlns:p14="http://schemas.microsoft.com/office/powerpoint/2010/main" val="889003625"/>
              </p:ext>
            </p:extLst>
          </p:nvPr>
        </p:nvGraphicFramePr>
        <p:xfrm>
          <a:off x="612439" y="188640"/>
          <a:ext cx="7920001" cy="391922"/>
        </p:xfrm>
        <a:graphic>
          <a:graphicData uri="http://schemas.openxmlformats.org/drawingml/2006/table">
            <a:tbl>
              <a:tblPr/>
              <a:tblGrid>
                <a:gridCol w="821886"/>
                <a:gridCol w="3026037"/>
                <a:gridCol w="1095850"/>
                <a:gridCol w="420284"/>
                <a:gridCol w="653773"/>
                <a:gridCol w="410943"/>
                <a:gridCol w="747171"/>
                <a:gridCol w="457642"/>
                <a:gridCol w="286415"/>
              </a:tblGrid>
              <a:tr h="0">
                <a:tc gridSpan="4">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TGE -2020 – 2021. MÓDULO I  TÉCNICAS DE DESARROLLO ORGANIZACIONAL.  CUESTIONARIO MODULAR</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FECHA DE ENVÍ0</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HOJA</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a:rPr>
                        <a:t>2</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a:cs typeface="Arial"/>
                        </a:rPr>
                        <a:t>NOMBRE:</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CARRERA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MATRÍCULA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873671360"/>
              </p:ext>
            </p:extLst>
          </p:nvPr>
        </p:nvGraphicFramePr>
        <p:xfrm>
          <a:off x="628650" y="5419680"/>
          <a:ext cx="7886700" cy="1249680"/>
        </p:xfrm>
        <a:graphic>
          <a:graphicData uri="http://schemas.openxmlformats.org/drawingml/2006/table">
            <a:tbl>
              <a:tblPr firstRow="1" bandRow="1"/>
              <a:tblGrid>
                <a:gridCol w="393542"/>
                <a:gridCol w="7493158"/>
              </a:tblGrid>
              <a:tr h="0">
                <a:tc>
                  <a:txBody>
                    <a:bodyPr/>
                    <a:lstStyle/>
                    <a:p>
                      <a:pPr marL="0" algn="ctr" rtl="0" eaLnBrk="1" fontAlgn="ctr" latinLnBrk="0" hangingPunct="1">
                        <a:spcBef>
                          <a:spcPts val="0"/>
                        </a:spcBef>
                        <a:spcAft>
                          <a:spcPts val="0"/>
                        </a:spcAft>
                      </a:pPr>
                      <a:r>
                        <a:rPr lang="es-MX" sz="1100" b="1" i="0" u="none" strike="noStrike" kern="1200" dirty="0">
                          <a:solidFill>
                            <a:srgbClr val="FF0000"/>
                          </a:solidFill>
                          <a:effectLst/>
                          <a:latin typeface="Arial"/>
                          <a:cs typeface="Arial"/>
                        </a:rPr>
                        <a:t>2</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Una vez leídos</a:t>
                      </a:r>
                      <a:r>
                        <a:rPr lang="es-MX" sz="800" b="0" i="0" u="none" strike="noStrike" kern="1200" baseline="0" dirty="0">
                          <a:solidFill>
                            <a:srgbClr val="000000"/>
                          </a:solidFill>
                          <a:effectLst/>
                          <a:latin typeface="Arial"/>
                          <a:cs typeface="Arial"/>
                        </a:rPr>
                        <a:t> los perfiles de los candidatos potenciales, usted debe decidir cuál de ellos, en su opinión y análisis  usted debe decidir los tres cuestionamientos siguientes:</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algn="ctr" rtl="0" eaLnBrk="1" fontAlgn="ctr" latinLnBrk="0" hangingPunct="1">
                        <a:spcBef>
                          <a:spcPts val="0"/>
                        </a:spcBef>
                        <a:spcAft>
                          <a:spcPts val="0"/>
                        </a:spcAft>
                      </a:pPr>
                      <a:r>
                        <a:rPr lang="es-MX" sz="900" b="1" i="0" u="none" strike="noStrike" kern="1200" dirty="0">
                          <a:solidFill>
                            <a:srgbClr val="FF0000"/>
                          </a:solidFill>
                          <a:effectLst/>
                          <a:latin typeface="Arial"/>
                          <a:cs typeface="Arial"/>
                        </a:rPr>
                        <a:t>2.1</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Cuál de los cuatro candidatos debe ser el nuevo Gerente de Producción y explicar</a:t>
                      </a:r>
                      <a:r>
                        <a:rPr lang="es-MX" sz="800" b="0" i="0" u="none" strike="noStrike" kern="1200" baseline="0" dirty="0">
                          <a:solidFill>
                            <a:srgbClr val="000000"/>
                          </a:solidFill>
                          <a:effectLst/>
                          <a:latin typeface="Arial"/>
                          <a:cs typeface="Arial"/>
                        </a:rPr>
                        <a:t> las razones concretas que fundamentan su decisión.</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algn="ctr" rtl="0" eaLnBrk="1" fontAlgn="ctr" latinLnBrk="0" hangingPunct="1">
                        <a:spcBef>
                          <a:spcPts val="0"/>
                        </a:spcBef>
                        <a:spcAft>
                          <a:spcPts val="0"/>
                        </a:spcAft>
                      </a:pPr>
                      <a:r>
                        <a:rPr lang="es-MX" sz="900" b="1" i="0" u="none" strike="noStrike" kern="1200" dirty="0">
                          <a:solidFill>
                            <a:srgbClr val="FF0000"/>
                          </a:solidFill>
                          <a:effectLst/>
                          <a:latin typeface="Arial"/>
                          <a:cs typeface="Arial"/>
                        </a:rPr>
                        <a:t>2.2</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Que</a:t>
                      </a:r>
                      <a:r>
                        <a:rPr lang="es-MX" sz="800" b="0" i="0" u="none" strike="noStrike" kern="1200" baseline="0" dirty="0">
                          <a:solidFill>
                            <a:srgbClr val="000000"/>
                          </a:solidFill>
                          <a:effectLst/>
                          <a:latin typeface="Arial"/>
                          <a:cs typeface="Arial"/>
                        </a:rPr>
                        <a:t> reacciones espera de cada uno de los tres candidatos no elegidos, y como manejarlas positivamente.</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algn="ctr" rtl="0" eaLnBrk="1" fontAlgn="ctr" latinLnBrk="0" hangingPunct="1">
                        <a:spcBef>
                          <a:spcPts val="0"/>
                        </a:spcBef>
                        <a:spcAft>
                          <a:spcPts val="0"/>
                        </a:spcAft>
                      </a:pPr>
                      <a:r>
                        <a:rPr lang="es-MX" sz="900" b="1" i="0" u="none" strike="noStrike" kern="1200" dirty="0">
                          <a:solidFill>
                            <a:srgbClr val="FF0000"/>
                          </a:solidFill>
                          <a:effectLst/>
                          <a:latin typeface="Arial"/>
                          <a:cs typeface="Arial"/>
                        </a:rPr>
                        <a:t>2.3</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Cuál va a ser el mensaje ( expectativas y proyección) con</a:t>
                      </a:r>
                      <a:r>
                        <a:rPr lang="es-MX" sz="800" b="0" i="0" u="none" strike="noStrike" kern="1200" baseline="0" dirty="0">
                          <a:solidFill>
                            <a:srgbClr val="000000"/>
                          </a:solidFill>
                          <a:effectLst/>
                          <a:latin typeface="Arial"/>
                          <a:cs typeface="Arial"/>
                        </a:rPr>
                        <a:t> el que le comunicará al elegido su nuevo nombramiento</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algn="ctr" rtl="0" eaLnBrk="1" fontAlgn="ctr" latinLnBrk="0" hangingPunct="1">
                        <a:spcBef>
                          <a:spcPts val="0"/>
                        </a:spcBef>
                        <a:spcAft>
                          <a:spcPts val="0"/>
                        </a:spcAft>
                      </a:pPr>
                      <a:r>
                        <a:rPr lang="es-MX" sz="900" b="1" i="0" u="none" strike="noStrike" kern="1200" dirty="0">
                          <a:solidFill>
                            <a:srgbClr val="FF0000"/>
                          </a:solidFill>
                          <a:effectLst/>
                          <a:latin typeface="Arial"/>
                          <a:cs typeface="Arial"/>
                        </a:rPr>
                        <a:t>2.4</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Como va a comunicar</a:t>
                      </a:r>
                      <a:r>
                        <a:rPr lang="es-MX" sz="800" b="0" i="0" u="none" strike="noStrike" kern="1200" baseline="0" dirty="0">
                          <a:solidFill>
                            <a:srgbClr val="000000"/>
                          </a:solidFill>
                          <a:effectLst/>
                          <a:latin typeface="Arial"/>
                          <a:cs typeface="Arial"/>
                        </a:rPr>
                        <a:t> a cada uno de los tres candidatos  no elegidos la decisión de no nómbralos, previendo reacciones negativas.</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83332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23379600"/>
              </p:ext>
            </p:extLst>
          </p:nvPr>
        </p:nvGraphicFramePr>
        <p:xfrm>
          <a:off x="628649" y="853400"/>
          <a:ext cx="7886701" cy="5455920"/>
        </p:xfrm>
        <a:graphic>
          <a:graphicData uri="http://schemas.openxmlformats.org/drawingml/2006/table">
            <a:tbl>
              <a:tblPr firstRow="1" bandRow="1"/>
              <a:tblGrid>
                <a:gridCol w="394494"/>
                <a:gridCol w="7492207"/>
              </a:tblGrid>
              <a:tr h="0">
                <a:tc>
                  <a:txBody>
                    <a:bodyPr/>
                    <a:lstStyle/>
                    <a:p>
                      <a:pPr marL="0" algn="ctr" rtl="0" eaLnBrk="1" fontAlgn="ctr" latinLnBrk="0" hangingPunct="1">
                        <a:spcBef>
                          <a:spcPts val="0"/>
                        </a:spcBef>
                        <a:spcAft>
                          <a:spcPts val="0"/>
                        </a:spcAft>
                      </a:pPr>
                      <a:r>
                        <a:rPr lang="es-MX" sz="1100" b="1" i="0" u="none" strike="noStrike" kern="1200" dirty="0">
                          <a:solidFill>
                            <a:srgbClr val="FF0000"/>
                          </a:solidFill>
                          <a:effectLst/>
                          <a:latin typeface="Arial"/>
                          <a:cs typeface="Arial"/>
                        </a:rPr>
                        <a:t>2</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Una vez leídos</a:t>
                      </a:r>
                      <a:r>
                        <a:rPr lang="es-MX" sz="800" b="0" i="0" u="none" strike="noStrike" kern="1200" baseline="0" dirty="0">
                          <a:solidFill>
                            <a:srgbClr val="000000"/>
                          </a:solidFill>
                          <a:effectLst/>
                          <a:latin typeface="Arial"/>
                          <a:cs typeface="Arial"/>
                        </a:rPr>
                        <a:t> los perfiles de los candidatos potenciales, usted debe decidir cuál de ellos, en su opinión y </a:t>
                      </a:r>
                      <a:r>
                        <a:rPr lang="es-MX" sz="800" b="0" i="0" u="none" strike="noStrike" kern="1200" baseline="0" dirty="0" smtClean="0">
                          <a:solidFill>
                            <a:srgbClr val="000000"/>
                          </a:solidFill>
                          <a:effectLst/>
                          <a:latin typeface="Arial"/>
                          <a:cs typeface="Arial"/>
                        </a:rPr>
                        <a:t>análisis  </a:t>
                      </a:r>
                      <a:r>
                        <a:rPr lang="es-MX" sz="800" b="0" i="0" u="none" strike="noStrike" kern="1200" baseline="0" dirty="0">
                          <a:solidFill>
                            <a:srgbClr val="000000"/>
                          </a:solidFill>
                          <a:effectLst/>
                          <a:latin typeface="Arial"/>
                          <a:cs typeface="Arial"/>
                        </a:rPr>
                        <a:t>usted debe decidir los tres cuestionamientos siguientes:</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algn="ctr" rtl="0" eaLnBrk="1" fontAlgn="ctr" latinLnBrk="0" hangingPunct="1">
                        <a:spcBef>
                          <a:spcPts val="0"/>
                        </a:spcBef>
                        <a:spcAft>
                          <a:spcPts val="0"/>
                        </a:spcAft>
                      </a:pPr>
                      <a:r>
                        <a:rPr lang="es-MX" sz="900" b="1" i="0" u="none" strike="noStrike" kern="1200" dirty="0">
                          <a:solidFill>
                            <a:srgbClr val="FF0000"/>
                          </a:solidFill>
                          <a:effectLst/>
                          <a:latin typeface="Arial"/>
                          <a:cs typeface="Arial"/>
                        </a:rPr>
                        <a:t>2.1</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Cuál de los cuatro candidatos debe ser el nuevo Gerente de Producción y explicar</a:t>
                      </a:r>
                      <a:r>
                        <a:rPr lang="es-MX" sz="800" b="0" i="0" u="none" strike="noStrike" kern="1200" baseline="0" dirty="0">
                          <a:solidFill>
                            <a:srgbClr val="000000"/>
                          </a:solidFill>
                          <a:effectLst/>
                          <a:latin typeface="Arial"/>
                          <a:cs typeface="Arial"/>
                        </a:rPr>
                        <a:t> las razones concretas que fundamentan su decisión.</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algn="ctr" rtl="0" eaLnBrk="1" fontAlgn="ctr" latinLnBrk="0" hangingPunct="1">
                        <a:spcBef>
                          <a:spcPts val="0"/>
                        </a:spcBef>
                        <a:spcAft>
                          <a:spcPts val="0"/>
                        </a:spcAft>
                      </a:pPr>
                      <a:r>
                        <a:rPr lang="es-MX" sz="900" b="1" i="0" u="none" strike="noStrike" kern="1200" dirty="0">
                          <a:solidFill>
                            <a:srgbClr val="FF0000"/>
                          </a:solidFill>
                          <a:effectLst/>
                          <a:latin typeface="Arial"/>
                          <a:cs typeface="Arial"/>
                        </a:rPr>
                        <a:t>2.2</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Que</a:t>
                      </a:r>
                      <a:r>
                        <a:rPr lang="es-MX" sz="800" b="0" i="0" u="none" strike="noStrike" kern="1200" baseline="0" dirty="0">
                          <a:solidFill>
                            <a:srgbClr val="000000"/>
                          </a:solidFill>
                          <a:effectLst/>
                          <a:latin typeface="Arial"/>
                          <a:cs typeface="Arial"/>
                        </a:rPr>
                        <a:t> reacciones espera de cada uno de los tres candidatos no elegidos, y como manejarlas positivamente.</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algn="ctr" rtl="0" eaLnBrk="1" fontAlgn="ctr" latinLnBrk="0" hangingPunct="1">
                        <a:spcBef>
                          <a:spcPts val="0"/>
                        </a:spcBef>
                        <a:spcAft>
                          <a:spcPts val="0"/>
                        </a:spcAft>
                      </a:pPr>
                      <a:r>
                        <a:rPr lang="es-MX" sz="900" b="1" i="0" u="none" strike="noStrike" kern="1200" dirty="0">
                          <a:solidFill>
                            <a:srgbClr val="FF0000"/>
                          </a:solidFill>
                          <a:effectLst/>
                          <a:latin typeface="Arial"/>
                          <a:cs typeface="Arial"/>
                        </a:rPr>
                        <a:t>2.3</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Cuál va a ser el mensaje ( expectativas y proyección) con</a:t>
                      </a:r>
                      <a:r>
                        <a:rPr lang="es-MX" sz="800" b="0" i="0" u="none" strike="noStrike" kern="1200" baseline="0" dirty="0">
                          <a:solidFill>
                            <a:srgbClr val="000000"/>
                          </a:solidFill>
                          <a:effectLst/>
                          <a:latin typeface="Arial"/>
                          <a:cs typeface="Arial"/>
                        </a:rPr>
                        <a:t> el que le comunicará al elegido su nuevo nombramiento</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algn="ctr" rtl="0" eaLnBrk="1" fontAlgn="ctr" latinLnBrk="0" hangingPunct="1">
                        <a:spcBef>
                          <a:spcPts val="0"/>
                        </a:spcBef>
                        <a:spcAft>
                          <a:spcPts val="0"/>
                        </a:spcAft>
                      </a:pPr>
                      <a:r>
                        <a:rPr lang="es-MX" sz="900" b="1" i="0" u="none" strike="noStrike" kern="1200" dirty="0">
                          <a:solidFill>
                            <a:srgbClr val="FF0000"/>
                          </a:solidFill>
                          <a:effectLst/>
                          <a:latin typeface="Arial"/>
                          <a:cs typeface="Arial"/>
                        </a:rPr>
                        <a:t>2.4</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Como va a comunicar</a:t>
                      </a:r>
                      <a:r>
                        <a:rPr lang="es-MX" sz="800" b="0" i="0" u="none" strike="noStrike" kern="1200" baseline="0" dirty="0">
                          <a:solidFill>
                            <a:srgbClr val="000000"/>
                          </a:solidFill>
                          <a:effectLst/>
                          <a:latin typeface="Arial"/>
                          <a:cs typeface="Arial"/>
                        </a:rPr>
                        <a:t> a cada uno de los tres candidatos  no elegidos la decisión de no nómbralos, previendo reacciones negativas.</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gridSpan="2">
                  <a:txBody>
                    <a:bodyPr/>
                    <a:lstStyle/>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r>
            </a:tbl>
          </a:graphicData>
        </a:graphic>
      </p:graphicFrame>
      <p:sp>
        <p:nvSpPr>
          <p:cNvPr id="4" name="3 Rectángulo"/>
          <p:cNvSpPr/>
          <p:nvPr/>
        </p:nvSpPr>
        <p:spPr>
          <a:xfrm>
            <a:off x="395536" y="692696"/>
            <a:ext cx="8352928" cy="5832648"/>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noFill/>
            </a:endParaRPr>
          </a:p>
        </p:txBody>
      </p:sp>
      <p:sp>
        <p:nvSpPr>
          <p:cNvPr id="6" name="5 Marcador de número de diapositiva"/>
          <p:cNvSpPr>
            <a:spLocks noGrp="1"/>
          </p:cNvSpPr>
          <p:nvPr>
            <p:ph type="sldNum" sz="quarter" idx="12"/>
          </p:nvPr>
        </p:nvSpPr>
        <p:spPr>
          <a:xfrm>
            <a:off x="6758880" y="6448251"/>
            <a:ext cx="2133600" cy="365125"/>
          </a:xfrm>
        </p:spPr>
        <p:txBody>
          <a:bodyPr/>
          <a:lstStyle/>
          <a:p>
            <a:fld id="{132FADFE-3B8F-471C-ABF0-DBC7717ECBBC}" type="slidenum">
              <a:rPr lang="es-ES" sz="900" smtClean="0"/>
              <a:t>17</a:t>
            </a:fld>
            <a:endParaRPr lang="es-ES" sz="900" dirty="0"/>
          </a:p>
        </p:txBody>
      </p:sp>
      <p:sp>
        <p:nvSpPr>
          <p:cNvPr id="7" name="6 Rectángulo"/>
          <p:cNvSpPr/>
          <p:nvPr/>
        </p:nvSpPr>
        <p:spPr>
          <a:xfrm>
            <a:off x="828384" y="6381328"/>
            <a:ext cx="7488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900" b="1" i="1" dirty="0" smtClean="0">
                <a:solidFill>
                  <a:srgbClr val="FF0000"/>
                </a:solidFill>
              </a:rPr>
              <a:t>Puede llenarlo  a mano o bien por su computadora. No tiene límite en su repuesta.  Puede iniciar en esta página y continuar si lo requiere, en las hojas adicionales al final de este documento.</a:t>
            </a:r>
            <a:endParaRPr lang="es-MX" sz="1400" b="1" i="1" dirty="0">
              <a:solidFill>
                <a:srgbClr val="FF0000"/>
              </a:solidFill>
            </a:endParaRPr>
          </a:p>
        </p:txBody>
      </p:sp>
      <p:graphicFrame>
        <p:nvGraphicFramePr>
          <p:cNvPr id="5" name="4 Tabla"/>
          <p:cNvGraphicFramePr>
            <a:graphicFrameLocks noGrp="1"/>
          </p:cNvGraphicFramePr>
          <p:nvPr>
            <p:extLst>
              <p:ext uri="{D42A27DB-BD31-4B8C-83A1-F6EECF244321}">
                <p14:modId xmlns:p14="http://schemas.microsoft.com/office/powerpoint/2010/main" val="2030538172"/>
              </p:ext>
            </p:extLst>
          </p:nvPr>
        </p:nvGraphicFramePr>
        <p:xfrm>
          <a:off x="609600" y="156758"/>
          <a:ext cx="7924799" cy="391922"/>
        </p:xfrm>
        <a:graphic>
          <a:graphicData uri="http://schemas.openxmlformats.org/drawingml/2006/table">
            <a:tbl>
              <a:tblPr/>
              <a:tblGrid>
                <a:gridCol w="824509"/>
                <a:gridCol w="3025314"/>
                <a:gridCol w="1094060"/>
                <a:gridCol w="418597"/>
                <a:gridCol w="656436"/>
                <a:gridCol w="409083"/>
                <a:gridCol w="748400"/>
                <a:gridCol w="456651"/>
                <a:gridCol w="291749"/>
              </a:tblGrid>
              <a:tr h="0">
                <a:tc gridSpan="4">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TGE -2020 – 2021. MÓDULO I  TÉCNICAS DE DESARROLLO ORGANIZACIONAL.  CUESTIONARIO MODULAR</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FECHA DE ENVÍ0</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HOJA</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l" rtl="0" eaLnBrk="1" fontAlgn="ctr" latinLnBrk="0" hangingPunct="1">
                        <a:spcBef>
                          <a:spcPts val="0"/>
                        </a:spcBef>
                        <a:spcAft>
                          <a:spcPts val="0"/>
                        </a:spcAft>
                      </a:pPr>
                      <a:r>
                        <a:rPr lang="es-MX" sz="700" b="0" i="0" u="none" strike="noStrike" kern="1200" dirty="0" smtClean="0">
                          <a:solidFill>
                            <a:srgbClr val="000000"/>
                          </a:solidFill>
                          <a:effectLst/>
                          <a:latin typeface="Arial"/>
                        </a:rPr>
                        <a:t>3</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a:cs typeface="Arial"/>
                        </a:rPr>
                        <a:t>NOMBRE:</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CARRERA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MATRÍCULA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Tree>
    <p:extLst>
      <p:ext uri="{BB962C8B-B14F-4D97-AF65-F5344CB8AC3E}">
        <p14:creationId xmlns:p14="http://schemas.microsoft.com/office/powerpoint/2010/main" val="3902605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758019736"/>
              </p:ext>
            </p:extLst>
          </p:nvPr>
        </p:nvGraphicFramePr>
        <p:xfrm>
          <a:off x="628649" y="853400"/>
          <a:ext cx="7886701" cy="5455920"/>
        </p:xfrm>
        <a:graphic>
          <a:graphicData uri="http://schemas.openxmlformats.org/drawingml/2006/table">
            <a:tbl>
              <a:tblPr firstRow="1" bandRow="1"/>
              <a:tblGrid>
                <a:gridCol w="394494"/>
                <a:gridCol w="7492207"/>
              </a:tblGrid>
              <a:tr h="0">
                <a:tc>
                  <a:txBody>
                    <a:bodyPr/>
                    <a:lstStyle/>
                    <a:p>
                      <a:pPr marL="0" algn="ctr" rtl="0" eaLnBrk="1" fontAlgn="ctr" latinLnBrk="0" hangingPunct="1">
                        <a:spcBef>
                          <a:spcPts val="0"/>
                        </a:spcBef>
                        <a:spcAft>
                          <a:spcPts val="0"/>
                        </a:spcAft>
                      </a:pPr>
                      <a:r>
                        <a:rPr lang="es-MX" sz="1100" b="1" i="0" u="none" strike="noStrike" kern="1200" dirty="0">
                          <a:solidFill>
                            <a:srgbClr val="FF0000"/>
                          </a:solidFill>
                          <a:effectLst/>
                          <a:latin typeface="Arial"/>
                          <a:cs typeface="Arial"/>
                        </a:rPr>
                        <a:t>2</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Una vez leídos</a:t>
                      </a:r>
                      <a:r>
                        <a:rPr lang="es-MX" sz="800" b="0" i="0" u="none" strike="noStrike" kern="1200" baseline="0" dirty="0">
                          <a:solidFill>
                            <a:srgbClr val="000000"/>
                          </a:solidFill>
                          <a:effectLst/>
                          <a:latin typeface="Arial"/>
                          <a:cs typeface="Arial"/>
                        </a:rPr>
                        <a:t> los perfiles de los candidatos potenciales, usted debe decidir cuál de ellos, en su opinión y </a:t>
                      </a:r>
                      <a:r>
                        <a:rPr lang="es-MX" sz="800" b="0" i="0" u="none" strike="noStrike" kern="1200" baseline="0" dirty="0" smtClean="0">
                          <a:solidFill>
                            <a:srgbClr val="000000"/>
                          </a:solidFill>
                          <a:effectLst/>
                          <a:latin typeface="Arial"/>
                          <a:cs typeface="Arial"/>
                        </a:rPr>
                        <a:t>análisis  </a:t>
                      </a:r>
                      <a:r>
                        <a:rPr lang="es-MX" sz="800" b="0" i="0" u="none" strike="noStrike" kern="1200" baseline="0" dirty="0">
                          <a:solidFill>
                            <a:srgbClr val="000000"/>
                          </a:solidFill>
                          <a:effectLst/>
                          <a:latin typeface="Arial"/>
                          <a:cs typeface="Arial"/>
                        </a:rPr>
                        <a:t>usted debe decidir los tres cuestionamientos siguientes:</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algn="ctr" rtl="0" eaLnBrk="1" fontAlgn="ctr" latinLnBrk="0" hangingPunct="1">
                        <a:spcBef>
                          <a:spcPts val="0"/>
                        </a:spcBef>
                        <a:spcAft>
                          <a:spcPts val="0"/>
                        </a:spcAft>
                      </a:pPr>
                      <a:r>
                        <a:rPr lang="es-MX" sz="900" b="1" i="0" u="none" strike="noStrike" kern="1200" dirty="0">
                          <a:solidFill>
                            <a:srgbClr val="FF0000"/>
                          </a:solidFill>
                          <a:effectLst/>
                          <a:latin typeface="Arial"/>
                          <a:cs typeface="Arial"/>
                        </a:rPr>
                        <a:t>2.1</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Cuál de los cuatro candidatos debe ser el nuevo Gerente de Producción y explicar</a:t>
                      </a:r>
                      <a:r>
                        <a:rPr lang="es-MX" sz="800" b="0" i="0" u="none" strike="noStrike" kern="1200" baseline="0" dirty="0">
                          <a:solidFill>
                            <a:srgbClr val="000000"/>
                          </a:solidFill>
                          <a:effectLst/>
                          <a:latin typeface="Arial"/>
                          <a:cs typeface="Arial"/>
                        </a:rPr>
                        <a:t> las razones concretas que fundamentan su decisión.</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algn="ctr" rtl="0" eaLnBrk="1" fontAlgn="ctr" latinLnBrk="0" hangingPunct="1">
                        <a:spcBef>
                          <a:spcPts val="0"/>
                        </a:spcBef>
                        <a:spcAft>
                          <a:spcPts val="0"/>
                        </a:spcAft>
                      </a:pPr>
                      <a:r>
                        <a:rPr lang="es-MX" sz="900" b="1" i="0" u="none" strike="noStrike" kern="1200" dirty="0">
                          <a:solidFill>
                            <a:srgbClr val="FF0000"/>
                          </a:solidFill>
                          <a:effectLst/>
                          <a:latin typeface="Arial"/>
                          <a:cs typeface="Arial"/>
                        </a:rPr>
                        <a:t>2.2</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Que</a:t>
                      </a:r>
                      <a:r>
                        <a:rPr lang="es-MX" sz="800" b="0" i="0" u="none" strike="noStrike" kern="1200" baseline="0" dirty="0">
                          <a:solidFill>
                            <a:srgbClr val="000000"/>
                          </a:solidFill>
                          <a:effectLst/>
                          <a:latin typeface="Arial"/>
                          <a:cs typeface="Arial"/>
                        </a:rPr>
                        <a:t> reacciones espera de cada uno de los tres candidatos no elegidos, y como manejarlas positivamente.</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algn="ctr" rtl="0" eaLnBrk="1" fontAlgn="ctr" latinLnBrk="0" hangingPunct="1">
                        <a:spcBef>
                          <a:spcPts val="0"/>
                        </a:spcBef>
                        <a:spcAft>
                          <a:spcPts val="0"/>
                        </a:spcAft>
                      </a:pPr>
                      <a:r>
                        <a:rPr lang="es-MX" sz="900" b="1" i="0" u="none" strike="noStrike" kern="1200" dirty="0">
                          <a:solidFill>
                            <a:srgbClr val="FF0000"/>
                          </a:solidFill>
                          <a:effectLst/>
                          <a:latin typeface="Arial"/>
                          <a:cs typeface="Arial"/>
                        </a:rPr>
                        <a:t>2.3</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Cuál va a ser el mensaje ( expectativas y proyección) con</a:t>
                      </a:r>
                      <a:r>
                        <a:rPr lang="es-MX" sz="800" b="0" i="0" u="none" strike="noStrike" kern="1200" baseline="0" dirty="0">
                          <a:solidFill>
                            <a:srgbClr val="000000"/>
                          </a:solidFill>
                          <a:effectLst/>
                          <a:latin typeface="Arial"/>
                          <a:cs typeface="Arial"/>
                        </a:rPr>
                        <a:t> el que le comunicará al elegido su nuevo nombramiento</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algn="ctr" rtl="0" eaLnBrk="1" fontAlgn="ctr" latinLnBrk="0" hangingPunct="1">
                        <a:spcBef>
                          <a:spcPts val="0"/>
                        </a:spcBef>
                        <a:spcAft>
                          <a:spcPts val="0"/>
                        </a:spcAft>
                      </a:pPr>
                      <a:r>
                        <a:rPr lang="es-MX" sz="900" b="1" i="0" u="none" strike="noStrike" kern="1200" dirty="0">
                          <a:solidFill>
                            <a:srgbClr val="FF0000"/>
                          </a:solidFill>
                          <a:effectLst/>
                          <a:latin typeface="Arial"/>
                          <a:cs typeface="Arial"/>
                        </a:rPr>
                        <a:t>2.4</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ctr" latinLnBrk="0" hangingPunct="1">
                        <a:spcBef>
                          <a:spcPts val="0"/>
                        </a:spcBef>
                        <a:spcAft>
                          <a:spcPts val="0"/>
                        </a:spcAft>
                      </a:pPr>
                      <a:r>
                        <a:rPr lang="es-MX" sz="800" b="0" i="0" u="none" strike="noStrike" kern="1200" dirty="0">
                          <a:solidFill>
                            <a:srgbClr val="000000"/>
                          </a:solidFill>
                          <a:effectLst/>
                          <a:latin typeface="Arial"/>
                          <a:cs typeface="Arial"/>
                        </a:rPr>
                        <a:t>Como va a comunicar</a:t>
                      </a:r>
                      <a:r>
                        <a:rPr lang="es-MX" sz="800" b="0" i="0" u="none" strike="noStrike" kern="1200" baseline="0" dirty="0">
                          <a:solidFill>
                            <a:srgbClr val="000000"/>
                          </a:solidFill>
                          <a:effectLst/>
                          <a:latin typeface="Arial"/>
                          <a:cs typeface="Arial"/>
                        </a:rPr>
                        <a:t> a cada uno de los tres candidatos  no elegidos la decisión de no nómbralos, previendo reacciones negativas.</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gridSpan="2">
                  <a:txBody>
                    <a:bodyPr/>
                    <a:lstStyle/>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r>
            </a:tbl>
          </a:graphicData>
        </a:graphic>
      </p:graphicFrame>
      <p:sp>
        <p:nvSpPr>
          <p:cNvPr id="4" name="3 Rectángulo"/>
          <p:cNvSpPr/>
          <p:nvPr/>
        </p:nvSpPr>
        <p:spPr>
          <a:xfrm>
            <a:off x="395536" y="692696"/>
            <a:ext cx="8352928" cy="5832648"/>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noFill/>
            </a:endParaRPr>
          </a:p>
        </p:txBody>
      </p:sp>
      <p:sp>
        <p:nvSpPr>
          <p:cNvPr id="6" name="5 Marcador de número de diapositiva"/>
          <p:cNvSpPr>
            <a:spLocks noGrp="1"/>
          </p:cNvSpPr>
          <p:nvPr>
            <p:ph type="sldNum" sz="quarter" idx="12"/>
          </p:nvPr>
        </p:nvSpPr>
        <p:spPr>
          <a:xfrm>
            <a:off x="6758880" y="6448251"/>
            <a:ext cx="2133600" cy="365125"/>
          </a:xfrm>
        </p:spPr>
        <p:txBody>
          <a:bodyPr/>
          <a:lstStyle/>
          <a:p>
            <a:fld id="{132FADFE-3B8F-471C-ABF0-DBC7717ECBBC}" type="slidenum">
              <a:rPr lang="es-ES" sz="900" smtClean="0"/>
              <a:t>18</a:t>
            </a:fld>
            <a:endParaRPr lang="es-ES" sz="900" dirty="0"/>
          </a:p>
        </p:txBody>
      </p:sp>
      <p:sp>
        <p:nvSpPr>
          <p:cNvPr id="7" name="6 Rectángulo"/>
          <p:cNvSpPr/>
          <p:nvPr/>
        </p:nvSpPr>
        <p:spPr>
          <a:xfrm>
            <a:off x="828384" y="6381328"/>
            <a:ext cx="7488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900" b="1" i="1" dirty="0" smtClean="0">
                <a:solidFill>
                  <a:srgbClr val="FF0000"/>
                </a:solidFill>
              </a:rPr>
              <a:t>Puede llenarlo  a mano o bien por su computadora. No tiene límite en su repuesta.  Puede iniciar en esta página y continuar si lo requiere, en las hojas adicionales al final de este documento.</a:t>
            </a:r>
            <a:endParaRPr lang="es-MX" sz="1400" b="1" i="1" dirty="0">
              <a:solidFill>
                <a:srgbClr val="FF0000"/>
              </a:solidFill>
            </a:endParaRPr>
          </a:p>
        </p:txBody>
      </p:sp>
      <p:graphicFrame>
        <p:nvGraphicFramePr>
          <p:cNvPr id="5" name="4 Tabla"/>
          <p:cNvGraphicFramePr>
            <a:graphicFrameLocks noGrp="1"/>
          </p:cNvGraphicFramePr>
          <p:nvPr>
            <p:extLst>
              <p:ext uri="{D42A27DB-BD31-4B8C-83A1-F6EECF244321}">
                <p14:modId xmlns:p14="http://schemas.microsoft.com/office/powerpoint/2010/main" val="4097199570"/>
              </p:ext>
            </p:extLst>
          </p:nvPr>
        </p:nvGraphicFramePr>
        <p:xfrm>
          <a:off x="609600" y="188640"/>
          <a:ext cx="7924799" cy="391922"/>
        </p:xfrm>
        <a:graphic>
          <a:graphicData uri="http://schemas.openxmlformats.org/drawingml/2006/table">
            <a:tbl>
              <a:tblPr/>
              <a:tblGrid>
                <a:gridCol w="824509"/>
                <a:gridCol w="3025314"/>
                <a:gridCol w="1094060"/>
                <a:gridCol w="418597"/>
                <a:gridCol w="656436"/>
                <a:gridCol w="409083"/>
                <a:gridCol w="748400"/>
                <a:gridCol w="456651"/>
                <a:gridCol w="291749"/>
              </a:tblGrid>
              <a:tr h="0">
                <a:tc gridSpan="4">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TGE -2020 – 2021. MÓDULO I  TÉCNICAS DE DESARROLLO ORGANIZACIONAL.  CUESTIONARIO MODULAR</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FECHA DE ENVÍ0</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HOJA</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l" rtl="0" eaLnBrk="1" fontAlgn="ctr" latinLnBrk="0" hangingPunct="1">
                        <a:spcBef>
                          <a:spcPts val="0"/>
                        </a:spcBef>
                        <a:spcAft>
                          <a:spcPts val="0"/>
                        </a:spcAft>
                      </a:pPr>
                      <a:r>
                        <a:rPr lang="es-MX" sz="700" b="0" i="0" u="none" strike="noStrike" kern="1200" dirty="0" smtClean="0">
                          <a:solidFill>
                            <a:srgbClr val="000000"/>
                          </a:solidFill>
                          <a:effectLst/>
                          <a:latin typeface="Arial"/>
                        </a:rPr>
                        <a:t>4</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a:cs typeface="Arial"/>
                        </a:rPr>
                        <a:t>NOMBRE:</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CARRERA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MATRÍCULA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Tree>
    <p:extLst>
      <p:ext uri="{BB962C8B-B14F-4D97-AF65-F5344CB8AC3E}">
        <p14:creationId xmlns:p14="http://schemas.microsoft.com/office/powerpoint/2010/main" val="1255826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2440" y="692696"/>
            <a:ext cx="7884000" cy="59046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graphicFrame>
        <p:nvGraphicFramePr>
          <p:cNvPr id="2" name="1 Tabla"/>
          <p:cNvGraphicFramePr>
            <a:graphicFrameLocks noGrp="1"/>
          </p:cNvGraphicFramePr>
          <p:nvPr>
            <p:extLst>
              <p:ext uri="{D42A27DB-BD31-4B8C-83A1-F6EECF244321}">
                <p14:modId xmlns:p14="http://schemas.microsoft.com/office/powerpoint/2010/main" val="830918640"/>
              </p:ext>
            </p:extLst>
          </p:nvPr>
        </p:nvGraphicFramePr>
        <p:xfrm>
          <a:off x="825500" y="836712"/>
          <a:ext cx="7493000" cy="5520632"/>
        </p:xfrm>
        <a:graphic>
          <a:graphicData uri="http://schemas.openxmlformats.org/drawingml/2006/table">
            <a:tbl>
              <a:tblPr/>
              <a:tblGrid>
                <a:gridCol w="3026420"/>
                <a:gridCol w="4466580"/>
              </a:tblGrid>
              <a:tr h="252000">
                <a:tc>
                  <a:txBody>
                    <a:bodyPr/>
                    <a:lstStyle/>
                    <a:p>
                      <a:pPr marL="0" marR="0" indent="0" algn="ctr" rtl="0" eaLnBrk="1" fontAlgn="t" latinLnBrk="0" hangingPunct="1">
                        <a:spcBef>
                          <a:spcPts val="0"/>
                        </a:spcBef>
                        <a:spcAft>
                          <a:spcPts val="0"/>
                        </a:spcAft>
                      </a:pPr>
                      <a:r>
                        <a:rPr lang="es-MX" sz="800" b="0" i="1" u="none" strike="noStrike" dirty="0" smtClean="0">
                          <a:effectLst/>
                          <a:latin typeface="Arial"/>
                        </a:rPr>
                        <a:t>HOJA ADICIONAL A LA RESPUESTA </a:t>
                      </a:r>
                      <a:r>
                        <a:rPr lang="es-MX" sz="800" b="0" i="1" u="none" strike="noStrike" baseline="0" dirty="0" smtClean="0">
                          <a:effectLst/>
                          <a:latin typeface="Arial"/>
                        </a:rPr>
                        <a:t> DEL INCISO</a:t>
                      </a:r>
                      <a:endParaRPr lang="es-MX" sz="800" b="0" i="1" u="none" strike="noStrike" dirty="0">
                        <a:effectLst/>
                        <a:latin typeface="Arial"/>
                      </a:endParaRPr>
                    </a:p>
                  </a:txBody>
                  <a:tcPr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ctr" rtl="0" eaLnBrk="1" fontAlgn="t" latinLnBrk="0" hangingPunct="1">
                        <a:spcBef>
                          <a:spcPts val="0"/>
                        </a:spcBef>
                        <a:spcAft>
                          <a:spcPts val="0"/>
                        </a:spcAft>
                      </a:pPr>
                      <a:endParaRPr lang="es-MX" sz="900" b="0" i="0" u="none" strike="noStrike" dirty="0">
                        <a:effectLst/>
                        <a:latin typeface="Arial"/>
                      </a:endParaRPr>
                    </a:p>
                  </a:txBody>
                  <a:tcPr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24632">
                <a:tc gridSpan="2">
                  <a:txBody>
                    <a:bodyPr/>
                    <a:lstStyle/>
                    <a:p>
                      <a:pPr marL="0" algn="l" rtl="0" eaLnBrk="1" fontAlgn="t" latinLnBrk="0" hangingPunct="1">
                        <a:spcBef>
                          <a:spcPts val="0"/>
                        </a:spcBef>
                        <a:spcAft>
                          <a:spcPts val="0"/>
                        </a:spcAft>
                      </a:pPr>
                      <a:endParaRPr lang="es-MX" sz="1800" b="0" i="0" u="none" strike="noStrike" dirty="0">
                        <a:effectLst/>
                        <a:latin typeface="Arial"/>
                      </a:endParaRPr>
                    </a:p>
                  </a:txBody>
                  <a:tcPr marT="71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6228"/>
                      </a:solidFill>
                      <a:prstDash val="dot"/>
                      <a:round/>
                      <a:headEnd type="none" w="med" len="med"/>
                      <a:tailEnd type="none" w="med" len="med"/>
                    </a:lnB>
                    <a:solidFill>
                      <a:srgbClr val="FFFFFF"/>
                    </a:solidFill>
                  </a:tcPr>
                </a:tc>
                <a:tc hMerge="1">
                  <a:txBody>
                    <a:bodyPr/>
                    <a:lstStyle/>
                    <a:p>
                      <a:endParaRPr lang="es-MX"/>
                    </a:p>
                  </a:txBody>
                  <a:tcPr/>
                </a:tc>
              </a:tr>
              <a:tr h="4644000">
                <a:tc gridSpan="2">
                  <a:txBody>
                    <a:bodyPr/>
                    <a:lstStyle/>
                    <a:p>
                      <a:pPr marL="0" algn="ctr" rtl="0" eaLnBrk="1" fontAlgn="t" latinLnBrk="0" hangingPunct="1">
                        <a:spcBef>
                          <a:spcPts val="0"/>
                        </a:spcBef>
                        <a:spcAft>
                          <a:spcPts val="0"/>
                        </a:spcAft>
                      </a:pPr>
                      <a:endParaRPr lang="es-MX" sz="1800" b="0" i="0" u="none" strike="noStrike" dirty="0" smtClean="0">
                        <a:effectLst/>
                        <a:latin typeface="Arial"/>
                      </a:endParaRPr>
                    </a:p>
                    <a:p>
                      <a:pPr marL="0" algn="ctr" rtl="0" eaLnBrk="1" fontAlgn="t" latinLnBrk="0" hangingPunct="1">
                        <a:spcBef>
                          <a:spcPts val="0"/>
                        </a:spcBef>
                        <a:spcAft>
                          <a:spcPts val="0"/>
                        </a:spcAft>
                      </a:pPr>
                      <a:endParaRPr lang="es-MX" sz="1800" b="0" i="0" u="none" strike="noStrike" dirty="0" smtClean="0">
                        <a:effectLst/>
                        <a:latin typeface="Arial"/>
                      </a:endParaRPr>
                    </a:p>
                    <a:p>
                      <a:pPr marL="0" algn="ctr" rtl="0" eaLnBrk="1" fontAlgn="t" latinLnBrk="0" hangingPunct="1">
                        <a:spcBef>
                          <a:spcPts val="0"/>
                        </a:spcBef>
                        <a:spcAft>
                          <a:spcPts val="0"/>
                        </a:spcAft>
                      </a:pPr>
                      <a:endParaRPr lang="es-MX" sz="1800" b="0" i="0" u="none" strike="noStrike" dirty="0" smtClean="0">
                        <a:effectLst/>
                        <a:latin typeface="Arial"/>
                      </a:endParaRPr>
                    </a:p>
                    <a:p>
                      <a:pPr marL="0" algn="ctr" rtl="0" eaLnBrk="1" fontAlgn="t" latinLnBrk="0" hangingPunct="1">
                        <a:spcBef>
                          <a:spcPts val="0"/>
                        </a:spcBef>
                        <a:spcAft>
                          <a:spcPts val="0"/>
                        </a:spcAft>
                      </a:pPr>
                      <a:endParaRPr lang="es-MX" sz="1800" b="0" i="0" u="none" strike="noStrike" dirty="0" smtClean="0">
                        <a:effectLst/>
                        <a:latin typeface="Arial"/>
                      </a:endParaRPr>
                    </a:p>
                    <a:p>
                      <a:pPr marL="0" algn="ctr" rtl="0" eaLnBrk="1" fontAlgn="t" latinLnBrk="0" hangingPunct="1">
                        <a:spcBef>
                          <a:spcPts val="0"/>
                        </a:spcBef>
                        <a:spcAft>
                          <a:spcPts val="0"/>
                        </a:spcAft>
                      </a:pPr>
                      <a:endParaRPr lang="es-MX" sz="1800" b="0" i="0" u="none" strike="noStrike" dirty="0" smtClean="0">
                        <a:effectLst/>
                        <a:latin typeface="Arial"/>
                      </a:endParaRPr>
                    </a:p>
                  </a:txBody>
                  <a:tcPr marT="71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6228"/>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r>
            </a:tbl>
          </a:graphicData>
        </a:graphic>
      </p:graphicFrame>
      <p:sp>
        <p:nvSpPr>
          <p:cNvPr id="3" name="2 Marcador de número de diapositiva"/>
          <p:cNvSpPr>
            <a:spLocks noGrp="1"/>
          </p:cNvSpPr>
          <p:nvPr>
            <p:ph type="sldNum" sz="quarter" idx="12"/>
          </p:nvPr>
        </p:nvSpPr>
        <p:spPr/>
        <p:txBody>
          <a:bodyPr/>
          <a:lstStyle/>
          <a:p>
            <a:fld id="{132FADFE-3B8F-471C-ABF0-DBC7717ECBBC}" type="slidenum">
              <a:rPr lang="es-ES" sz="900" smtClean="0"/>
              <a:t>19</a:t>
            </a:fld>
            <a:endParaRPr lang="es-ES" sz="900" dirty="0"/>
          </a:p>
        </p:txBody>
      </p:sp>
      <p:graphicFrame>
        <p:nvGraphicFramePr>
          <p:cNvPr id="6" name="5 Tabla"/>
          <p:cNvGraphicFramePr>
            <a:graphicFrameLocks noGrp="1"/>
          </p:cNvGraphicFramePr>
          <p:nvPr>
            <p:extLst>
              <p:ext uri="{D42A27DB-BD31-4B8C-83A1-F6EECF244321}">
                <p14:modId xmlns:p14="http://schemas.microsoft.com/office/powerpoint/2010/main" val="1788717972"/>
              </p:ext>
            </p:extLst>
          </p:nvPr>
        </p:nvGraphicFramePr>
        <p:xfrm>
          <a:off x="609600" y="188640"/>
          <a:ext cx="7924799" cy="391922"/>
        </p:xfrm>
        <a:graphic>
          <a:graphicData uri="http://schemas.openxmlformats.org/drawingml/2006/table">
            <a:tbl>
              <a:tblPr/>
              <a:tblGrid>
                <a:gridCol w="824509"/>
                <a:gridCol w="3025314"/>
                <a:gridCol w="1094060"/>
                <a:gridCol w="418597"/>
                <a:gridCol w="656436"/>
                <a:gridCol w="409083"/>
                <a:gridCol w="748400"/>
                <a:gridCol w="456651"/>
                <a:gridCol w="291749"/>
              </a:tblGrid>
              <a:tr h="0">
                <a:tc gridSpan="4">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TGE -2020 – 2021. MÓDULO I  TÉCNICAS DE DESARROLLO ORGANIZACIONAL.  CUESTIONARIO MODULAR</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FECHA DE ENVÍ0</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HOJA</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a:cs typeface="Arial"/>
                        </a:rPr>
                        <a:t>NOMBRE:</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CARRERA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MATRÍCULA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Tree>
    <p:extLst>
      <p:ext uri="{BB962C8B-B14F-4D97-AF65-F5344CB8AC3E}">
        <p14:creationId xmlns:p14="http://schemas.microsoft.com/office/powerpoint/2010/main" val="2400086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551625531"/>
              </p:ext>
            </p:extLst>
          </p:nvPr>
        </p:nvGraphicFramePr>
        <p:xfrm>
          <a:off x="612440" y="207962"/>
          <a:ext cx="7920000" cy="587884"/>
        </p:xfrm>
        <a:graphic>
          <a:graphicData uri="http://schemas.openxmlformats.org/drawingml/2006/table">
            <a:tbl>
              <a:tblPr/>
              <a:tblGrid>
                <a:gridCol w="819313"/>
                <a:gridCol w="961132"/>
                <a:gridCol w="716860"/>
                <a:gridCol w="412700"/>
                <a:gridCol w="412700"/>
                <a:gridCol w="531754"/>
                <a:gridCol w="531753"/>
                <a:gridCol w="564116"/>
                <a:gridCol w="279149"/>
                <a:gridCol w="145183"/>
                <a:gridCol w="652536"/>
                <a:gridCol w="408296"/>
                <a:gridCol w="748222"/>
                <a:gridCol w="454054"/>
                <a:gridCol w="282232"/>
              </a:tblGrid>
              <a:tr h="0">
                <a:tc gridSpan="10">
                  <a:txBody>
                    <a:bodyPr/>
                    <a:lstStyle/>
                    <a:p>
                      <a:pPr algn="ctr" rtl="0" eaLnBrk="1" latinLnBrk="0" hangingPunct="1"/>
                      <a:r>
                        <a:rPr lang="es-MX" sz="700" b="1" i="0" u="none" kern="1200" baseline="0" dirty="0" smtClean="0">
                          <a:solidFill>
                            <a:schemeClr val="tx1"/>
                          </a:solidFill>
                          <a:effectLst/>
                          <a:latin typeface="Arial" panose="020B0604020202020204" pitchFamily="34" charset="0"/>
                          <a:ea typeface="+mn-ea"/>
                          <a:cs typeface="Arial" panose="020B0604020202020204" pitchFamily="34" charset="0"/>
                        </a:rPr>
                        <a:t>TGE -2020 – 2021. MÓDULO I  TÉCNICAS DE DESARROLLO ORGANIZACIONAL.  CUESTIONARIO MODULAR</a:t>
                      </a:r>
                      <a:endParaRPr lang="es-MX" sz="700" i="0" u="none" dirty="0" smtClean="0">
                        <a:solidFill>
                          <a:schemeClr val="tx1"/>
                        </a:solidFill>
                        <a:effectLst/>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algn="ctr" rtl="0" eaLnBrk="1" latinLnBrk="0" hangingPunct="1"/>
                      <a:endParaRPr lang="es-MX" sz="800" b="1" i="0" u="none" dirty="0" smtClean="0">
                        <a:solidFill>
                          <a:schemeClr val="tx1"/>
                        </a:solidFill>
                        <a:effectLst/>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gridSpan="2">
                  <a:txBody>
                    <a:bodyPr/>
                    <a:lstStyle/>
                    <a:p>
                      <a:pPr algn="ctr" rtl="0" eaLnBrk="1" latinLnBrk="0" hangingPunct="1"/>
                      <a:r>
                        <a:rPr lang="es-MX" sz="700" b="1" i="0" u="none" dirty="0" smtClean="0">
                          <a:solidFill>
                            <a:schemeClr val="tx1"/>
                          </a:solidFill>
                          <a:effectLst/>
                          <a:latin typeface="Arial" panose="020B0604020202020204" pitchFamily="34" charset="0"/>
                          <a:cs typeface="Arial" panose="020B0604020202020204" pitchFamily="34" charset="0"/>
                        </a:rPr>
                        <a:t>FECHA DE ENVÍ0</a:t>
                      </a: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dirty="0"/>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es-MX" sz="700" dirty="0"/>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s-MX" sz="700" b="1" baseline="0" dirty="0" smtClean="0">
                          <a:latin typeface="Arial" panose="020B0604020202020204" pitchFamily="34" charset="0"/>
                          <a:cs typeface="Arial" panose="020B0604020202020204" pitchFamily="34" charset="0"/>
                        </a:rPr>
                        <a:t>HOJA</a:t>
                      </a:r>
                      <a:endParaRPr lang="es-MX" sz="700" b="1" dirty="0">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s-MX" sz="700" b="1" dirty="0" smtClean="0">
                          <a:latin typeface="Arial" panose="020B0604020202020204" pitchFamily="34" charset="0"/>
                          <a:cs typeface="Arial" panose="020B0604020202020204" pitchFamily="34" charset="0"/>
                        </a:rPr>
                        <a:t>1</a:t>
                      </a:r>
                      <a:endParaRPr lang="es-MX" sz="700" b="1" dirty="0">
                        <a:latin typeface="Arial" panose="020B0604020202020204" pitchFamily="34" charset="0"/>
                        <a:cs typeface="Arial" panose="020B0604020202020204" pitchFamily="34" charset="0"/>
                      </a:endParaRPr>
                    </a:p>
                  </a:txBody>
                  <a:tcPr marL="89239" marR="89239" marT="44672" marB="44672" anchor="ct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70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5">
                  <a:txBody>
                    <a:bodyPr/>
                    <a:lstStyle/>
                    <a:p>
                      <a:pPr marL="0" marR="0" indent="0" algn="ctr" rtl="0" eaLnBrk="1" fontAlgn="base" latinLnBrk="0" hangingPunct="1">
                        <a:spcBef>
                          <a:spcPts val="0"/>
                        </a:spcBef>
                        <a:spcAft>
                          <a:spcPts val="0"/>
                        </a:spcAft>
                      </a:pPr>
                      <a:endParaRPr lang="es-MX" sz="70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pPr marL="0" marR="0" indent="0" algn="ctr" rtl="0" eaLnBrk="1" fontAlgn="base" latinLnBrk="0" hangingPunct="1">
                        <a:spcBef>
                          <a:spcPts val="0"/>
                        </a:spcBef>
                        <a:spcAft>
                          <a:spcPts val="0"/>
                        </a:spcAft>
                      </a:pPr>
                      <a:endParaRPr lang="es-MX" sz="1000" b="0" i="0" u="none" strike="noStrike" dirty="0">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CARRERA</a:t>
                      </a:r>
                      <a:endParaRPr lang="es-MX" sz="70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gridSpan="3">
                  <a:txBody>
                    <a:bodyPr/>
                    <a:lstStyle/>
                    <a:p>
                      <a:endParaRPr lang="es-MX" sz="70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gridSpan="2">
                  <a:txBody>
                    <a:bodyPr/>
                    <a:lstStyle/>
                    <a:p>
                      <a:pPr algn="ctr"/>
                      <a:r>
                        <a:rPr lang="es-MX" sz="700" b="1" dirty="0" smtClean="0">
                          <a:latin typeface="Arial" panose="020B0604020202020204" pitchFamily="34" charset="0"/>
                          <a:cs typeface="Arial" panose="020B0604020202020204" pitchFamily="34" charset="0"/>
                        </a:rPr>
                        <a:t>MATRÍCULA</a:t>
                      </a:r>
                      <a:endParaRPr lang="es-MX" sz="70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gridSpan="2">
                  <a:txBody>
                    <a:bodyPr/>
                    <a:lstStyle/>
                    <a:p>
                      <a:endParaRPr lang="es-MX" sz="70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r h="0">
                <a:tc>
                  <a:txBody>
                    <a:bodyPr/>
                    <a:lstStyle/>
                    <a:p>
                      <a:pPr marL="0" marR="0" indent="0" algn="ctr" rtl="0" eaLnBrk="1" fontAlgn="base"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EDAD</a:t>
                      </a:r>
                      <a:endParaRPr lang="es-MX" sz="70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r" rtl="0" eaLnBrk="1" fontAlgn="base"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AÑOS</a:t>
                      </a:r>
                      <a:endParaRPr lang="es-MX" sz="70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pPr>
                      <a:r>
                        <a:rPr lang="es-MX" sz="700" b="1" dirty="0" smtClean="0">
                          <a:latin typeface="Arial" panose="020B0604020202020204" pitchFamily="34" charset="0"/>
                          <a:cs typeface="Arial" panose="020B0604020202020204" pitchFamily="34" charset="0"/>
                        </a:rPr>
                        <a:t>GÉNERO</a:t>
                      </a:r>
                      <a:endParaRPr lang="es-MX" sz="70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spcBef>
                          <a:spcPts val="0"/>
                        </a:spcBef>
                      </a:pPr>
                      <a:r>
                        <a:rPr lang="es-MX" sz="700" b="1" dirty="0" smtClean="0">
                          <a:latin typeface="Arial" panose="020B0604020202020204" pitchFamily="34" charset="0"/>
                          <a:cs typeface="Arial" panose="020B0604020202020204" pitchFamily="34" charset="0"/>
                        </a:rPr>
                        <a:t>M</a:t>
                      </a:r>
                      <a:endParaRPr lang="es-MX" sz="70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Bef>
                          <a:spcPts val="0"/>
                        </a:spcBef>
                      </a:pPr>
                      <a:r>
                        <a:rPr lang="es-MX" sz="700" b="1" dirty="0" smtClean="0">
                          <a:latin typeface="Arial" panose="020B0604020202020204" pitchFamily="34" charset="0"/>
                          <a:cs typeface="Arial" panose="020B0604020202020204" pitchFamily="34" charset="0"/>
                        </a:rPr>
                        <a:t>F</a:t>
                      </a:r>
                      <a:endParaRPr lang="es-MX" sz="70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spcBef>
                          <a:spcPts val="0"/>
                        </a:spcBef>
                      </a:pPr>
                      <a:r>
                        <a:rPr lang="es-MX" sz="700" b="1" dirty="0" smtClean="0">
                          <a:latin typeface="Arial" panose="020B0604020202020204" pitchFamily="34" charset="0"/>
                          <a:cs typeface="Arial" panose="020B0604020202020204" pitchFamily="34" charset="0"/>
                        </a:rPr>
                        <a:t>ESTADO CIVIL</a:t>
                      </a:r>
                      <a:endParaRPr lang="es-MX" sz="70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pPr marL="0" algn="ctr" rtl="0" eaLnBrk="1" fontAlgn="ctr" latinLnBrk="0" hangingPunct="1">
                        <a:spcBef>
                          <a:spcPts val="0"/>
                        </a:spcBef>
                        <a:spcAft>
                          <a:spcPts val="0"/>
                        </a:spcAft>
                      </a:pPr>
                      <a:endParaRPr lang="es-MX" sz="10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algn="ctr" rtl="0" eaLnBrk="1" fontAlgn="ctr"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SOLTERO</a:t>
                      </a:r>
                      <a:endParaRPr lang="es-MX" sz="70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algn="ctr" rtl="0" eaLnBrk="1" fontAlgn="ctr" latinLnBrk="0" hangingPunct="1">
                        <a:spcBef>
                          <a:spcPts val="0"/>
                        </a:spcBef>
                        <a:spcAft>
                          <a:spcPts val="0"/>
                        </a:spcAft>
                      </a:pPr>
                      <a:endParaRPr lang="es-MX" sz="10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algn="ctr" rtl="0" eaLnBrk="1" fontAlgn="ctr"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CASADO</a:t>
                      </a:r>
                      <a:endParaRPr lang="es-MX" sz="70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UNIÓN LIBRE</a:t>
                      </a:r>
                      <a:endParaRPr lang="es-MX" sz="70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OTRO</a:t>
                      </a:r>
                      <a:endParaRPr lang="es-MX" sz="70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2387583902"/>
              </p:ext>
            </p:extLst>
          </p:nvPr>
        </p:nvGraphicFramePr>
        <p:xfrm>
          <a:off x="720417" y="1055430"/>
          <a:ext cx="7595999" cy="4966240"/>
        </p:xfrm>
        <a:graphic>
          <a:graphicData uri="http://schemas.openxmlformats.org/drawingml/2006/table">
            <a:tbl>
              <a:tblPr firstRow="1" bandRow="1"/>
              <a:tblGrid>
                <a:gridCol w="395199"/>
                <a:gridCol w="4148123"/>
                <a:gridCol w="1017559"/>
                <a:gridCol w="1017559"/>
                <a:gridCol w="1017559"/>
              </a:tblGrid>
              <a:tr h="180000">
                <a:tc gridSpan="5">
                  <a:txBody>
                    <a:bodyPr/>
                    <a:lstStyle/>
                    <a:p>
                      <a:pPr marL="0" algn="ctr" rtl="0" eaLnBrk="1" fontAlgn="ctr"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CAPÍTULO 1.0 LA GESTIÓN </a:t>
                      </a:r>
                      <a:r>
                        <a:rPr lang="es-MX" sz="700" b="1" i="0" u="none" strike="noStrike" dirty="0" smtClean="0">
                          <a:effectLst/>
                          <a:latin typeface="Arial" panose="020B0604020202020204" pitchFamily="34" charset="0"/>
                          <a:cs typeface="Arial" panose="020B0604020202020204" pitchFamily="34" charset="0"/>
                        </a:rPr>
                        <a:t>EJECUTIVA</a:t>
                      </a:r>
                      <a:endParaRPr lang="es-MX" sz="700" b="1" i="0" u="none" strike="noStrike"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5">
                  <a:txBody>
                    <a:bodyPr/>
                    <a:lstStyle/>
                    <a:p>
                      <a:pPr marL="0" algn="ctr" rtl="0" eaLnBrk="1" fontAlgn="ctr" latinLnBrk="0" hangingPunct="1">
                        <a:spcBef>
                          <a:spcPts val="0"/>
                        </a:spcBef>
                        <a:spcAft>
                          <a:spcPts val="0"/>
                        </a:spcAft>
                      </a:pPr>
                      <a:endParaRPr lang="es-MX" sz="100" b="0" i="0" u="none" strike="noStrike" dirty="0">
                        <a:effectLst/>
                        <a:latin typeface="Arial" panose="020B0604020202020204" pitchFamily="34" charset="0"/>
                        <a:cs typeface="Arial" panose="020B0604020202020204" pitchFamily="34" charset="0"/>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05740">
                <a:tc gridSpan="5">
                  <a:txBody>
                    <a:bodyPr/>
                    <a:lstStyle/>
                    <a:p>
                      <a:pPr marL="0" algn="ctr" rtl="0" eaLnBrk="1" fontAlgn="ctr" latinLnBrk="0" hangingPunct="1">
                        <a:spcBef>
                          <a:spcPts val="0"/>
                        </a:spcBef>
                        <a:spcAft>
                          <a:spcPts val="0"/>
                        </a:spcAft>
                      </a:pPr>
                      <a:r>
                        <a:rPr lang="es-MX" sz="700" b="1" i="0" u="none" strike="noStrike" kern="1200" dirty="0" smtClean="0">
                          <a:solidFill>
                            <a:srgbClr val="000000"/>
                          </a:solidFill>
                          <a:effectLst/>
                          <a:latin typeface="Arial" panose="020B0604020202020204" pitchFamily="34" charset="0"/>
                          <a:cs typeface="Arial" panose="020B0604020202020204" pitchFamily="34" charset="0"/>
                        </a:rPr>
                        <a:t>1.8.1 AUTO </a:t>
                      </a:r>
                      <a:r>
                        <a:rPr lang="es-MX" sz="700" b="1" i="0" u="none" strike="noStrike" kern="1200" dirty="0">
                          <a:solidFill>
                            <a:srgbClr val="000000"/>
                          </a:solidFill>
                          <a:effectLst/>
                          <a:latin typeface="Arial" panose="020B0604020202020204" pitchFamily="34" charset="0"/>
                          <a:cs typeface="Arial" panose="020B0604020202020204" pitchFamily="34" charset="0"/>
                        </a:rPr>
                        <a:t>EVALUACIÓN 1.1: APTITUDES PERSONALES EN EL TRABAJO O </a:t>
                      </a:r>
                      <a:r>
                        <a:rPr lang="es-MX" sz="700" b="1" i="0" u="none" strike="noStrike" kern="1200" dirty="0" smtClean="0">
                          <a:solidFill>
                            <a:srgbClr val="000000"/>
                          </a:solidFill>
                          <a:effectLst/>
                          <a:latin typeface="Arial" panose="020B0604020202020204" pitchFamily="34" charset="0"/>
                          <a:cs typeface="Arial" panose="020B0604020202020204" pitchFamily="34" charset="0"/>
                        </a:rPr>
                        <a:t>ESTUDIO</a:t>
                      </a:r>
                      <a:endParaRPr lang="es-MX" sz="700" b="0" i="0" u="none" strike="noStrike"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05740">
                <a:tc>
                  <a:txBody>
                    <a:bodyPr/>
                    <a:lstStyle/>
                    <a:p>
                      <a:pPr marL="0" marR="0" indent="0" algn="ctr" rtl="0" eaLnBrk="1" fontAlgn="base" latinLnBrk="0" hangingPunct="1">
                        <a:spcBef>
                          <a:spcPts val="0"/>
                        </a:spcBef>
                        <a:spcAft>
                          <a:spcPts val="0"/>
                        </a:spcAft>
                      </a:pPr>
                      <a:r>
                        <a:rPr lang="es-ES" sz="1100" b="0" i="0" u="none" strike="noStrike" kern="1200" baseline="0" dirty="0">
                          <a:ln>
                            <a:noFill/>
                          </a:ln>
                          <a:solidFill>
                            <a:srgbClr val="FF0000"/>
                          </a:solidFill>
                          <a:effectLst/>
                          <a:latin typeface="Arial" panose="020B0604020202020204" pitchFamily="34" charset="0"/>
                          <a:ea typeface="Times New Roman"/>
                          <a:cs typeface="Arial" panose="020B0604020202020204" pitchFamily="34" charset="0"/>
                        </a:rPr>
                        <a:t>1</a:t>
                      </a:r>
                      <a:endParaRPr lang="es-ES" sz="1800" b="0" i="0" u="none" strike="noStrike"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indent="0" algn="just" rtl="0" eaLnBrk="1" fontAlgn="auto" latinLnBrk="0" hangingPunct="1">
                        <a:spcBef>
                          <a:spcPts val="0"/>
                        </a:spcBef>
                        <a:spcAft>
                          <a:spcPts val="0"/>
                        </a:spcAft>
                      </a:pPr>
                      <a:r>
                        <a:rPr lang="es-MX" sz="700" b="0" i="1" u="none" strike="noStrike" kern="1200" dirty="0">
                          <a:solidFill>
                            <a:srgbClr val="000000"/>
                          </a:solidFill>
                          <a:effectLst/>
                          <a:latin typeface="Arial" panose="020B0604020202020204" pitchFamily="34" charset="0"/>
                          <a:cs typeface="Arial" panose="020B0604020202020204" pitchFamily="34" charset="0"/>
                        </a:rPr>
                        <a:t>Lea cada renglón y marque con una “x” la columna que refleja mejor el</a:t>
                      </a:r>
                      <a:r>
                        <a:rPr lang="es-MX" sz="700" b="0" i="1" u="none" strike="noStrike" kern="1200" baseline="0" dirty="0">
                          <a:solidFill>
                            <a:srgbClr val="000000"/>
                          </a:solidFill>
                          <a:effectLst/>
                          <a:latin typeface="Arial" panose="020B0604020202020204" pitchFamily="34" charset="0"/>
                          <a:cs typeface="Arial" panose="020B0604020202020204" pitchFamily="34" charset="0"/>
                        </a:rPr>
                        <a:t> nivel de desarrollo de sus aptitudes.</a:t>
                      </a:r>
                      <a:r>
                        <a:rPr lang="es-MX" sz="700" b="0" i="1" u="none" strike="noStrike" kern="1200" dirty="0">
                          <a:solidFill>
                            <a:srgbClr val="000000"/>
                          </a:solidFill>
                          <a:effectLst/>
                          <a:latin typeface="Arial" panose="020B0604020202020204" pitchFamily="34" charset="0"/>
                          <a:cs typeface="Arial" panose="020B0604020202020204" pitchFamily="34" charset="0"/>
                        </a:rPr>
                        <a:t> Al</a:t>
                      </a:r>
                      <a:r>
                        <a:rPr lang="es-MX" sz="700" b="0" i="1" u="none" strike="noStrike" kern="1200" baseline="0" dirty="0">
                          <a:solidFill>
                            <a:srgbClr val="000000"/>
                          </a:solidFill>
                          <a:effectLst/>
                          <a:latin typeface="Arial" panose="020B0604020202020204" pitchFamily="34" charset="0"/>
                          <a:cs typeface="Arial" panose="020B0604020202020204" pitchFamily="34" charset="0"/>
                        </a:rPr>
                        <a:t> final sume los valores de cada columna, multiplíquelos por los factores establecidos y obtenga el total por columna. Sume los totales por columna y obtendrá el gran total</a:t>
                      </a:r>
                      <a:r>
                        <a:rPr lang="es-MX" sz="700" b="0" i="0" u="none" strike="noStrike" kern="1200" baseline="0" dirty="0">
                          <a:solidFill>
                            <a:srgbClr val="000000"/>
                          </a:solidFill>
                          <a:effectLst/>
                          <a:latin typeface="Arial" panose="020B0604020202020204" pitchFamily="34" charset="0"/>
                          <a:cs typeface="Arial" panose="020B0604020202020204" pitchFamily="34" charset="0"/>
                        </a:rPr>
                        <a:t>.</a:t>
                      </a:r>
                      <a:endParaRPr lang="es-MX" sz="1800" b="0" i="0" u="none" strike="noStrike" dirty="0">
                        <a:effectLst/>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indent="0" algn="just" rtl="0" eaLnBrk="1" fontAlgn="auto" latinLnBrk="0" hangingPunct="1">
                        <a:spcBef>
                          <a:spcPts val="0"/>
                        </a:spcBef>
                        <a:spcAft>
                          <a:spcPts val="0"/>
                        </a:spcAft>
                      </a:pP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tcPr>
                </a:tc>
                <a:tc hMerge="1">
                  <a:txBody>
                    <a:bodyPr/>
                    <a:lstStyle/>
                    <a:p>
                      <a:endParaRPr lang="es-MX"/>
                    </a:p>
                  </a:txBody>
                  <a:tcPr/>
                </a:tc>
                <a:tc hMerge="1">
                  <a:txBody>
                    <a:bodyPr/>
                    <a:lstStyle/>
                    <a:p>
                      <a:endParaRPr lang="es-MX"/>
                    </a:p>
                  </a:txBody>
                  <a:tcPr/>
                </a:tc>
              </a:tr>
              <a:tr h="205740">
                <a:tc gridSpan="2">
                  <a:txBody>
                    <a:bodyPr/>
                    <a:lstStyle/>
                    <a:p>
                      <a:pPr marL="0" marR="0" indent="0" algn="ctr" rtl="0" eaLnBrk="1" fontAlgn="base" latinLnBrk="0" hangingPunct="1">
                        <a:spcBef>
                          <a:spcPts val="0"/>
                        </a:spcBef>
                        <a:spcAft>
                          <a:spcPts val="0"/>
                        </a:spcAft>
                      </a:pPr>
                      <a:r>
                        <a:rPr lang="es-ES" sz="700" b="1" i="0" u="none" strike="noStrike" kern="1200" baseline="0" dirty="0">
                          <a:ln>
                            <a:noFill/>
                          </a:ln>
                          <a:solidFill>
                            <a:srgbClr val="000000"/>
                          </a:solidFill>
                          <a:effectLst/>
                          <a:latin typeface="+mn-lt"/>
                          <a:ea typeface="Times New Roman"/>
                          <a:cs typeface="Arial" panose="020B0604020202020204" pitchFamily="34" charset="0"/>
                        </a:rPr>
                        <a:t>ACEPCIONES</a:t>
                      </a:r>
                      <a:endParaRPr lang="es-ES" sz="700" b="0" i="0" u="none" strike="noStrike" dirty="0">
                        <a:effectLst/>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c>
                  <a:txBody>
                    <a:bodyPr/>
                    <a:lstStyle/>
                    <a:p>
                      <a:pPr marL="0" marR="0" indent="0" algn="ctr" rtl="0" eaLnBrk="1" fontAlgn="base" latinLnBrk="0" hangingPunct="1">
                        <a:spcBef>
                          <a:spcPts val="0"/>
                        </a:spcBef>
                        <a:spcAft>
                          <a:spcPts val="0"/>
                        </a:spcAft>
                      </a:pPr>
                      <a:r>
                        <a:rPr lang="es-ES_tradnl" sz="700" b="1" i="0" u="none" strike="noStrike" kern="1200" baseline="0" dirty="0">
                          <a:ln>
                            <a:noFill/>
                          </a:ln>
                          <a:solidFill>
                            <a:srgbClr val="000000"/>
                          </a:solidFill>
                          <a:effectLst/>
                          <a:latin typeface="+mn-lt"/>
                          <a:cs typeface="Arial" panose="020B0604020202020204" pitchFamily="34" charset="0"/>
                        </a:rPr>
                        <a:t>SIEMPRE</a:t>
                      </a:r>
                      <a:endParaRPr lang="es-ES_tradnl" sz="700" b="1" i="0" u="none" strike="noStrike" dirty="0">
                        <a:effectLst/>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rtl="0" eaLnBrk="1" fontAlgn="base" latinLnBrk="0" hangingPunct="1">
                        <a:spcBef>
                          <a:spcPts val="0"/>
                        </a:spcBef>
                        <a:spcAft>
                          <a:spcPts val="0"/>
                        </a:spcAft>
                      </a:pPr>
                      <a:r>
                        <a:rPr lang="es-ES" sz="700" b="1" i="0" u="none" strike="noStrike" kern="1200" baseline="0" dirty="0">
                          <a:ln>
                            <a:noFill/>
                          </a:ln>
                          <a:solidFill>
                            <a:srgbClr val="000000"/>
                          </a:solidFill>
                          <a:effectLst/>
                          <a:latin typeface="+mn-lt"/>
                          <a:cs typeface="Arial" panose="020B0604020202020204" pitchFamily="34" charset="0"/>
                        </a:rPr>
                        <a:t>A VECES</a:t>
                      </a:r>
                      <a:endParaRPr lang="es-ES" sz="700" b="1" i="0" u="none" strike="noStrike" dirty="0">
                        <a:effectLst/>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rtl="0" eaLnBrk="1" fontAlgn="base" latinLnBrk="0" hangingPunct="1">
                        <a:spcBef>
                          <a:spcPts val="0"/>
                        </a:spcBef>
                        <a:spcAft>
                          <a:spcPts val="0"/>
                        </a:spcAft>
                      </a:pPr>
                      <a:r>
                        <a:rPr lang="es-ES" sz="700" b="1" i="0" u="none" strike="noStrike" kern="1200" baseline="0" dirty="0">
                          <a:ln>
                            <a:noFill/>
                          </a:ln>
                          <a:solidFill>
                            <a:srgbClr val="000000"/>
                          </a:solidFill>
                          <a:effectLst/>
                          <a:latin typeface="+mn-lt"/>
                          <a:cs typeface="Arial" panose="020B0604020202020204" pitchFamily="34" charset="0"/>
                        </a:rPr>
                        <a:t>NUNCA</a:t>
                      </a:r>
                      <a:endParaRPr lang="es-ES" sz="700" b="1" i="0" u="none" strike="noStrike" dirty="0">
                        <a:effectLst/>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205740">
                <a:tc gridSpan="2">
                  <a:txBody>
                    <a:bodyPr/>
                    <a:lstStyle/>
                    <a:p>
                      <a:pPr marL="0" marR="0" indent="0" algn="ctr" rtl="0" eaLnBrk="1" fontAlgn="base" latinLnBrk="0" hangingPunct="1">
                        <a:spcBef>
                          <a:spcPts val="0"/>
                        </a:spcBef>
                        <a:spcAft>
                          <a:spcPts val="0"/>
                        </a:spcAft>
                      </a:pPr>
                      <a:r>
                        <a:rPr lang="es-ES_tradnl" sz="700" b="1" i="0" u="none" strike="noStrike" kern="1200" baseline="0" dirty="0">
                          <a:ln>
                            <a:noFill/>
                          </a:ln>
                          <a:solidFill>
                            <a:schemeClr val="tx1"/>
                          </a:solidFill>
                          <a:effectLst/>
                          <a:latin typeface="+mn-lt"/>
                          <a:ea typeface="Times New Roman"/>
                          <a:cs typeface="Arial" panose="020B0604020202020204" pitchFamily="34" charset="0"/>
                        </a:rPr>
                        <a:t>SUBTOTALES POR COLUMNA</a:t>
                      </a:r>
                      <a:endParaRPr lang="es-ES_tradnl" sz="700" b="1" i="0" u="none" strike="noStrike" dirty="0">
                        <a:solidFill>
                          <a:schemeClr val="tx1"/>
                        </a:solidFill>
                        <a:effectLst/>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a:txBody>
                    <a:bodyPr/>
                    <a:lstStyle/>
                    <a:p>
                      <a:pPr marL="0" marR="0" indent="0" algn="l" rtl="0" eaLnBrk="1" fontAlgn="base" latinLnBrk="0" hangingPunct="1">
                        <a:spcBef>
                          <a:spcPts val="216"/>
                        </a:spcBef>
                        <a:spcAft>
                          <a:spcPts val="0"/>
                        </a:spcAft>
                      </a:pPr>
                      <a:endParaRPr lang="es-MX" sz="700" b="1" i="0" u="none" strike="noStrike" dirty="0">
                        <a:effectLst/>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16"/>
                        </a:spcBef>
                        <a:spcAft>
                          <a:spcPts val="0"/>
                        </a:spcAft>
                      </a:pPr>
                      <a:endParaRPr lang="es-MX" sz="700" b="1" i="0" u="none" strike="noStrike" dirty="0">
                        <a:effectLst/>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16"/>
                        </a:spcBef>
                        <a:spcAft>
                          <a:spcPts val="0"/>
                        </a:spcAft>
                      </a:pPr>
                      <a:endParaRPr lang="es-MX" sz="700" b="1" i="0" u="none" strike="noStrike" dirty="0">
                        <a:effectLst/>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740">
                <a:tc gridSpan="2">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chemeClr val="tx1"/>
                          </a:solidFill>
                          <a:effectLst/>
                          <a:latin typeface="+mn-lt"/>
                          <a:ea typeface="Times New Roman"/>
                          <a:cs typeface="Arial" panose="020B0604020202020204" pitchFamily="34" charset="0"/>
                        </a:rPr>
                        <a:t>MULTIPLIQUE LOS SUBTOTALES POR LAS CANTIDADES:</a:t>
                      </a:r>
                      <a:endParaRPr lang="es-MX" sz="700" b="1" i="0" u="none" strike="noStrike" dirty="0">
                        <a:solidFill>
                          <a:schemeClr val="tx1"/>
                        </a:solidFill>
                        <a:effectLst/>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a:txBody>
                    <a:bodyPr/>
                    <a:lstStyle/>
                    <a:p>
                      <a:pPr marL="0" marR="0" indent="0" algn="ctr" rtl="0" eaLnBrk="1" fontAlgn="base" latinLnBrk="0" hangingPunct="1">
                        <a:spcBef>
                          <a:spcPts val="264"/>
                        </a:spcBef>
                        <a:spcAft>
                          <a:spcPts val="0"/>
                        </a:spcAft>
                      </a:pPr>
                      <a:r>
                        <a:rPr lang="es-MX" sz="700" b="1" i="0" u="none" strike="noStrike" kern="1200" baseline="0" dirty="0">
                          <a:ln>
                            <a:noFill/>
                          </a:ln>
                          <a:solidFill>
                            <a:srgbClr val="000000"/>
                          </a:solidFill>
                          <a:effectLst/>
                          <a:latin typeface="+mn-lt"/>
                          <a:cs typeface="Arial" panose="020B0604020202020204" pitchFamily="34" charset="0"/>
                        </a:rPr>
                        <a:t>X 3</a:t>
                      </a:r>
                      <a:endParaRPr lang="es-MX" sz="700" b="1" i="0" u="none" strike="noStrike" dirty="0">
                        <a:effectLst/>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rtl="0" eaLnBrk="1" fontAlgn="base" latinLnBrk="0" hangingPunct="1">
                        <a:spcBef>
                          <a:spcPts val="264"/>
                        </a:spcBef>
                        <a:spcAft>
                          <a:spcPts val="0"/>
                        </a:spcAft>
                      </a:pPr>
                      <a:r>
                        <a:rPr lang="es-MX" sz="700" b="1" i="0" u="none" strike="noStrike" kern="1200" baseline="0" dirty="0">
                          <a:ln>
                            <a:noFill/>
                          </a:ln>
                          <a:solidFill>
                            <a:srgbClr val="000000"/>
                          </a:solidFill>
                          <a:effectLst/>
                          <a:latin typeface="+mn-lt"/>
                          <a:cs typeface="Arial" panose="020B0604020202020204" pitchFamily="34" charset="0"/>
                        </a:rPr>
                        <a:t>X 2</a:t>
                      </a:r>
                      <a:endParaRPr lang="es-MX" sz="700" b="1" i="0" u="none" strike="noStrike" dirty="0">
                        <a:effectLst/>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rtl="0" eaLnBrk="1" fontAlgn="base" latinLnBrk="0" hangingPunct="1">
                        <a:spcBef>
                          <a:spcPts val="264"/>
                        </a:spcBef>
                        <a:spcAft>
                          <a:spcPts val="0"/>
                        </a:spcAft>
                      </a:pPr>
                      <a:r>
                        <a:rPr lang="es-MX" sz="700" b="1" i="0" u="none" strike="noStrike" kern="1200" baseline="0" dirty="0">
                          <a:ln>
                            <a:noFill/>
                          </a:ln>
                          <a:solidFill>
                            <a:srgbClr val="000000"/>
                          </a:solidFill>
                          <a:effectLst/>
                          <a:latin typeface="+mn-lt"/>
                          <a:cs typeface="Arial" panose="020B0604020202020204" pitchFamily="34" charset="0"/>
                        </a:rPr>
                        <a:t>X1</a:t>
                      </a:r>
                      <a:endParaRPr lang="es-MX" sz="700" b="1" i="0" u="none" strike="noStrike" dirty="0">
                        <a:effectLst/>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740">
                <a:tc gridSpan="2">
                  <a:txBody>
                    <a:bodyPr/>
                    <a:lstStyle/>
                    <a:p>
                      <a:pPr marL="0" marR="0" indent="0" algn="ctr" rtl="0" eaLnBrk="1" fontAlgn="base" latinLnBrk="0" hangingPunct="1">
                        <a:spcBef>
                          <a:spcPts val="0"/>
                        </a:spcBef>
                        <a:spcAft>
                          <a:spcPts val="0"/>
                        </a:spcAft>
                      </a:pPr>
                      <a:r>
                        <a:rPr lang="es-ES_tradnl" sz="700" b="1" i="0" u="none" strike="noStrike" kern="1200" baseline="0" dirty="0">
                          <a:ln>
                            <a:noFill/>
                          </a:ln>
                          <a:solidFill>
                            <a:schemeClr val="tx1"/>
                          </a:solidFill>
                          <a:effectLst/>
                          <a:latin typeface="+mn-lt"/>
                          <a:ea typeface="Times New Roman"/>
                          <a:cs typeface="Arial" panose="020B0604020202020204" pitchFamily="34" charset="0"/>
                        </a:rPr>
                        <a:t>TOTALES POR COLUMNA</a:t>
                      </a:r>
                      <a:endParaRPr lang="es-ES_tradnl" sz="700" b="1" i="0" u="none" strike="noStrike" dirty="0">
                        <a:solidFill>
                          <a:schemeClr val="tx1"/>
                        </a:solidFill>
                        <a:effectLst/>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a:txBody>
                    <a:bodyPr/>
                    <a:lstStyle/>
                    <a:p>
                      <a:pPr marL="0" marR="0" indent="0" algn="l" rtl="0" eaLnBrk="1" fontAlgn="base" latinLnBrk="0" hangingPunct="1">
                        <a:spcBef>
                          <a:spcPts val="216"/>
                        </a:spcBef>
                        <a:spcAft>
                          <a:spcPts val="0"/>
                        </a:spcAft>
                      </a:pPr>
                      <a:endParaRPr lang="es-MX" sz="700" b="1" i="0" u="none" strike="noStrike" dirty="0">
                        <a:effectLst/>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16"/>
                        </a:spcBef>
                        <a:spcAft>
                          <a:spcPts val="0"/>
                        </a:spcAft>
                      </a:pPr>
                      <a:endParaRPr lang="es-MX" sz="700" b="1" i="0" u="none" strike="noStrike" dirty="0">
                        <a:effectLst/>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rtl="0" eaLnBrk="1" fontAlgn="base" latinLnBrk="0" hangingPunct="1">
                        <a:spcBef>
                          <a:spcPts val="216"/>
                        </a:spcBef>
                        <a:spcAft>
                          <a:spcPts val="0"/>
                        </a:spcAft>
                      </a:pPr>
                      <a:endParaRPr lang="es-MX" sz="700" b="1" i="0" u="none" strike="noStrike" dirty="0">
                        <a:effectLst/>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740">
                <a:tc gridSpan="2">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chemeClr val="tx1"/>
                          </a:solidFill>
                          <a:effectLst/>
                          <a:latin typeface="+mn-lt"/>
                          <a:ea typeface="Times New Roman"/>
                          <a:cs typeface="Arial" panose="020B0604020202020204" pitchFamily="34" charset="0"/>
                        </a:rPr>
                        <a:t>GRAN TOTAL – SUMA DE TODAS LAS COLUMNAS</a:t>
                      </a:r>
                      <a:endParaRPr lang="es-MX" sz="700" b="1" i="0" u="none" strike="noStrike" dirty="0">
                        <a:solidFill>
                          <a:schemeClr val="tx1"/>
                        </a:solidFill>
                        <a:effectLst/>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gridSpan="3">
                  <a:txBody>
                    <a:bodyPr/>
                    <a:lstStyle/>
                    <a:p>
                      <a:pPr marL="0" marR="0" indent="0" algn="r" rtl="0" eaLnBrk="1" fontAlgn="base" latinLnBrk="0" hangingPunct="1">
                        <a:spcBef>
                          <a:spcPts val="216"/>
                        </a:spcBef>
                        <a:spcAft>
                          <a:spcPts val="0"/>
                        </a:spcAft>
                      </a:pPr>
                      <a:r>
                        <a:rPr lang="es-MX" sz="700" b="0" i="0" u="none" strike="noStrike" dirty="0" smtClean="0">
                          <a:effectLst/>
                          <a:latin typeface="+mn-lt"/>
                          <a:cs typeface="Arial" panose="020B0604020202020204" pitchFamily="34" charset="0"/>
                        </a:rPr>
                        <a:t>PUNTOS</a:t>
                      </a:r>
                      <a:endParaRPr lang="es-MX" sz="700" b="0" i="0" u="none" strike="noStrike" dirty="0">
                        <a:effectLst/>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0">
                <a:tc gridSpan="5">
                  <a:txBody>
                    <a:bodyPr/>
                    <a:lstStyle/>
                    <a:p>
                      <a:pPr marL="0" marR="0" indent="0" algn="just" rtl="0" eaLnBrk="1" fontAlgn="base" latinLnBrk="0" hangingPunct="1">
                        <a:spcBef>
                          <a:spcPts val="0"/>
                        </a:spcBef>
                        <a:spcAft>
                          <a:spcPts val="0"/>
                        </a:spcAft>
                      </a:pPr>
                      <a:endParaRPr lang="es-MX" sz="100" b="0" i="0" u="none" strike="noStrike" dirty="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52000">
                <a:tc>
                  <a:txBody>
                    <a:bodyPr/>
                    <a:lstStyle/>
                    <a:p>
                      <a:pPr marL="0" marR="0" indent="0" algn="ctr" rtl="0" eaLnBrk="1" fontAlgn="base" latinLnBrk="0" hangingPunct="1">
                        <a:spcBef>
                          <a:spcPts val="0"/>
                        </a:spcBef>
                        <a:spcAft>
                          <a:spcPts val="0"/>
                        </a:spcAft>
                      </a:pPr>
                      <a:r>
                        <a:rPr lang="es-MX" sz="900" b="1" i="0" u="none" strike="noStrike" kern="1200" dirty="0">
                          <a:solidFill>
                            <a:srgbClr val="FF0000"/>
                          </a:solidFill>
                          <a:effectLst/>
                          <a:latin typeface="Arial" panose="020B0604020202020204" pitchFamily="34" charset="0"/>
                          <a:cs typeface="Arial" panose="020B0604020202020204" pitchFamily="34" charset="0"/>
                        </a:rPr>
                        <a:t>3</a:t>
                      </a:r>
                      <a:endParaRPr lang="es-MX" sz="2000" b="0" i="0" u="none" strike="noStrike" dirty="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indent="0" algn="just" rtl="0" eaLnBrk="1" fontAlgn="base" latinLnBrk="0" hangingPunct="1">
                        <a:spcBef>
                          <a:spcPts val="0"/>
                        </a:spcBef>
                        <a:spcAft>
                          <a:spcPts val="0"/>
                        </a:spcAft>
                      </a:pPr>
                      <a:r>
                        <a:rPr lang="es-MX" sz="700" b="0" i="1" u="none" strike="noStrike" kern="1200" dirty="0">
                          <a:solidFill>
                            <a:srgbClr val="000000"/>
                          </a:solidFill>
                          <a:effectLst/>
                          <a:latin typeface="Arial" panose="020B0604020202020204" pitchFamily="34" charset="0"/>
                          <a:cs typeface="Arial" panose="020B0604020202020204" pitchFamily="34" charset="0"/>
                        </a:rPr>
                        <a:t>Brevemente</a:t>
                      </a:r>
                      <a:r>
                        <a:rPr lang="es-MX" sz="700" b="0" i="1" u="none" strike="noStrike" kern="1200" baseline="0" dirty="0">
                          <a:solidFill>
                            <a:srgbClr val="000000"/>
                          </a:solidFill>
                          <a:effectLst/>
                          <a:latin typeface="Arial" panose="020B0604020202020204" pitchFamily="34" charset="0"/>
                          <a:cs typeface="Arial" panose="020B0604020202020204" pitchFamily="34" charset="0"/>
                        </a:rPr>
                        <a:t> comente cual fue la utilidad de la presente evaluación y si de alguna manera y en qué  piensa aplicarla</a:t>
                      </a:r>
                      <a:endParaRPr lang="es-MX" sz="1800" b="0" i="0" u="none" strike="noStrike" dirty="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r>
              <a:tr h="1692000">
                <a:tc gridSpan="5">
                  <a:txBody>
                    <a:bodyPr/>
                    <a:lstStyle/>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smtClean="0">
                        <a:effectLst/>
                        <a:latin typeface="Arial" panose="020B0604020202020204" pitchFamily="34" charset="0"/>
                        <a:cs typeface="Arial" panose="020B0604020202020204" pitchFamily="34" charset="0"/>
                      </a:endParaRPr>
                    </a:p>
                    <a:p>
                      <a:pPr marL="0" marR="0" indent="0" algn="just" rtl="0" eaLnBrk="1" fontAlgn="base" latinLnBrk="0" hangingPunct="1">
                        <a:spcBef>
                          <a:spcPts val="0"/>
                        </a:spcBef>
                        <a:spcAft>
                          <a:spcPts val="0"/>
                        </a:spcAft>
                      </a:pPr>
                      <a:endParaRPr lang="es-MX" sz="600" b="0" i="0" u="none" strike="noStrike" dirty="0">
                        <a:effectLst/>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6" name="5 Rectángulo"/>
          <p:cNvSpPr/>
          <p:nvPr/>
        </p:nvSpPr>
        <p:spPr>
          <a:xfrm>
            <a:off x="612440" y="908720"/>
            <a:ext cx="7920000" cy="536400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7" name="6 Rectángulo"/>
          <p:cNvSpPr/>
          <p:nvPr/>
        </p:nvSpPr>
        <p:spPr>
          <a:xfrm>
            <a:off x="828384" y="6165304"/>
            <a:ext cx="7488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900" b="1" i="1" dirty="0" smtClean="0">
                <a:solidFill>
                  <a:srgbClr val="FF0000"/>
                </a:solidFill>
              </a:rPr>
              <a:t>Puede llenarlo  a mano o bien por su computadora. No tiene límite en su repuesta.  Puede iniciar en esta página y continuar si lo requiere, en las hojas adicionales al final de este documento.</a:t>
            </a:r>
            <a:endParaRPr lang="es-MX" sz="1400" b="1" i="1" dirty="0">
              <a:solidFill>
                <a:srgbClr val="FF0000"/>
              </a:solidFill>
            </a:endParaRPr>
          </a:p>
        </p:txBody>
      </p:sp>
      <p:sp>
        <p:nvSpPr>
          <p:cNvPr id="4" name="3 Marcador de número de diapositiva"/>
          <p:cNvSpPr>
            <a:spLocks noGrp="1"/>
          </p:cNvSpPr>
          <p:nvPr>
            <p:ph type="sldNum" sz="quarter" idx="12"/>
          </p:nvPr>
        </p:nvSpPr>
        <p:spPr/>
        <p:txBody>
          <a:bodyPr/>
          <a:lstStyle/>
          <a:p>
            <a:fld id="{132FADFE-3B8F-471C-ABF0-DBC7717ECBBC}" type="slidenum">
              <a:rPr lang="es-ES" sz="900" smtClean="0"/>
              <a:t>2</a:t>
            </a:fld>
            <a:endParaRPr lang="es-ES" sz="900" dirty="0"/>
          </a:p>
        </p:txBody>
      </p:sp>
    </p:spTree>
    <p:extLst>
      <p:ext uri="{BB962C8B-B14F-4D97-AF65-F5344CB8AC3E}">
        <p14:creationId xmlns:p14="http://schemas.microsoft.com/office/powerpoint/2010/main" val="2880604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2440" y="692696"/>
            <a:ext cx="7920000" cy="561600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endParaRPr lang="es-MX" sz="3600" b="1" i="1" dirty="0">
              <a:solidFill>
                <a:srgbClr val="FF0000"/>
              </a:solidFill>
            </a:endParaRPr>
          </a:p>
        </p:txBody>
      </p:sp>
      <p:graphicFrame>
        <p:nvGraphicFramePr>
          <p:cNvPr id="9" name="8 Tabla"/>
          <p:cNvGraphicFramePr>
            <a:graphicFrameLocks noGrp="1"/>
          </p:cNvGraphicFramePr>
          <p:nvPr>
            <p:extLst>
              <p:ext uri="{D42A27DB-BD31-4B8C-83A1-F6EECF244321}">
                <p14:modId xmlns:p14="http://schemas.microsoft.com/office/powerpoint/2010/main" val="2927111232"/>
              </p:ext>
            </p:extLst>
          </p:nvPr>
        </p:nvGraphicFramePr>
        <p:xfrm>
          <a:off x="612439" y="156758"/>
          <a:ext cx="7920001" cy="391922"/>
        </p:xfrm>
        <a:graphic>
          <a:graphicData uri="http://schemas.openxmlformats.org/drawingml/2006/table">
            <a:tbl>
              <a:tblPr/>
              <a:tblGrid>
                <a:gridCol w="821886"/>
                <a:gridCol w="3026037"/>
                <a:gridCol w="1095850"/>
                <a:gridCol w="420284"/>
                <a:gridCol w="653773"/>
                <a:gridCol w="410943"/>
                <a:gridCol w="747171"/>
                <a:gridCol w="457642"/>
                <a:gridCol w="286415"/>
              </a:tblGrid>
              <a:tr h="0">
                <a:tc gridSpan="4">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TGE -2020 – 2021. MÓDULO I  TÉCNICAS DE DESARROLLO ORGANIZACIONAL.  CUESTIONARIO MODULAR</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FECHA DE ENVÍ0</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HOJA</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a:rPr>
                        <a:t>1</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a:cs typeface="Arial"/>
                        </a:rPr>
                        <a:t>NOMBRE:</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CARRERA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MATRÍCULA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
        <p:nvSpPr>
          <p:cNvPr id="10" name="9 Marcador de número de diapositiva"/>
          <p:cNvSpPr>
            <a:spLocks noGrp="1"/>
          </p:cNvSpPr>
          <p:nvPr>
            <p:ph type="sldNum" sz="quarter" idx="12"/>
          </p:nvPr>
        </p:nvSpPr>
        <p:spPr/>
        <p:txBody>
          <a:bodyPr/>
          <a:lstStyle/>
          <a:p>
            <a:fld id="{132FADFE-3B8F-471C-ABF0-DBC7717ECBBC}" type="slidenum">
              <a:rPr lang="es-ES" sz="900" smtClean="0"/>
              <a:t>3</a:t>
            </a:fld>
            <a:endParaRPr lang="es-ES" sz="900" dirty="0"/>
          </a:p>
        </p:txBody>
      </p:sp>
      <p:sp>
        <p:nvSpPr>
          <p:cNvPr id="11" name="10 Rectángulo"/>
          <p:cNvSpPr/>
          <p:nvPr/>
        </p:nvSpPr>
        <p:spPr>
          <a:xfrm>
            <a:off x="828384" y="6165304"/>
            <a:ext cx="7488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900" b="1" i="1" dirty="0" smtClean="0">
                <a:solidFill>
                  <a:srgbClr val="FF0000"/>
                </a:solidFill>
              </a:rPr>
              <a:t>Puede llenarlo  a mano o bien por su computadora. No tiene límite en su repuesta.  Puede iniciar en esta página y continuar si lo requiere, en las hojas adicionales al final de este documento.</a:t>
            </a:r>
            <a:endParaRPr lang="es-MX" sz="1400" b="1" i="1" dirty="0">
              <a:solidFill>
                <a:srgbClr val="FF0000"/>
              </a:solidFill>
            </a:endParaRPr>
          </a:p>
        </p:txBody>
      </p:sp>
      <p:graphicFrame>
        <p:nvGraphicFramePr>
          <p:cNvPr id="7" name="6 Tabla"/>
          <p:cNvGraphicFramePr>
            <a:graphicFrameLocks noGrp="1"/>
          </p:cNvGraphicFramePr>
          <p:nvPr>
            <p:extLst>
              <p:ext uri="{D42A27DB-BD31-4B8C-83A1-F6EECF244321}">
                <p14:modId xmlns:p14="http://schemas.microsoft.com/office/powerpoint/2010/main" val="1060670400"/>
              </p:ext>
            </p:extLst>
          </p:nvPr>
        </p:nvGraphicFramePr>
        <p:xfrm>
          <a:off x="755576" y="836712"/>
          <a:ext cx="7488832" cy="5229483"/>
        </p:xfrm>
        <a:graphic>
          <a:graphicData uri="http://schemas.openxmlformats.org/drawingml/2006/table">
            <a:tbl>
              <a:tblPr/>
              <a:tblGrid>
                <a:gridCol w="288032"/>
                <a:gridCol w="6530986"/>
                <a:gridCol w="669814"/>
              </a:tblGrid>
              <a:tr h="149059">
                <a:tc gridSpan="3">
                  <a:txBody>
                    <a:bodyPr/>
                    <a:lstStyle/>
                    <a:p>
                      <a:pPr algn="ctr" rtl="0" eaLnBrk="1" fontAlgn="ctr" latinLnBrk="0" hangingPunct="1"/>
                      <a:r>
                        <a:rPr lang="es-MX" sz="700" b="1" i="0" kern="1200" dirty="0" smtClean="0">
                          <a:solidFill>
                            <a:schemeClr val="tx1"/>
                          </a:solidFill>
                          <a:effectLst/>
                          <a:latin typeface="Arial" panose="020B0604020202020204" pitchFamily="34" charset="0"/>
                          <a:ea typeface="+mn-ea"/>
                          <a:cs typeface="Arial" panose="020B0604020202020204" pitchFamily="34" charset="0"/>
                        </a:rPr>
                        <a:t>CAPÍTULO 1.0 LA GESTIÓN EJECUTIVA </a:t>
                      </a:r>
                      <a:endParaRPr lang="es-MX" sz="100" dirty="0">
                        <a:effectLst/>
                        <a:latin typeface="Arial" panose="020B0604020202020204" pitchFamily="34" charset="0"/>
                        <a:cs typeface="Arial" panose="020B0604020202020204" pitchFamily="34" charset="0"/>
                      </a:endParaRPr>
                    </a:p>
                  </a:txBody>
                  <a:tcPr marL="82513" marR="82513" marT="64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r>
              <a:tr h="72008">
                <a:tc gridSpan="3">
                  <a:txBody>
                    <a:bodyPr/>
                    <a:lstStyle/>
                    <a:p>
                      <a:pPr marL="0" algn="ctr" rtl="0" eaLnBrk="1" fontAlgn="ctr" latinLnBrk="0" hangingPunct="1">
                        <a:spcBef>
                          <a:spcPts val="0"/>
                        </a:spcBef>
                        <a:spcAft>
                          <a:spcPts val="0"/>
                        </a:spcAft>
                      </a:pPr>
                      <a:endParaRPr lang="es-MX" sz="200" b="1" i="1" u="none" strike="noStrike" dirty="0">
                        <a:solidFill>
                          <a:srgbClr val="FF0000"/>
                        </a:solidFill>
                        <a:effectLst/>
                        <a:latin typeface="+mn-lt"/>
                      </a:endParaRPr>
                    </a:p>
                  </a:txBody>
                  <a:tcPr marL="82513" marR="82513" marT="6446"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r>
              <a:tr h="149059">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700" b="1" kern="1200" dirty="0" smtClean="0">
                          <a:solidFill>
                            <a:schemeClr val="tx1"/>
                          </a:solidFill>
                          <a:effectLst/>
                          <a:latin typeface="Arial" panose="020B0604020202020204" pitchFamily="34" charset="0"/>
                          <a:ea typeface="+mn-ea"/>
                          <a:cs typeface="Arial" panose="020B0604020202020204" pitchFamily="34" charset="0"/>
                        </a:rPr>
                        <a:t>1.8.2</a:t>
                      </a:r>
                      <a:r>
                        <a:rPr lang="es-MX" sz="700" b="1" kern="1200" baseline="0" dirty="0" smtClean="0">
                          <a:solidFill>
                            <a:schemeClr val="tx1"/>
                          </a:solidFill>
                          <a:effectLst/>
                          <a:latin typeface="Arial" panose="020B0604020202020204" pitchFamily="34" charset="0"/>
                          <a:ea typeface="+mn-ea"/>
                          <a:cs typeface="Arial" panose="020B0604020202020204" pitchFamily="34" charset="0"/>
                        </a:rPr>
                        <a:t>  </a:t>
                      </a:r>
                      <a:r>
                        <a:rPr lang="es-MX" sz="700" b="1" kern="1200" dirty="0" smtClean="0">
                          <a:solidFill>
                            <a:schemeClr val="tx1"/>
                          </a:solidFill>
                          <a:effectLst/>
                          <a:latin typeface="Arial" panose="020B0604020202020204" pitchFamily="34" charset="0"/>
                          <a:ea typeface="+mn-ea"/>
                          <a:cs typeface="Arial" panose="020B0604020202020204" pitchFamily="34" charset="0"/>
                        </a:rPr>
                        <a:t> AUTO EVALUACIÓN 1..2:</a:t>
                      </a:r>
                      <a:r>
                        <a:rPr lang="es-ES" sz="700" b="1" kern="1200" dirty="0" smtClean="0">
                          <a:solidFill>
                            <a:schemeClr val="tx1"/>
                          </a:solidFill>
                          <a:effectLst/>
                          <a:latin typeface="Arial" panose="020B0604020202020204" pitchFamily="34" charset="0"/>
                          <a:ea typeface="+mn-ea"/>
                          <a:cs typeface="Arial" panose="020B0604020202020204" pitchFamily="34" charset="0"/>
                        </a:rPr>
                        <a:t>  </a:t>
                      </a:r>
                      <a:r>
                        <a:rPr lang="es-MX" sz="700" b="1" kern="1200" dirty="0" smtClean="0">
                          <a:solidFill>
                            <a:schemeClr val="tx1"/>
                          </a:solidFill>
                          <a:effectLst/>
                          <a:latin typeface="Arial" panose="020B0604020202020204" pitchFamily="34" charset="0"/>
                          <a:ea typeface="+mn-ea"/>
                          <a:cs typeface="Arial" panose="020B0604020202020204" pitchFamily="34" charset="0"/>
                        </a:rPr>
                        <a:t>¿CUALES APTITUDES DE INTELIGENCIA EMOCIONAL LO</a:t>
                      </a:r>
                      <a:r>
                        <a:rPr lang="es-MX" sz="700" b="1" kern="1200" baseline="0" dirty="0" smtClean="0">
                          <a:solidFill>
                            <a:schemeClr val="tx1"/>
                          </a:solidFill>
                          <a:effectLst/>
                          <a:latin typeface="Arial" panose="020B0604020202020204" pitchFamily="34" charset="0"/>
                          <a:ea typeface="+mn-ea"/>
                          <a:cs typeface="Arial" panose="020B0604020202020204" pitchFamily="34" charset="0"/>
                        </a:rPr>
                        <a:t> CARACTERIZAN MEJOR</a:t>
                      </a:r>
                      <a:r>
                        <a:rPr lang="es-MX" sz="700" b="1" kern="1200" dirty="0" smtClean="0">
                          <a:solidFill>
                            <a:schemeClr val="tx1"/>
                          </a:solidFill>
                          <a:effectLst/>
                          <a:latin typeface="Arial" panose="020B0604020202020204" pitchFamily="34" charset="0"/>
                          <a:ea typeface="+mn-ea"/>
                          <a:cs typeface="Arial" panose="020B0604020202020204" pitchFamily="34" charset="0"/>
                        </a:rPr>
                        <a:t>?...</a:t>
                      </a:r>
                      <a:endParaRPr lang="es-MX" sz="700" dirty="0" smtClean="0">
                        <a:effectLst/>
                        <a:latin typeface="Arial" panose="020B0604020202020204" pitchFamily="34" charset="0"/>
                        <a:cs typeface="Arial" panose="020B0604020202020204" pitchFamily="34" charset="0"/>
                      </a:endParaRPr>
                    </a:p>
                  </a:txBody>
                  <a:tcPr marL="82423" marR="82423" marT="647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algn="just" rtl="0" eaLnBrk="1" fontAlgn="ctr" latinLnBrk="0" hangingPunct="1">
                        <a:spcBef>
                          <a:spcPts val="0"/>
                        </a:spcBef>
                        <a:spcAft>
                          <a:spcPts val="0"/>
                        </a:spcAft>
                      </a:pPr>
                      <a:endParaRPr lang="es-MX" sz="1800" b="0" i="0" u="none" strike="noStrike" dirty="0">
                        <a:solidFill>
                          <a:schemeClr val="tx1"/>
                        </a:solidFill>
                        <a:effectLst/>
                        <a:latin typeface="Arial"/>
                      </a:endParaRPr>
                    </a:p>
                  </a:txBody>
                  <a:tcPr marL="82423" marR="82423" marT="647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r>
              <a:tr h="149059">
                <a:tc>
                  <a:txBody>
                    <a:bodyPr/>
                    <a:lstStyle/>
                    <a:p>
                      <a:pPr marL="0" marR="0" indent="0" algn="ctr" rtl="0" eaLnBrk="1" fontAlgn="ctr" latinLnBrk="0" hangingPunct="1">
                        <a:spcBef>
                          <a:spcPts val="0"/>
                        </a:spcBef>
                        <a:spcAft>
                          <a:spcPts val="0"/>
                        </a:spcAft>
                      </a:pPr>
                      <a:r>
                        <a:rPr lang="es-MX" sz="1050" b="1" i="0" u="none" strike="noStrike" kern="1200" dirty="0">
                          <a:solidFill>
                            <a:srgbClr val="FF0000"/>
                          </a:solidFill>
                          <a:effectLst/>
                          <a:latin typeface="Arial Narrow"/>
                        </a:rPr>
                        <a:t>3</a:t>
                      </a:r>
                      <a:endParaRPr lang="es-MX" sz="1800" b="0" i="0" u="none" strike="noStrike" dirty="0">
                        <a:solidFill>
                          <a:srgbClr val="FF0000"/>
                        </a:solidFill>
                        <a:effectLst/>
                        <a:latin typeface="Arial"/>
                      </a:endParaRPr>
                    </a:p>
                  </a:txBody>
                  <a:tcPr marL="82423" marR="82423" marT="647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algn="just" rtl="0" eaLnBrk="1" fontAlgn="ctr" latinLnBrk="0" hangingPunct="1">
                        <a:spcBef>
                          <a:spcPts val="0"/>
                        </a:spcBef>
                        <a:spcAft>
                          <a:spcPts val="0"/>
                        </a:spcAft>
                      </a:pPr>
                      <a:r>
                        <a:rPr lang="es-MX" sz="800" b="1" i="0" u="none" strike="noStrike" kern="1200" dirty="0">
                          <a:solidFill>
                            <a:schemeClr val="tx1"/>
                          </a:solidFill>
                          <a:effectLst/>
                          <a:latin typeface="Arial Narrow"/>
                        </a:rPr>
                        <a:t>En</a:t>
                      </a:r>
                      <a:r>
                        <a:rPr lang="es-MX" sz="800" b="1" i="0" u="none" strike="noStrike" kern="1200" baseline="0" dirty="0">
                          <a:solidFill>
                            <a:schemeClr val="tx1"/>
                          </a:solidFill>
                          <a:effectLst/>
                          <a:latin typeface="Arial Narrow"/>
                        </a:rPr>
                        <a:t> el “Cuadro Resumen de Resultados”, anote las sumas de las 3 categorías de Aptitudes personales y las dos de Aptitudes Sociales. Este cuadro deberá copiarlo en el Cuestionario Modular.</a:t>
                      </a:r>
                      <a:endParaRPr lang="es-MX" sz="1800" b="0" i="0" u="none" strike="noStrike" dirty="0">
                        <a:solidFill>
                          <a:schemeClr val="tx1"/>
                        </a:solidFill>
                        <a:effectLst/>
                        <a:latin typeface="Arial"/>
                      </a:endParaRPr>
                    </a:p>
                  </a:txBody>
                  <a:tcPr marL="82423" marR="82423" marT="647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r>
              <a:tr h="149059">
                <a:tc gridSpan="3">
                  <a:txBody>
                    <a:bodyPr/>
                    <a:lstStyle/>
                    <a:p>
                      <a:pPr marL="0" algn="ctr" rtl="0" eaLnBrk="1" fontAlgn="ctr" latinLnBrk="0" hangingPunct="1">
                        <a:spcBef>
                          <a:spcPts val="0"/>
                        </a:spcBef>
                        <a:spcAft>
                          <a:spcPts val="0"/>
                        </a:spcAft>
                      </a:pPr>
                      <a:r>
                        <a:rPr lang="es-MX" sz="700" b="1" i="1" u="none" strike="noStrike" dirty="0" smtClean="0">
                          <a:effectLst/>
                          <a:latin typeface="+mn-lt"/>
                        </a:rPr>
                        <a:t>CUADRO</a:t>
                      </a:r>
                      <a:r>
                        <a:rPr lang="es-MX" sz="700" b="1" i="1" u="none" strike="noStrike" baseline="0" dirty="0" smtClean="0">
                          <a:effectLst/>
                          <a:latin typeface="+mn-lt"/>
                        </a:rPr>
                        <a:t> RESUMEN DE RESULTADOS </a:t>
                      </a:r>
                      <a:r>
                        <a:rPr lang="es-MX" sz="700" b="1" i="1" u="none" strike="noStrike" baseline="0" dirty="0" smtClean="0">
                          <a:solidFill>
                            <a:srgbClr val="FF0000"/>
                          </a:solidFill>
                          <a:effectLst/>
                          <a:latin typeface="+mn-lt"/>
                        </a:rPr>
                        <a:t>*</a:t>
                      </a:r>
                      <a:endParaRPr lang="es-MX" sz="700" b="1" i="1" u="none" strike="noStrike" dirty="0">
                        <a:solidFill>
                          <a:srgbClr val="FF0000"/>
                        </a:solidFill>
                        <a:effectLst/>
                        <a:latin typeface="+mn-lt"/>
                      </a:endParaRPr>
                    </a:p>
                  </a:txBody>
                  <a:tcPr marL="82513" marR="82513" marT="64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r>
              <a:tr h="180000">
                <a:tc gridSpan="3">
                  <a:txBody>
                    <a:bodyPr/>
                    <a:lstStyle/>
                    <a:p>
                      <a:pPr marL="0" algn="ctr" rtl="0" eaLnBrk="1" fontAlgn="ctr" latinLnBrk="0" hangingPunct="1">
                        <a:spcBef>
                          <a:spcPts val="0"/>
                        </a:spcBef>
                        <a:spcAft>
                          <a:spcPts val="0"/>
                        </a:spcAft>
                      </a:pPr>
                      <a:r>
                        <a:rPr lang="es-MX" sz="700" b="1" i="0" u="none" strike="noStrike" kern="1200" dirty="0" smtClean="0">
                          <a:solidFill>
                            <a:srgbClr val="000000"/>
                          </a:solidFill>
                          <a:effectLst/>
                          <a:latin typeface="+mn-lt"/>
                          <a:cs typeface="Arial"/>
                        </a:rPr>
                        <a:t>APTITUDES   PERSONALES:</a:t>
                      </a:r>
                      <a:r>
                        <a:rPr lang="es-MX" sz="700" b="1" i="0" u="none" strike="noStrike" kern="1200" baseline="0" dirty="0" smtClean="0">
                          <a:solidFill>
                            <a:srgbClr val="000000"/>
                          </a:solidFill>
                          <a:effectLst/>
                          <a:latin typeface="+mn-lt"/>
                          <a:cs typeface="Arial"/>
                        </a:rPr>
                        <a:t>  </a:t>
                      </a:r>
                      <a:r>
                        <a:rPr lang="es-MX" sz="700" b="0" i="0" u="none" strike="noStrike" kern="1200" dirty="0" smtClean="0">
                          <a:solidFill>
                            <a:srgbClr val="000000"/>
                          </a:solidFill>
                          <a:effectLst/>
                          <a:latin typeface="+mn-lt"/>
                          <a:ea typeface="Times New Roman"/>
                          <a:cs typeface="Arial"/>
                        </a:rPr>
                        <a:t>Determinan </a:t>
                      </a:r>
                      <a:r>
                        <a:rPr lang="es-MX" sz="700" b="0" i="0" u="none" strike="noStrike" kern="1200" dirty="0">
                          <a:solidFill>
                            <a:srgbClr val="000000"/>
                          </a:solidFill>
                          <a:effectLst/>
                          <a:latin typeface="+mn-lt"/>
                          <a:ea typeface="Times New Roman"/>
                          <a:cs typeface="Arial"/>
                        </a:rPr>
                        <a:t>del dominio de uno mismo</a:t>
                      </a:r>
                      <a:endParaRPr lang="es-MX" sz="700" b="0" i="0" u="none" strike="noStrike" dirty="0">
                        <a:effectLst/>
                        <a:latin typeface="+mn-lt"/>
                      </a:endParaRPr>
                    </a:p>
                  </a:txBody>
                  <a:tcPr marL="82513" marR="82513" marT="64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s-MX"/>
                    </a:p>
                  </a:txBody>
                  <a:tcPr/>
                </a:tc>
                <a:tc hMerge="1">
                  <a:txBody>
                    <a:bodyPr/>
                    <a:lstStyle/>
                    <a:p>
                      <a:endParaRPr lang="es-MX"/>
                    </a:p>
                  </a:txBody>
                  <a:tcPr/>
                </a:tc>
              </a:tr>
              <a:tr h="180000">
                <a:tc gridSpan="2">
                  <a:txBody>
                    <a:bodyPr/>
                    <a:lstStyle/>
                    <a:p>
                      <a:pPr rtl="0" eaLnBrk="1" fontAlgn="base" latinLnBrk="0" hangingPunct="1"/>
                      <a:r>
                        <a:rPr lang="es-MX" sz="700" b="1" i="0" kern="1200" baseline="0" dirty="0" smtClean="0">
                          <a:solidFill>
                            <a:schemeClr val="tx1"/>
                          </a:solidFill>
                          <a:effectLst/>
                          <a:latin typeface="+mn-lt"/>
                          <a:ea typeface="+mn-ea"/>
                          <a:cs typeface="+mn-cs"/>
                        </a:rPr>
                        <a:t>I  AUTOCONOCIMIENTO: GRAN TOTAL</a:t>
                      </a:r>
                      <a:endParaRPr lang="es-MX" sz="700" dirty="0">
                        <a:effectLst/>
                      </a:endParaRPr>
                    </a:p>
                  </a:txBody>
                  <a:tcPr marL="82513" marR="82513" marT="64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700" b="1" i="0" u="none" strike="noStrike" dirty="0">
                        <a:effectLst/>
                        <a:latin typeface="+mn-lt"/>
                      </a:endParaRPr>
                    </a:p>
                  </a:txBody>
                  <a:tcPr marL="82513" marR="82513" marT="64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0000">
                <a:tc gridSpan="2">
                  <a:txBody>
                    <a:bodyPr/>
                    <a:lstStyle/>
                    <a:p>
                      <a:pPr rtl="0" eaLnBrk="1" fontAlgn="base" latinLnBrk="0" hangingPunct="1"/>
                      <a:r>
                        <a:rPr lang="es-MX" sz="700" b="1" i="0" kern="1200" dirty="0" smtClean="0">
                          <a:solidFill>
                            <a:schemeClr val="tx1"/>
                          </a:solidFill>
                          <a:effectLst/>
                          <a:latin typeface="+mn-lt"/>
                          <a:ea typeface="+mn-ea"/>
                          <a:cs typeface="+mn-cs"/>
                        </a:rPr>
                        <a:t>II</a:t>
                      </a:r>
                      <a:r>
                        <a:rPr lang="es-MX" sz="700" b="1" i="0" kern="1200" baseline="0" dirty="0" smtClean="0">
                          <a:solidFill>
                            <a:schemeClr val="tx1"/>
                          </a:solidFill>
                          <a:effectLst/>
                          <a:latin typeface="+mn-lt"/>
                          <a:ea typeface="+mn-ea"/>
                          <a:cs typeface="+mn-cs"/>
                        </a:rPr>
                        <a:t> AUTO REGULACIÓN . GRAN TOTAL</a:t>
                      </a:r>
                      <a:endParaRPr lang="es-MX" sz="700" dirty="0">
                        <a:effectLst/>
                      </a:endParaRPr>
                    </a:p>
                  </a:txBody>
                  <a:tcPr marL="82513" marR="82513" marT="64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c>
                  <a:txBody>
                    <a:bodyPr/>
                    <a:lstStyle/>
                    <a:p>
                      <a:pPr algn="ctr"/>
                      <a:endParaRPr lang="es-MX" sz="700" b="1" dirty="0">
                        <a:latin typeface="+mn-lt"/>
                      </a:endParaRPr>
                    </a:p>
                  </a:txBody>
                  <a:tcPr marL="82513" marR="82513" marT="64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0000">
                <a:tc gridSpan="2">
                  <a:txBody>
                    <a:bodyPr/>
                    <a:lstStyle/>
                    <a:p>
                      <a:pPr rtl="0" eaLnBrk="0" fontAlgn="base" latinLnBrk="0" hangingPunct="0"/>
                      <a:r>
                        <a:rPr lang="es-MX" sz="700" b="1" i="0" kern="1200" dirty="0" smtClean="0">
                          <a:solidFill>
                            <a:schemeClr val="tx1"/>
                          </a:solidFill>
                          <a:effectLst/>
                          <a:latin typeface="+mn-lt"/>
                          <a:ea typeface="+mn-ea"/>
                          <a:cs typeface="+mn-cs"/>
                        </a:rPr>
                        <a:t>III</a:t>
                      </a:r>
                      <a:r>
                        <a:rPr lang="es-MX" sz="700" b="1" i="0" kern="1200" baseline="0" dirty="0" smtClean="0">
                          <a:solidFill>
                            <a:schemeClr val="tx1"/>
                          </a:solidFill>
                          <a:effectLst/>
                          <a:latin typeface="+mn-lt"/>
                          <a:ea typeface="+mn-ea"/>
                          <a:cs typeface="+mn-cs"/>
                        </a:rPr>
                        <a:t> MOTIVACIÓN. GRAN TOTAL</a:t>
                      </a:r>
                      <a:endParaRPr lang="es-MX" sz="700" dirty="0">
                        <a:effectLst/>
                      </a:endParaRPr>
                    </a:p>
                  </a:txBody>
                  <a:tcPr marL="82513" marR="82513" marT="64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c>
                  <a:txBody>
                    <a:bodyPr/>
                    <a:lstStyle/>
                    <a:p>
                      <a:pPr algn="ctr"/>
                      <a:endParaRPr lang="es-MX" sz="700" b="1" dirty="0">
                        <a:latin typeface="+mn-lt"/>
                      </a:endParaRPr>
                    </a:p>
                  </a:txBody>
                  <a:tcPr marL="82513" marR="82513" marT="64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0000">
                <a:tc gridSpan="3">
                  <a:txBody>
                    <a:bodyPr/>
                    <a:lstStyle/>
                    <a:p>
                      <a:pPr algn="ctr" rtl="0" eaLnBrk="0" fontAlgn="base" latinLnBrk="0" hangingPunct="0"/>
                      <a:r>
                        <a:rPr lang="es-MX" sz="700" b="1" i="0" kern="1200" dirty="0" smtClean="0">
                          <a:solidFill>
                            <a:schemeClr val="tx1"/>
                          </a:solidFill>
                          <a:effectLst/>
                          <a:latin typeface="+mn-lt"/>
                          <a:ea typeface="+mn-ea"/>
                          <a:cs typeface="+mn-cs"/>
                        </a:rPr>
                        <a:t>APTITUD SOCIALES:</a:t>
                      </a:r>
                      <a:r>
                        <a:rPr lang="es-MX" sz="700" b="1" i="0" kern="1200" baseline="0" dirty="0" smtClean="0">
                          <a:solidFill>
                            <a:schemeClr val="tx1"/>
                          </a:solidFill>
                          <a:effectLst/>
                          <a:latin typeface="+mn-lt"/>
                          <a:ea typeface="+mn-ea"/>
                          <a:cs typeface="+mn-cs"/>
                        </a:rPr>
                        <a:t> </a:t>
                      </a:r>
                      <a:r>
                        <a:rPr lang="es-MX" sz="700" b="1" i="0" kern="1200" dirty="0" smtClean="0">
                          <a:solidFill>
                            <a:schemeClr val="tx1"/>
                          </a:solidFill>
                          <a:effectLst/>
                          <a:latin typeface="+mn-lt"/>
                          <a:ea typeface="+mn-ea"/>
                          <a:cs typeface="+mn-cs"/>
                        </a:rPr>
                        <a:t>Determinan</a:t>
                      </a:r>
                      <a:r>
                        <a:rPr lang="es-MX" sz="700" b="1" i="0" kern="1200" baseline="0" dirty="0" smtClean="0">
                          <a:solidFill>
                            <a:schemeClr val="tx1"/>
                          </a:solidFill>
                          <a:effectLst/>
                          <a:latin typeface="+mn-lt"/>
                          <a:ea typeface="+mn-ea"/>
                          <a:cs typeface="+mn-cs"/>
                        </a:rPr>
                        <a:t> el manejo de las relaciones</a:t>
                      </a:r>
                      <a:endParaRPr lang="es-MX" sz="700" dirty="0">
                        <a:effectLst/>
                      </a:endParaRPr>
                    </a:p>
                  </a:txBody>
                  <a:tcPr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lang="es-MX"/>
                    </a:p>
                  </a:txBody>
                  <a:tcPr/>
                </a:tc>
                <a:tc hMerge="1">
                  <a:txBody>
                    <a:bodyPr/>
                    <a:lstStyle/>
                    <a:p>
                      <a:endParaRPr lang="es-MX"/>
                    </a:p>
                  </a:txBody>
                  <a:tcP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r h="180000">
                <a:tc gridSpan="2">
                  <a:txBody>
                    <a:bodyPr/>
                    <a:lstStyle/>
                    <a:p>
                      <a:pPr rtl="0" eaLnBrk="1" fontAlgn="base" latinLnBrk="0" hangingPunct="1"/>
                      <a:r>
                        <a:rPr lang="es-MX" sz="700" b="1" i="0" kern="1200" dirty="0" smtClean="0">
                          <a:solidFill>
                            <a:schemeClr val="tx1"/>
                          </a:solidFill>
                          <a:effectLst/>
                          <a:latin typeface="+mn-lt"/>
                          <a:ea typeface="+mn-ea"/>
                          <a:cs typeface="+mn-cs"/>
                        </a:rPr>
                        <a:t> IV EMPATÍA GRAN</a:t>
                      </a:r>
                      <a:r>
                        <a:rPr lang="es-MX" sz="700" b="1" i="0" kern="1200" baseline="0" dirty="0" smtClean="0">
                          <a:solidFill>
                            <a:schemeClr val="tx1"/>
                          </a:solidFill>
                          <a:effectLst/>
                          <a:latin typeface="+mn-lt"/>
                          <a:ea typeface="+mn-ea"/>
                          <a:cs typeface="+mn-cs"/>
                        </a:rPr>
                        <a:t> TOTAL</a:t>
                      </a:r>
                      <a:endParaRPr lang="es-MX" sz="700" dirty="0">
                        <a:effectLst/>
                      </a:endParaRPr>
                    </a:p>
                  </a:txBody>
                  <a:tcPr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c>
                  <a:txBody>
                    <a:bodyPr/>
                    <a:lstStyle/>
                    <a:p>
                      <a:pPr algn="ctr"/>
                      <a:endParaRPr lang="es-MX" sz="700" b="1" dirty="0">
                        <a:latin typeface="+mn-lt"/>
                      </a:endParaRPr>
                    </a:p>
                  </a:txBody>
                  <a:tcPr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000">
                <a:tc gridSpan="2">
                  <a:txBody>
                    <a:bodyPr/>
                    <a:lstStyle/>
                    <a:p>
                      <a:pPr rtl="0" eaLnBrk="1" fontAlgn="base" latinLnBrk="0" hangingPunct="1"/>
                      <a:r>
                        <a:rPr lang="es-MX" sz="700" b="1" i="0" kern="1200" dirty="0" smtClean="0">
                          <a:solidFill>
                            <a:schemeClr val="tx1"/>
                          </a:solidFill>
                          <a:effectLst/>
                          <a:latin typeface="+mn-lt"/>
                          <a:ea typeface="+mn-ea"/>
                          <a:cs typeface="+mn-cs"/>
                        </a:rPr>
                        <a:t>V. HABILIDADES SOCIALES GRAN TOTAL</a:t>
                      </a:r>
                      <a:endParaRPr lang="es-MX" sz="700" dirty="0">
                        <a:effectLst/>
                      </a:endParaRPr>
                    </a:p>
                  </a:txBody>
                  <a:tcPr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tc>
                <a:tc>
                  <a:txBody>
                    <a:bodyPr/>
                    <a:lstStyle/>
                    <a:p>
                      <a:pPr marL="0" algn="ctr" rtl="0" eaLnBrk="1" fontAlgn="ctr" latinLnBrk="0" hangingPunct="1">
                        <a:spcBef>
                          <a:spcPts val="0"/>
                        </a:spcBef>
                        <a:spcAft>
                          <a:spcPts val="0"/>
                        </a:spcAft>
                      </a:pPr>
                      <a:endParaRPr lang="es-MX" sz="700" b="1" i="0" u="none" strike="noStrike" dirty="0">
                        <a:effectLst/>
                        <a:latin typeface="+mn-lt"/>
                      </a:endParaRPr>
                    </a:p>
                  </a:txBody>
                  <a:tcPr marL="82513" marR="82513" marT="644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872">
                <a:tc gridSpan="3">
                  <a:txBody>
                    <a:bodyPr/>
                    <a:lstStyle/>
                    <a:p>
                      <a:pPr marL="0" algn="ctr" rtl="0" eaLnBrk="1" fontAlgn="t" latinLnBrk="0" hangingPunct="1">
                        <a:spcBef>
                          <a:spcPts val="0"/>
                        </a:spcBef>
                        <a:spcAft>
                          <a:spcPts val="0"/>
                        </a:spcAft>
                      </a:pPr>
                      <a:endParaRPr lang="es-MX" sz="700" b="1" i="0" u="none" strike="noStrike" dirty="0">
                        <a:effectLst/>
                        <a:latin typeface="+mn-lt"/>
                      </a:endParaRPr>
                    </a:p>
                  </a:txBody>
                  <a:tcPr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pPr marL="0" algn="r" rtl="0" eaLnBrk="1" fontAlgn="ctr" latinLnBrk="0" hangingPunct="1">
                        <a:spcBef>
                          <a:spcPts val="0"/>
                        </a:spcBef>
                        <a:spcAft>
                          <a:spcPts val="0"/>
                        </a:spcAft>
                      </a:pPr>
                      <a:endParaRPr lang="es-MX" sz="900" b="1" i="0" u="none" strike="noStrike" dirty="0">
                        <a:effectLst/>
                        <a:latin typeface="+mn-lt"/>
                      </a:endParaRPr>
                    </a:p>
                  </a:txBody>
                  <a:tcPr marL="61885" marR="61885" marT="859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000">
                <a:tc>
                  <a:txBody>
                    <a:bodyPr/>
                    <a:lstStyle/>
                    <a:p>
                      <a:pPr marL="0" algn="ctr" rtl="0" eaLnBrk="1" fontAlgn="ctr" latinLnBrk="0" hangingPunct="1">
                        <a:spcBef>
                          <a:spcPts val="0"/>
                        </a:spcBef>
                        <a:spcAft>
                          <a:spcPts val="0"/>
                        </a:spcAft>
                      </a:pPr>
                      <a:r>
                        <a:rPr lang="es-MX" sz="1400" b="1" i="0" u="none" strike="noStrike" kern="1200" dirty="0">
                          <a:solidFill>
                            <a:srgbClr val="FF0000"/>
                          </a:solidFill>
                          <a:effectLst/>
                          <a:latin typeface="Arial Narrow"/>
                        </a:rPr>
                        <a:t>4</a:t>
                      </a:r>
                      <a:endParaRPr lang="es-MX" sz="1600" b="0" i="0" u="none" strike="noStrike" dirty="0">
                        <a:effectLst/>
                        <a:latin typeface="Arial"/>
                      </a:endParaRPr>
                    </a:p>
                  </a:txBody>
                  <a:tcPr marL="82423" marR="82423" marT="647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indent="0" algn="l" rtl="0" eaLnBrk="1" fontAlgn="auto" latinLnBrk="0" hangingPunct="1">
                        <a:spcBef>
                          <a:spcPts val="0"/>
                        </a:spcBef>
                        <a:spcAft>
                          <a:spcPts val="0"/>
                        </a:spcAft>
                      </a:pPr>
                      <a:r>
                        <a:rPr lang="es-MX" sz="800" b="1" i="0" u="none" strike="noStrike" kern="1200" dirty="0">
                          <a:solidFill>
                            <a:srgbClr val="000000"/>
                          </a:solidFill>
                          <a:effectLst/>
                          <a:latin typeface="Arial Narrow"/>
                        </a:rPr>
                        <a:t> De</a:t>
                      </a:r>
                      <a:r>
                        <a:rPr lang="es-MX" sz="800" b="1" i="0" u="none" strike="noStrike" kern="1200" baseline="0" dirty="0">
                          <a:solidFill>
                            <a:srgbClr val="000000"/>
                          </a:solidFill>
                          <a:effectLst/>
                          <a:latin typeface="Arial Narrow"/>
                        </a:rPr>
                        <a:t> acuerdo al análisis realizado, conteste y desarrolle las siguientes cuestiones. </a:t>
                      </a:r>
                      <a:endParaRPr lang="es-MX" sz="1800" b="0" i="0" u="none" strike="noStrike" dirty="0">
                        <a:effectLst/>
                        <a:latin typeface="Arial"/>
                      </a:endParaRPr>
                    </a:p>
                    <a:p>
                      <a:pPr marL="0" algn="l" rtl="0" eaLnBrk="1" fontAlgn="t" latinLnBrk="0" hangingPunct="1">
                        <a:spcBef>
                          <a:spcPts val="0"/>
                        </a:spcBef>
                        <a:spcAft>
                          <a:spcPts val="0"/>
                        </a:spcAft>
                      </a:pPr>
                      <a:r>
                        <a:rPr lang="es-MX" sz="800" b="1" i="0" u="none" strike="noStrike" kern="1200" baseline="0" dirty="0">
                          <a:solidFill>
                            <a:srgbClr val="000000"/>
                          </a:solidFill>
                          <a:effectLst/>
                          <a:latin typeface="Arial Narrow"/>
                        </a:rPr>
                        <a:t>1.- De las aptitudes personales identificadas y analizadas, cuales lo caracterizan mejor y  porque razones, y  cuales considera que debe mejorar y  como debe hacerlo.</a:t>
                      </a:r>
                      <a:endParaRPr lang="es-MX" sz="1800" b="0" i="0" u="none" strike="noStrike" dirty="0">
                        <a:effectLst/>
                        <a:latin typeface="Arial"/>
                      </a:endParaRPr>
                    </a:p>
                    <a:p>
                      <a:pPr marL="0" algn="l" rtl="0" eaLnBrk="1" fontAlgn="t" latinLnBrk="0" hangingPunct="1">
                        <a:spcBef>
                          <a:spcPts val="0"/>
                        </a:spcBef>
                        <a:spcAft>
                          <a:spcPts val="0"/>
                        </a:spcAft>
                      </a:pPr>
                      <a:r>
                        <a:rPr lang="es-MX" sz="800" b="1" i="0" u="none" strike="noStrike" kern="1200" baseline="0" dirty="0">
                          <a:solidFill>
                            <a:srgbClr val="000000"/>
                          </a:solidFill>
                          <a:effectLst/>
                          <a:latin typeface="Arial Narrow"/>
                        </a:rPr>
                        <a:t>2.- De las aptitudes sociales identificadas y analizadas, cuales lo caracterizan mejor y  porque razones, y  cuales considera que debe mejorar y  como debe hacerlo.</a:t>
                      </a:r>
                      <a:endParaRPr lang="es-MX" sz="1800" b="0" i="0" u="none" strike="noStrike" dirty="0">
                        <a:effectLst/>
                        <a:latin typeface="Arial"/>
                      </a:endParaRPr>
                    </a:p>
                    <a:p>
                      <a:pPr marL="0" algn="l" rtl="0" eaLnBrk="1" fontAlgn="t" latinLnBrk="0" hangingPunct="1">
                        <a:spcBef>
                          <a:spcPts val="0"/>
                        </a:spcBef>
                        <a:spcAft>
                          <a:spcPts val="0"/>
                        </a:spcAft>
                      </a:pPr>
                      <a:r>
                        <a:rPr lang="es-MX" sz="800" b="1" i="0" u="none" strike="noStrike" kern="1200" dirty="0">
                          <a:solidFill>
                            <a:srgbClr val="000000"/>
                          </a:solidFill>
                          <a:effectLst/>
                          <a:latin typeface="Arial Narrow"/>
                        </a:rPr>
                        <a:t>3.- </a:t>
                      </a:r>
                      <a:r>
                        <a:rPr lang="es-MX" sz="800" b="1" i="0" u="none" strike="noStrike" kern="1200" baseline="0" dirty="0">
                          <a:solidFill>
                            <a:srgbClr val="000000"/>
                          </a:solidFill>
                          <a:effectLst/>
                          <a:latin typeface="Arial Narrow"/>
                        </a:rPr>
                        <a:t>De acuerdo al análisis anterior  de sus aptitudes, en que tipo de organización, empresa,  actividad y/o puesto o función considera que puede desempeñarse mejor.</a:t>
                      </a:r>
                      <a:endParaRPr lang="es-MX" sz="1800" b="0" i="0" u="none" strike="noStrike" dirty="0">
                        <a:effectLst/>
                        <a:latin typeface="Arial"/>
                      </a:endParaRPr>
                    </a:p>
                  </a:txBody>
                  <a:tcPr marL="82423" marR="82423" marT="647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2000">
                <a:tc gridSpan="3">
                  <a:txBody>
                    <a:bodyPr/>
                    <a:lstStyle/>
                    <a:p>
                      <a:pPr marL="0" algn="l" rtl="0" eaLnBrk="1" fontAlgn="t" latinLnBrk="0" hangingPunct="1">
                        <a:spcBef>
                          <a:spcPts val="0"/>
                        </a:spcBef>
                        <a:spcAft>
                          <a:spcPts val="0"/>
                        </a:spcAft>
                      </a:pPr>
                      <a:endParaRPr lang="es-MX" sz="600" b="0" i="0" u="none" strike="noStrike" dirty="0">
                        <a:effectLst/>
                        <a:latin typeface="Arial"/>
                      </a:endParaRPr>
                    </a:p>
                  </a:txBody>
                  <a:tcPr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val="245568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692696"/>
            <a:ext cx="7920880" cy="5665522"/>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graphicFrame>
        <p:nvGraphicFramePr>
          <p:cNvPr id="3" name="2 Tabla"/>
          <p:cNvGraphicFramePr>
            <a:graphicFrameLocks noGrp="1"/>
          </p:cNvGraphicFramePr>
          <p:nvPr>
            <p:extLst>
              <p:ext uri="{D42A27DB-BD31-4B8C-83A1-F6EECF244321}">
                <p14:modId xmlns:p14="http://schemas.microsoft.com/office/powerpoint/2010/main" val="3684115157"/>
              </p:ext>
            </p:extLst>
          </p:nvPr>
        </p:nvGraphicFramePr>
        <p:xfrm>
          <a:off x="755576" y="836712"/>
          <a:ext cx="7632000" cy="5623384"/>
        </p:xfrm>
        <a:graphic>
          <a:graphicData uri="http://schemas.openxmlformats.org/drawingml/2006/table">
            <a:tbl>
              <a:tblPr firstRow="1" firstCol="1" lastRow="1" lastCol="1" bandRow="1" bandCol="1"/>
              <a:tblGrid>
                <a:gridCol w="508856"/>
                <a:gridCol w="7123144"/>
              </a:tblGrid>
              <a:tr h="180000">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700" b="1" i="0" kern="1200" dirty="0" smtClean="0">
                          <a:solidFill>
                            <a:schemeClr val="tx1"/>
                          </a:solidFill>
                          <a:effectLst/>
                          <a:latin typeface="+mn-lt"/>
                          <a:ea typeface="+mn-ea"/>
                          <a:cs typeface="+mn-cs"/>
                        </a:rPr>
                        <a:t>CAPÍTULO</a:t>
                      </a:r>
                      <a:r>
                        <a:rPr lang="es-MX" sz="700" b="1" i="0" kern="1200" baseline="0" dirty="0" smtClean="0">
                          <a:solidFill>
                            <a:schemeClr val="tx1"/>
                          </a:solidFill>
                          <a:effectLst/>
                          <a:latin typeface="+mn-lt"/>
                          <a:ea typeface="+mn-ea"/>
                          <a:cs typeface="+mn-cs"/>
                        </a:rPr>
                        <a:t> 1..O LA GESTIÓN EJECUTIVA</a:t>
                      </a:r>
                      <a:endParaRPr lang="es-MX" sz="700" dirty="0" smtClean="0">
                        <a:effectLst/>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lumMod val="95000"/>
                      </a:schemeClr>
                    </a:solidFill>
                  </a:tcPr>
                </a:tc>
                <a:tc hMerge="1">
                  <a:txBody>
                    <a:bodyPr/>
                    <a:lstStyle/>
                    <a:p>
                      <a:endParaRPr lang="es-MX"/>
                    </a:p>
                  </a:txBody>
                  <a:tcPr/>
                </a:tc>
              </a:tr>
              <a:tr h="36024">
                <a:tc gridSpan="2">
                  <a:txBody>
                    <a:bodyPr/>
                    <a:lstStyle/>
                    <a:p>
                      <a:pPr algn="ctr" rtl="0" eaLnBrk="1" fontAlgn="ctr" latinLnBrk="0" hangingPunct="1"/>
                      <a:endParaRPr lang="es-MX" sz="300" dirty="0">
                        <a:effectLst/>
                        <a:latin typeface="Arial" panose="020B0604020202020204" pitchFamily="34" charset="0"/>
                        <a:cs typeface="Arial" panose="020B0604020202020204" pitchFamily="34" charset="0"/>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c hMerge="1">
                  <a:txBody>
                    <a:bodyPr/>
                    <a:lstStyle/>
                    <a:p>
                      <a:endParaRPr lang="es-MX"/>
                    </a:p>
                  </a:txBody>
                  <a:tcPr/>
                </a:tc>
              </a:tr>
              <a:tr h="180000">
                <a:tc gridSpan="2">
                  <a:txBody>
                    <a:bodyPr/>
                    <a:lstStyle/>
                    <a:p>
                      <a:pPr algn="ctr" rtl="0" eaLnBrk="1" fontAlgn="ctr" latinLnBrk="0" hangingPunct="1"/>
                      <a:r>
                        <a:rPr lang="es-MX" sz="800" b="1" kern="1200" dirty="0" smtClean="0">
                          <a:solidFill>
                            <a:schemeClr val="tx1"/>
                          </a:solidFill>
                          <a:effectLst/>
                          <a:latin typeface="Arial" panose="020B0604020202020204" pitchFamily="34" charset="0"/>
                          <a:ea typeface="+mn-ea"/>
                          <a:cs typeface="Arial" panose="020B0604020202020204" pitchFamily="34" charset="0"/>
                        </a:rPr>
                        <a:t>1.8.2</a:t>
                      </a:r>
                      <a:r>
                        <a:rPr lang="es-MX" sz="800" b="1" kern="1200" baseline="0" dirty="0" smtClean="0">
                          <a:solidFill>
                            <a:schemeClr val="tx1"/>
                          </a:solidFill>
                          <a:effectLst/>
                          <a:latin typeface="Arial" panose="020B0604020202020204" pitchFamily="34" charset="0"/>
                          <a:ea typeface="+mn-ea"/>
                          <a:cs typeface="Arial" panose="020B0604020202020204" pitchFamily="34" charset="0"/>
                        </a:rPr>
                        <a:t>  </a:t>
                      </a:r>
                      <a:r>
                        <a:rPr lang="es-MX" sz="800" b="1" kern="1200" dirty="0" smtClean="0">
                          <a:solidFill>
                            <a:schemeClr val="tx1"/>
                          </a:solidFill>
                          <a:effectLst/>
                          <a:latin typeface="Arial" panose="020B0604020202020204" pitchFamily="34" charset="0"/>
                          <a:ea typeface="+mn-ea"/>
                          <a:cs typeface="Arial" panose="020B0604020202020204" pitchFamily="34" charset="0"/>
                        </a:rPr>
                        <a:t> AUTO EVALUACIÓN </a:t>
                      </a:r>
                      <a:r>
                        <a:rPr lang="es-MX" sz="800" b="1" kern="1200" dirty="0" smtClean="0">
                          <a:solidFill>
                            <a:schemeClr val="tx1"/>
                          </a:solidFill>
                          <a:effectLst/>
                          <a:latin typeface="Arial" panose="020B0604020202020204" pitchFamily="34" charset="0"/>
                          <a:ea typeface="+mn-ea"/>
                          <a:cs typeface="Arial" panose="020B0604020202020204" pitchFamily="34" charset="0"/>
                        </a:rPr>
                        <a:t>1.8.2</a:t>
                      </a:r>
                      <a:r>
                        <a:rPr lang="es-MX" sz="800" b="1" kern="1200" dirty="0" smtClean="0">
                          <a:solidFill>
                            <a:schemeClr val="tx1"/>
                          </a:solidFill>
                          <a:effectLst/>
                          <a:latin typeface="Arial" panose="020B0604020202020204" pitchFamily="34" charset="0"/>
                          <a:ea typeface="+mn-ea"/>
                          <a:cs typeface="Arial" panose="020B0604020202020204" pitchFamily="34" charset="0"/>
                        </a:rPr>
                        <a:t>:</a:t>
                      </a:r>
                      <a:r>
                        <a:rPr lang="es-ES" sz="800" b="1" kern="1200" dirty="0" smtClean="0">
                          <a:solidFill>
                            <a:schemeClr val="tx1"/>
                          </a:solidFill>
                          <a:effectLst/>
                          <a:latin typeface="Arial" panose="020B0604020202020204" pitchFamily="34" charset="0"/>
                          <a:ea typeface="+mn-ea"/>
                          <a:cs typeface="Arial" panose="020B0604020202020204" pitchFamily="34" charset="0"/>
                        </a:rPr>
                        <a:t>  </a:t>
                      </a:r>
                      <a:r>
                        <a:rPr lang="es-MX" sz="800" b="1" kern="1200" dirty="0" smtClean="0">
                          <a:solidFill>
                            <a:schemeClr val="tx1"/>
                          </a:solidFill>
                          <a:effectLst/>
                          <a:latin typeface="Arial" panose="020B0604020202020204" pitchFamily="34" charset="0"/>
                          <a:ea typeface="+mn-ea"/>
                          <a:cs typeface="Arial" panose="020B0604020202020204" pitchFamily="34" charset="0"/>
                        </a:rPr>
                        <a:t>¿CUALES APTITUDES DE INTELIGENCIA EMOCIONAL LO</a:t>
                      </a:r>
                      <a:r>
                        <a:rPr lang="es-MX" sz="800" b="1" kern="1200" baseline="0" dirty="0" smtClean="0">
                          <a:solidFill>
                            <a:schemeClr val="tx1"/>
                          </a:solidFill>
                          <a:effectLst/>
                          <a:latin typeface="Arial" panose="020B0604020202020204" pitchFamily="34" charset="0"/>
                          <a:ea typeface="+mn-ea"/>
                          <a:cs typeface="Arial" panose="020B0604020202020204" pitchFamily="34" charset="0"/>
                        </a:rPr>
                        <a:t> CARACTERIZAN MEJOR</a:t>
                      </a:r>
                      <a:r>
                        <a:rPr lang="es-MX" sz="800" b="1" kern="1200" dirty="0" smtClean="0">
                          <a:solidFill>
                            <a:schemeClr val="tx1"/>
                          </a:solidFill>
                          <a:effectLst/>
                          <a:latin typeface="Arial" panose="020B0604020202020204" pitchFamily="34" charset="0"/>
                          <a:ea typeface="+mn-ea"/>
                          <a:cs typeface="Arial" panose="020B0604020202020204" pitchFamily="34" charset="0"/>
                        </a:rPr>
                        <a:t>?.</a:t>
                      </a:r>
                      <a:r>
                        <a:rPr lang="es-MX" sz="800" b="1" kern="1200" baseline="0" dirty="0" smtClean="0">
                          <a:solidFill>
                            <a:schemeClr val="tx1"/>
                          </a:solidFill>
                          <a:effectLst/>
                          <a:latin typeface="Arial" panose="020B0604020202020204" pitchFamily="34" charset="0"/>
                          <a:ea typeface="+mn-ea"/>
                          <a:cs typeface="Arial" panose="020B0604020202020204" pitchFamily="34" charset="0"/>
                        </a:rPr>
                        <a:t> </a:t>
                      </a:r>
                      <a:r>
                        <a:rPr lang="es-MX" sz="700" b="1" i="1" kern="1200" baseline="0" dirty="0" smtClean="0">
                          <a:solidFill>
                            <a:srgbClr val="FF0000"/>
                          </a:solidFill>
                          <a:effectLst/>
                          <a:latin typeface="Arial" panose="020B0604020202020204" pitchFamily="34" charset="0"/>
                          <a:ea typeface="+mn-ea"/>
                          <a:cs typeface="Arial" panose="020B0604020202020204" pitchFamily="34" charset="0"/>
                        </a:rPr>
                        <a:t>CONTINUACIÓN</a:t>
                      </a:r>
                      <a:endParaRPr lang="es-MX" sz="700" i="1" dirty="0">
                        <a:solidFill>
                          <a:srgbClr val="FF0000"/>
                        </a:solidFill>
                        <a:effectLst/>
                        <a:latin typeface="Arial" panose="020B0604020202020204" pitchFamily="34" charset="0"/>
                        <a:cs typeface="Arial" panose="020B0604020202020204" pitchFamily="34" charset="0"/>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c hMerge="1">
                  <a:txBody>
                    <a:bodyPr/>
                    <a:lstStyle/>
                    <a:p>
                      <a:pPr marL="0" marR="0" indent="0" algn="ctr" defTabSz="914400" rtl="0" eaLnBrk="1" fontAlgn="t" latinLnBrk="0" hangingPunct="1">
                        <a:lnSpc>
                          <a:spcPct val="100000"/>
                        </a:lnSpc>
                        <a:spcBef>
                          <a:spcPts val="0"/>
                        </a:spcBef>
                        <a:spcAft>
                          <a:spcPts val="0"/>
                        </a:spcAft>
                        <a:buClrTx/>
                        <a:buSzTx/>
                        <a:buFontTx/>
                        <a:buNone/>
                        <a:tabLst/>
                        <a:defRPr/>
                      </a:pPr>
                      <a:endParaRPr lang="es-MX" sz="800" i="1" dirty="0" smtClean="0">
                        <a:effectLst/>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r>
              <a:tr h="540000">
                <a:tc>
                  <a:txBody>
                    <a:bodyPr/>
                    <a:lstStyle/>
                    <a:p>
                      <a:pPr marL="0" algn="ctr" rtl="0" eaLnBrk="1" fontAlgn="ctr" latinLnBrk="0" hangingPunct="1">
                        <a:spcBef>
                          <a:spcPts val="0"/>
                        </a:spcBef>
                        <a:spcAft>
                          <a:spcPts val="0"/>
                        </a:spcAft>
                      </a:pPr>
                      <a:r>
                        <a:rPr lang="es-MX" sz="1400" b="1" i="0" u="none" strike="noStrike" kern="1200" dirty="0">
                          <a:solidFill>
                            <a:srgbClr val="FF0000"/>
                          </a:solidFill>
                          <a:effectLst/>
                          <a:latin typeface="Arial Narrow"/>
                        </a:rPr>
                        <a:t>4</a:t>
                      </a:r>
                      <a:endParaRPr lang="es-MX" sz="1800" b="0" i="0" u="none" strike="noStrike" dirty="0">
                        <a:effectLst/>
                        <a:latin typeface="Arial"/>
                      </a:endParaRPr>
                    </a:p>
                  </a:txBody>
                  <a:tcPr marL="82423" marR="82423" marT="6477"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bg1"/>
                    </a:solidFill>
                  </a:tcPr>
                </a:tc>
                <a:tc>
                  <a:txBody>
                    <a:bodyPr/>
                    <a:lstStyle/>
                    <a:p>
                      <a:pPr marL="0" marR="0" indent="0" algn="l" rtl="0" eaLnBrk="1" fontAlgn="auto" latinLnBrk="0" hangingPunct="1">
                        <a:spcBef>
                          <a:spcPts val="0"/>
                        </a:spcBef>
                        <a:spcAft>
                          <a:spcPts val="0"/>
                        </a:spcAft>
                      </a:pPr>
                      <a:r>
                        <a:rPr lang="es-MX" sz="800" b="1" i="0" u="none" strike="noStrike" kern="1200" dirty="0">
                          <a:solidFill>
                            <a:srgbClr val="000000"/>
                          </a:solidFill>
                          <a:effectLst/>
                          <a:latin typeface="Arial Narrow"/>
                        </a:rPr>
                        <a:t> De</a:t>
                      </a:r>
                      <a:r>
                        <a:rPr lang="es-MX" sz="800" b="1" i="0" u="none" strike="noStrike" kern="1200" baseline="0" dirty="0">
                          <a:solidFill>
                            <a:srgbClr val="000000"/>
                          </a:solidFill>
                          <a:effectLst/>
                          <a:latin typeface="Arial Narrow"/>
                        </a:rPr>
                        <a:t> acuerdo al análisis realizado, conteste y desarrolle las siguientes cuestiones. </a:t>
                      </a:r>
                      <a:endParaRPr lang="es-MX" sz="1800" b="0" i="0" u="none" strike="noStrike" dirty="0">
                        <a:effectLst/>
                        <a:latin typeface="Arial"/>
                      </a:endParaRPr>
                    </a:p>
                    <a:p>
                      <a:pPr marL="0" algn="l" rtl="0" eaLnBrk="1" fontAlgn="t" latinLnBrk="0" hangingPunct="1">
                        <a:spcBef>
                          <a:spcPts val="0"/>
                        </a:spcBef>
                        <a:spcAft>
                          <a:spcPts val="0"/>
                        </a:spcAft>
                      </a:pPr>
                      <a:r>
                        <a:rPr lang="es-MX" sz="800" b="1" i="0" u="none" strike="noStrike" kern="1200" baseline="0" dirty="0">
                          <a:solidFill>
                            <a:srgbClr val="000000"/>
                          </a:solidFill>
                          <a:effectLst/>
                          <a:latin typeface="Arial Narrow"/>
                        </a:rPr>
                        <a:t>1.- De las aptitudes personales identificadas y analizadas, cuales lo caracterizan mejor y  porque razones, y  cuales considera que debe mejorar y  como debe hacerlo.</a:t>
                      </a:r>
                      <a:endParaRPr lang="es-MX" sz="1800" b="0" i="0" u="none" strike="noStrike" dirty="0">
                        <a:effectLst/>
                        <a:latin typeface="Arial"/>
                      </a:endParaRPr>
                    </a:p>
                    <a:p>
                      <a:pPr marL="0" algn="l" rtl="0" eaLnBrk="1" fontAlgn="t" latinLnBrk="0" hangingPunct="1">
                        <a:spcBef>
                          <a:spcPts val="0"/>
                        </a:spcBef>
                        <a:spcAft>
                          <a:spcPts val="0"/>
                        </a:spcAft>
                      </a:pPr>
                      <a:r>
                        <a:rPr lang="es-MX" sz="800" b="1" i="0" u="none" strike="noStrike" kern="1200" baseline="0" dirty="0">
                          <a:solidFill>
                            <a:srgbClr val="000000"/>
                          </a:solidFill>
                          <a:effectLst/>
                          <a:latin typeface="Arial Narrow"/>
                        </a:rPr>
                        <a:t>2.- De las aptitudes sociales identificadas y analizadas, cuales lo caracterizan mejor y  porque razones, y  cuales considera que debe mejorar y  como debe hacerlo.</a:t>
                      </a:r>
                      <a:endParaRPr lang="es-MX" sz="1800" b="0" i="0" u="none" strike="noStrike" dirty="0">
                        <a:effectLst/>
                        <a:latin typeface="Arial"/>
                      </a:endParaRPr>
                    </a:p>
                    <a:p>
                      <a:pPr marL="0" algn="l" rtl="0" eaLnBrk="1" fontAlgn="t" latinLnBrk="0" hangingPunct="1">
                        <a:spcBef>
                          <a:spcPts val="0"/>
                        </a:spcBef>
                        <a:spcAft>
                          <a:spcPts val="0"/>
                        </a:spcAft>
                      </a:pPr>
                      <a:r>
                        <a:rPr lang="es-MX" sz="800" b="1" i="0" u="none" strike="noStrike" kern="1200" dirty="0">
                          <a:solidFill>
                            <a:srgbClr val="000000"/>
                          </a:solidFill>
                          <a:effectLst/>
                          <a:latin typeface="Arial Narrow"/>
                        </a:rPr>
                        <a:t>3.- </a:t>
                      </a:r>
                      <a:r>
                        <a:rPr lang="es-MX" sz="800" b="1" i="0" u="none" strike="noStrike" kern="1200" baseline="0" dirty="0">
                          <a:solidFill>
                            <a:srgbClr val="000000"/>
                          </a:solidFill>
                          <a:effectLst/>
                          <a:latin typeface="Arial Narrow"/>
                        </a:rPr>
                        <a:t>De acuerdo al análisis anterior  de sus aptitudes, en que tipo de organización, empresa,  actividad y/o puesto o función considera que puede desempeñarse mejor.</a:t>
                      </a:r>
                      <a:endParaRPr lang="es-MX" sz="1800" b="0" i="0" u="none" strike="noStrike" dirty="0">
                        <a:effectLst/>
                        <a:latin typeface="Arial"/>
                      </a:endParaRPr>
                    </a:p>
                  </a:txBody>
                  <a:tcPr marL="82423" marR="82423" marT="6477"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accent3">
                        <a:lumMod val="20000"/>
                        <a:lumOff val="80000"/>
                      </a:schemeClr>
                    </a:solidFill>
                  </a:tcPr>
                </a:tc>
              </a:tr>
              <a:tr h="4127648">
                <a:tc gridSpan="2">
                  <a:txBody>
                    <a:bodyPr/>
                    <a:lstStyle/>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smtClean="0">
                        <a:effectLst/>
                        <a:latin typeface="Arial"/>
                      </a:endParaRPr>
                    </a:p>
                    <a:p>
                      <a:pPr marL="0" algn="ctr" rtl="0" eaLnBrk="1" fontAlgn="ctr" latinLnBrk="0" hangingPunct="1">
                        <a:spcBef>
                          <a:spcPts val="0"/>
                        </a:spcBef>
                        <a:spcAft>
                          <a:spcPts val="0"/>
                        </a:spcAft>
                      </a:pP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hMerge="1">
                  <a:txBody>
                    <a:bodyPr/>
                    <a:lstStyle/>
                    <a:p>
                      <a:pPr marL="0" algn="ctr" rtl="0" eaLnBrk="1" fontAlgn="ctr" latinLnBrk="0" hangingPunct="1">
                        <a:spcBef>
                          <a:spcPts val="0"/>
                        </a:spcBef>
                        <a:spcAft>
                          <a:spcPts val="0"/>
                        </a:spcAft>
                      </a:pPr>
                      <a:endParaRPr lang="es-MX" sz="1800" b="0" i="0" u="none" strike="noStrike" dirty="0">
                        <a:effectLst/>
                        <a:latin typeface="Arial"/>
                      </a:endParaRPr>
                    </a:p>
                  </a:txBody>
                  <a:tcPr marL="67056" marR="67056" marT="7112"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r>
            </a:tbl>
          </a:graphicData>
        </a:graphic>
      </p:graphicFrame>
      <p:sp>
        <p:nvSpPr>
          <p:cNvPr id="5" name="4 Marcador de número de diapositiva"/>
          <p:cNvSpPr>
            <a:spLocks noGrp="1"/>
          </p:cNvSpPr>
          <p:nvPr>
            <p:ph type="sldNum" sz="quarter" idx="12"/>
          </p:nvPr>
        </p:nvSpPr>
        <p:spPr>
          <a:xfrm>
            <a:off x="6542856" y="6448251"/>
            <a:ext cx="2133600" cy="365125"/>
          </a:xfrm>
        </p:spPr>
        <p:txBody>
          <a:bodyPr/>
          <a:lstStyle/>
          <a:p>
            <a:fld id="{132FADFE-3B8F-471C-ABF0-DBC7717ECBBC}" type="slidenum">
              <a:rPr lang="es-ES" sz="900" smtClean="0"/>
              <a:t>4</a:t>
            </a:fld>
            <a:endParaRPr lang="es-ES" sz="900" dirty="0"/>
          </a:p>
        </p:txBody>
      </p:sp>
      <p:sp>
        <p:nvSpPr>
          <p:cNvPr id="7" name="6 Rectángulo"/>
          <p:cNvSpPr/>
          <p:nvPr/>
        </p:nvSpPr>
        <p:spPr>
          <a:xfrm>
            <a:off x="828384" y="6381328"/>
            <a:ext cx="7488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900" b="1" i="1" dirty="0" smtClean="0">
                <a:solidFill>
                  <a:srgbClr val="FF0000"/>
                </a:solidFill>
              </a:rPr>
              <a:t>Puede llenarlo  a mano o bien por su computadora. No tiene límite en su repuesta.  Puede iniciar en esta página y continuar si lo requiere, en las hojas adicionales al final de este documento.</a:t>
            </a:r>
            <a:endParaRPr lang="es-MX" sz="1400" b="1" i="1" dirty="0">
              <a:solidFill>
                <a:srgbClr val="FF0000"/>
              </a:solidFill>
            </a:endParaRPr>
          </a:p>
        </p:txBody>
      </p:sp>
      <p:graphicFrame>
        <p:nvGraphicFramePr>
          <p:cNvPr id="8" name="7 Tabla"/>
          <p:cNvGraphicFramePr>
            <a:graphicFrameLocks noGrp="1"/>
          </p:cNvGraphicFramePr>
          <p:nvPr>
            <p:extLst>
              <p:ext uri="{D42A27DB-BD31-4B8C-83A1-F6EECF244321}">
                <p14:modId xmlns:p14="http://schemas.microsoft.com/office/powerpoint/2010/main" val="2489738510"/>
              </p:ext>
            </p:extLst>
          </p:nvPr>
        </p:nvGraphicFramePr>
        <p:xfrm>
          <a:off x="612439" y="156758"/>
          <a:ext cx="7920001" cy="391922"/>
        </p:xfrm>
        <a:graphic>
          <a:graphicData uri="http://schemas.openxmlformats.org/drawingml/2006/table">
            <a:tbl>
              <a:tblPr/>
              <a:tblGrid>
                <a:gridCol w="821886"/>
                <a:gridCol w="3026037"/>
                <a:gridCol w="1095850"/>
                <a:gridCol w="420284"/>
                <a:gridCol w="653773"/>
                <a:gridCol w="410943"/>
                <a:gridCol w="747171"/>
                <a:gridCol w="457642"/>
                <a:gridCol w="286415"/>
              </a:tblGrid>
              <a:tr h="0">
                <a:tc gridSpan="4">
                  <a:txBody>
                    <a:bodyPr/>
                    <a:lstStyle/>
                    <a:p>
                      <a:pPr marL="0" algn="ctr"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TGE -2020 – 2021. MÓDULO I  TÉCNICAS DE DESARROLLO ORGANIZACIONAL.  CUESTIONARIO MODULAR</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FECHA DE ENVÍ0</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l" rtl="0" eaLnBrk="1" fontAlgn="ctr" latinLnBrk="0" hangingPunct="1">
                        <a:spcBef>
                          <a:spcPts val="0"/>
                        </a:spcBef>
                        <a:spcAft>
                          <a:spcPts val="0"/>
                        </a:spcAft>
                      </a:pPr>
                      <a:r>
                        <a:rPr lang="es-MX" sz="700" b="1" i="0" u="none" strike="noStrike" kern="1200" baseline="0" dirty="0">
                          <a:solidFill>
                            <a:srgbClr val="000000"/>
                          </a:solidFill>
                          <a:effectLst/>
                          <a:latin typeface="Arial"/>
                          <a:cs typeface="Arial"/>
                        </a:rPr>
                        <a:t>HOJA</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l" rtl="0" eaLnBrk="1" fontAlgn="ctr" latinLnBrk="0" hangingPunct="1">
                        <a:spcBef>
                          <a:spcPts val="0"/>
                        </a:spcBef>
                        <a:spcAft>
                          <a:spcPts val="0"/>
                        </a:spcAft>
                      </a:pPr>
                      <a:r>
                        <a:rPr lang="es-MX" sz="700" b="0" i="0" u="none" strike="noStrike" dirty="0" smtClean="0">
                          <a:effectLst/>
                          <a:latin typeface="Arial"/>
                        </a:rPr>
                        <a:t>2</a:t>
                      </a:r>
                      <a:endParaRPr lang="es-MX" sz="700" b="0" i="0" u="none" strike="noStrike" dirty="0">
                        <a:effectLst/>
                        <a:latin typeface="Arial"/>
                      </a:endParaRPr>
                    </a:p>
                  </a:txBody>
                  <a:tcPr marL="89281" marR="89281" marT="44704" marB="447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a:cs typeface="Arial"/>
                        </a:rPr>
                        <a:t>NOMBRE:</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indent="0" algn="ctr" rtl="0" eaLnBrk="1" fontAlgn="base"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CARRERA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a:cs typeface="Arial"/>
                        </a:rPr>
                        <a:t>MATRÍCULA</a:t>
                      </a: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gridSpan="2">
                  <a:txBody>
                    <a:bodyPr/>
                    <a:lstStyle/>
                    <a:p>
                      <a:pPr marL="0" algn="l" rtl="0" eaLnBrk="1" fontAlgn="ctr" latinLnBrk="0" hangingPunct="1">
                        <a:spcBef>
                          <a:spcPts val="0"/>
                        </a:spcBef>
                        <a:spcAft>
                          <a:spcPts val="0"/>
                        </a:spcAft>
                      </a:pPr>
                      <a:endParaRPr lang="es-MX" sz="700" b="0" i="0" u="none" strike="noStrike" dirty="0">
                        <a:effectLst/>
                        <a:latin typeface="Arial"/>
                      </a:endParaRPr>
                    </a:p>
                  </a:txBody>
                  <a:tcPr marL="89154" marR="89154" marT="44577" marB="4457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Tree>
    <p:extLst>
      <p:ext uri="{BB962C8B-B14F-4D97-AF65-F5344CB8AC3E}">
        <p14:creationId xmlns:p14="http://schemas.microsoft.com/office/powerpoint/2010/main" val="3315844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6456" y="620688"/>
            <a:ext cx="8280000" cy="5904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val="4028785896"/>
              </p:ext>
            </p:extLst>
          </p:nvPr>
        </p:nvGraphicFramePr>
        <p:xfrm>
          <a:off x="612440" y="116632"/>
          <a:ext cx="7920000" cy="391954"/>
        </p:xfrm>
        <a:graphic>
          <a:graphicData uri="http://schemas.openxmlformats.org/drawingml/2006/table">
            <a:tbl>
              <a:tblPr/>
              <a:tblGrid>
                <a:gridCol w="819314"/>
                <a:gridCol w="3035146"/>
                <a:gridCol w="1095868"/>
                <a:gridCol w="424332"/>
                <a:gridCol w="652536"/>
                <a:gridCol w="408296"/>
                <a:gridCol w="748222"/>
                <a:gridCol w="454054"/>
                <a:gridCol w="282232"/>
              </a:tblGrid>
              <a:tr h="0">
                <a:tc gridSpan="4">
                  <a:txBody>
                    <a:bodyPr/>
                    <a:lstStyle/>
                    <a:p>
                      <a:pPr algn="ctr" rtl="0" eaLnBrk="1" latinLnBrk="0" hangingPunct="1"/>
                      <a:r>
                        <a:rPr lang="es-MX" sz="700" b="1" i="0" u="none" kern="1200" baseline="0" dirty="0" smtClean="0">
                          <a:solidFill>
                            <a:schemeClr val="tx1"/>
                          </a:solidFill>
                          <a:effectLst/>
                          <a:latin typeface="Arial" panose="020B0604020202020204" pitchFamily="34" charset="0"/>
                          <a:ea typeface="+mn-ea"/>
                          <a:cs typeface="Arial" panose="020B0604020202020204" pitchFamily="34" charset="0"/>
                        </a:rPr>
                        <a:t>TGE -2020 – 2021. MÓDULO I  TÉCNICAS DE DESARROLLO ORGANIZACIONAL.  CUESTIONARIO MODULAR</a:t>
                      </a:r>
                      <a:endParaRPr lang="es-MX" sz="700" i="0" u="none" dirty="0" smtClean="0">
                        <a:solidFill>
                          <a:schemeClr val="tx1"/>
                        </a:solidFill>
                        <a:effectLst/>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pPr algn="ctr" rtl="0" eaLnBrk="1" latinLnBrk="0" hangingPunct="1"/>
                      <a:endParaRPr lang="es-MX" sz="800" b="1" i="0" u="none" dirty="0" smtClean="0">
                        <a:solidFill>
                          <a:schemeClr val="tx1"/>
                        </a:solidFill>
                        <a:effectLst/>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rtl="0" eaLnBrk="1" latinLnBrk="0" hangingPunct="1"/>
                      <a:r>
                        <a:rPr lang="es-MX" sz="700" b="1" i="0" u="none" dirty="0" smtClean="0">
                          <a:solidFill>
                            <a:schemeClr val="tx1"/>
                          </a:solidFill>
                          <a:effectLst/>
                          <a:latin typeface="Arial" panose="020B0604020202020204" pitchFamily="34" charset="0"/>
                          <a:cs typeface="Arial" panose="020B0604020202020204" pitchFamily="34" charset="0"/>
                        </a:rPr>
                        <a:t>FECHA DE ENVÍ0</a:t>
                      </a: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dirty="0"/>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es-MX" sz="700" dirty="0"/>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s-MX" sz="700" b="1" baseline="0" dirty="0" smtClean="0">
                          <a:latin typeface="Arial" panose="020B0604020202020204" pitchFamily="34" charset="0"/>
                          <a:cs typeface="Arial" panose="020B0604020202020204" pitchFamily="34" charset="0"/>
                        </a:rPr>
                        <a:t>HOJA</a:t>
                      </a:r>
                      <a:endParaRPr lang="es-MX" sz="700" b="1" dirty="0">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s-MX" sz="700" b="1" dirty="0">
                        <a:latin typeface="Arial" panose="020B0604020202020204" pitchFamily="34" charset="0"/>
                        <a:cs typeface="Arial" panose="020B0604020202020204" pitchFamily="34" charset="0"/>
                      </a:endParaRPr>
                    </a:p>
                  </a:txBody>
                  <a:tcPr marL="89239" marR="89239" marT="44672" marB="44672" anchor="ct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70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0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CARRERA</a:t>
                      </a:r>
                      <a:endParaRPr lang="es-MX" sz="70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endParaRPr lang="es-MX" sz="70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algn="ctr"/>
                      <a:r>
                        <a:rPr lang="es-MX" sz="700" b="1" dirty="0" smtClean="0">
                          <a:latin typeface="Arial" panose="020B0604020202020204" pitchFamily="34" charset="0"/>
                          <a:cs typeface="Arial" panose="020B0604020202020204" pitchFamily="34" charset="0"/>
                        </a:rPr>
                        <a:t>MATRÍCULA</a:t>
                      </a:r>
                      <a:endParaRPr lang="es-MX" sz="70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gridSpan="2">
                  <a:txBody>
                    <a:bodyPr/>
                    <a:lstStyle/>
                    <a:p>
                      <a:endParaRPr lang="es-MX" sz="70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
        <p:nvSpPr>
          <p:cNvPr id="6" name="5 Marcador de número de diapositiva"/>
          <p:cNvSpPr>
            <a:spLocks noGrp="1"/>
          </p:cNvSpPr>
          <p:nvPr>
            <p:ph type="sldNum" sz="quarter" idx="12"/>
          </p:nvPr>
        </p:nvSpPr>
        <p:spPr>
          <a:xfrm>
            <a:off x="6758880" y="6356351"/>
            <a:ext cx="2133600" cy="365125"/>
          </a:xfrm>
        </p:spPr>
        <p:txBody>
          <a:bodyPr/>
          <a:lstStyle/>
          <a:p>
            <a:fld id="{132FADFE-3B8F-471C-ABF0-DBC7717ECBBC}" type="slidenum">
              <a:rPr lang="es-ES" sz="900" smtClean="0"/>
              <a:t>5</a:t>
            </a:fld>
            <a:endParaRPr lang="es-ES" sz="900" dirty="0"/>
          </a:p>
        </p:txBody>
      </p:sp>
      <p:sp>
        <p:nvSpPr>
          <p:cNvPr id="7" name="6 Rectángulo"/>
          <p:cNvSpPr/>
          <p:nvPr/>
        </p:nvSpPr>
        <p:spPr>
          <a:xfrm>
            <a:off x="828384" y="6453336"/>
            <a:ext cx="7488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900" b="1" i="1" dirty="0" smtClean="0">
                <a:solidFill>
                  <a:srgbClr val="FF0000"/>
                </a:solidFill>
              </a:rPr>
              <a:t>Puede llenarlo  a mano o bien por su computadora. No tiene límite en su repuesta.  Puede iniciar en esta página y continuar si lo requiere, en las hojas adicionales al final de este documento.</a:t>
            </a:r>
            <a:endParaRPr lang="es-MX" sz="1400" b="1" i="1" dirty="0">
              <a:solidFill>
                <a:srgbClr val="FF0000"/>
              </a:solidFill>
            </a:endParaRPr>
          </a:p>
        </p:txBody>
      </p:sp>
      <p:graphicFrame>
        <p:nvGraphicFramePr>
          <p:cNvPr id="8" name="7 Tabla"/>
          <p:cNvGraphicFramePr>
            <a:graphicFrameLocks noGrp="1"/>
          </p:cNvGraphicFramePr>
          <p:nvPr>
            <p:extLst>
              <p:ext uri="{D42A27DB-BD31-4B8C-83A1-F6EECF244321}">
                <p14:modId xmlns:p14="http://schemas.microsoft.com/office/powerpoint/2010/main" val="219774673"/>
              </p:ext>
            </p:extLst>
          </p:nvPr>
        </p:nvGraphicFramePr>
        <p:xfrm>
          <a:off x="612439" y="692696"/>
          <a:ext cx="7919999" cy="5608468"/>
        </p:xfrm>
        <a:graphic>
          <a:graphicData uri="http://schemas.openxmlformats.org/drawingml/2006/table">
            <a:tbl>
              <a:tblPr firstRow="1" bandRow="1"/>
              <a:tblGrid>
                <a:gridCol w="309776"/>
                <a:gridCol w="302884"/>
                <a:gridCol w="1566694"/>
                <a:gridCol w="324085"/>
                <a:gridCol w="1465233"/>
                <a:gridCol w="331420"/>
                <a:gridCol w="1504708"/>
                <a:gridCol w="278487"/>
                <a:gridCol w="1502220"/>
                <a:gridCol w="334492"/>
              </a:tblGrid>
              <a:tr h="180000">
                <a:tc gridSpan="10">
                  <a:txBody>
                    <a:bodyPr/>
                    <a:lstStyle/>
                    <a:p>
                      <a:pPr marL="0" marR="0" indent="0" algn="ctr" rtl="0" eaLnBrk="1" fontAlgn="auto" latinLnBrk="0" hangingPunct="1">
                        <a:spcBef>
                          <a:spcPts val="0"/>
                        </a:spcBef>
                        <a:spcAft>
                          <a:spcPts val="0"/>
                        </a:spcAft>
                      </a:pPr>
                      <a:r>
                        <a:rPr lang="es-MX" sz="700" b="1" dirty="0" smtClean="0">
                          <a:effectLst/>
                          <a:latin typeface="Arial" panose="020B0604020202020204" pitchFamily="34" charset="0"/>
                          <a:cs typeface="Arial" panose="020B0604020202020204" pitchFamily="34" charset="0"/>
                        </a:rPr>
                        <a:t>CAPITULO</a:t>
                      </a:r>
                      <a:r>
                        <a:rPr lang="es-MX" sz="700" b="1" baseline="0" dirty="0" smtClean="0">
                          <a:effectLst/>
                          <a:latin typeface="Arial" panose="020B0604020202020204" pitchFamily="34" charset="0"/>
                          <a:cs typeface="Arial" panose="020B0604020202020204" pitchFamily="34" charset="0"/>
                        </a:rPr>
                        <a:t> 2.0.- DESARROLLO ORGANIZACIONAL –DO</a:t>
                      </a:r>
                      <a:endParaRPr lang="es-MX" sz="700" b="1" dirty="0">
                        <a:effectLst/>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40622">
                <a:tc gridSpan="10">
                  <a:txBody>
                    <a:bodyPr/>
                    <a:lstStyle/>
                    <a:p>
                      <a:pPr marL="0" marR="0" indent="0" algn="ctr" rtl="0" eaLnBrk="1" fontAlgn="auto" latinLnBrk="0" hangingPunct="1">
                        <a:spcBef>
                          <a:spcPts val="0"/>
                        </a:spcBef>
                        <a:spcAft>
                          <a:spcPts val="0"/>
                        </a:spcAft>
                      </a:pPr>
                      <a:endParaRPr lang="es-MX" sz="100" b="1" dirty="0">
                        <a:effectLst/>
                        <a:latin typeface="Arial" panose="020B0604020202020204" pitchFamily="34" charset="0"/>
                        <a:cs typeface="Arial" panose="020B0604020202020204" pitchFamily="34" charset="0"/>
                      </a:endParaRPr>
                    </a:p>
                  </a:txBody>
                  <a:tcPr marL="63415" marR="63415" marT="56369" marB="5636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gridSpan="10">
                  <a:txBody>
                    <a:bodyPr/>
                    <a:lstStyle/>
                    <a:p>
                      <a:pPr marL="0" marR="0" indent="0" algn="ctr" rtl="0" eaLnBrk="1" fontAlgn="auto" latinLnBrk="0" hangingPunct="1">
                        <a:spcBef>
                          <a:spcPts val="0"/>
                        </a:spcBef>
                        <a:spcAft>
                          <a:spcPts val="0"/>
                        </a:spcAft>
                      </a:pPr>
                      <a:r>
                        <a:rPr lang="es-MX" sz="800" b="1" i="1" dirty="0" smtClean="0">
                          <a:effectLst/>
                          <a:latin typeface="Arial" panose="020B0604020202020204" pitchFamily="34" charset="0"/>
                          <a:cs typeface="Arial" panose="020B0604020202020204" pitchFamily="34" charset="0"/>
                        </a:rPr>
                        <a:t> 2.12.1</a:t>
                      </a:r>
                      <a:r>
                        <a:rPr lang="es-MX" sz="800" b="1" i="1" baseline="0" dirty="0" smtClean="0">
                          <a:effectLst/>
                          <a:latin typeface="Arial" panose="020B0604020202020204" pitchFamily="34" charset="0"/>
                          <a:cs typeface="Arial" panose="020B0604020202020204" pitchFamily="34" charset="0"/>
                        </a:rPr>
                        <a:t>  </a:t>
                      </a:r>
                      <a:r>
                        <a:rPr lang="es-MX" sz="800" b="1" i="1" dirty="0" smtClean="0">
                          <a:effectLst/>
                          <a:latin typeface="Arial" panose="020B0604020202020204" pitchFamily="34" charset="0"/>
                          <a:cs typeface="Arial" panose="020B0604020202020204" pitchFamily="34" charset="0"/>
                        </a:rPr>
                        <a:t>Cuestionario del Capítulo 2.0. Desarrollo Organizacional </a:t>
                      </a:r>
                      <a:endParaRPr lang="es-MX" sz="800" b="1" i="1" dirty="0">
                        <a:effectLst/>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1" i="0" dirty="0" smtClean="0">
                          <a:solidFill>
                            <a:srgbClr val="FF0000"/>
                          </a:solidFill>
                          <a:effectLst/>
                          <a:latin typeface="Arial" panose="020B0604020202020204" pitchFamily="34" charset="0"/>
                          <a:cs typeface="Arial" panose="020B0604020202020204" pitchFamily="34" charset="0"/>
                        </a:rPr>
                        <a:t>1</a:t>
                      </a:r>
                      <a:endParaRPr lang="es-MX" sz="700" b="1" i="0" dirty="0" smtClean="0">
                        <a:solidFill>
                          <a:srgbClr val="FF0000"/>
                        </a:solidFill>
                        <a:effectLst/>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8">
                  <a:txBody>
                    <a:bodyPr/>
                    <a:lstStyle/>
                    <a:p>
                      <a:pPr algn="just" rtl="0" eaLnBrk="1" fontAlgn="auto" latinLnBrk="0" hangingPunct="1"/>
                      <a:r>
                        <a:rPr lang="es-MX" sz="800" b="0" i="0" kern="1200" dirty="0" smtClean="0">
                          <a:solidFill>
                            <a:schemeClr val="tx1"/>
                          </a:solidFill>
                          <a:effectLst/>
                          <a:latin typeface="Arial" panose="020B0604020202020204" pitchFamily="34" charset="0"/>
                          <a:ea typeface="+mn-ea"/>
                          <a:cs typeface="Arial" panose="020B0604020202020204" pitchFamily="34" charset="0"/>
                        </a:rPr>
                        <a:t>Lea</a:t>
                      </a:r>
                      <a:r>
                        <a:rPr lang="es-MX" sz="800" b="0" i="0" kern="1200" baseline="0" dirty="0" smtClean="0">
                          <a:solidFill>
                            <a:schemeClr val="tx1"/>
                          </a:solidFill>
                          <a:effectLst/>
                          <a:latin typeface="Arial" panose="020B0604020202020204" pitchFamily="34" charset="0"/>
                          <a:ea typeface="+mn-ea"/>
                          <a:cs typeface="Arial" panose="020B0604020202020204" pitchFamily="34" charset="0"/>
                        </a:rPr>
                        <a:t> cuidadosamente las siguientes acepciones  y en la columna marcada con una </a:t>
                      </a:r>
                      <a:r>
                        <a:rPr lang="es-MX" sz="800" b="0" i="0" kern="1200" dirty="0" smtClean="0">
                          <a:solidFill>
                            <a:schemeClr val="tx1"/>
                          </a:solidFill>
                          <a:effectLst/>
                          <a:latin typeface="Arial" panose="020B0604020202020204" pitchFamily="34" charset="0"/>
                          <a:ea typeface="+mn-ea"/>
                          <a:cs typeface="Arial" panose="020B0604020202020204" pitchFamily="34" charset="0"/>
                          <a:sym typeface="Wingdings 2"/>
                        </a:rPr>
                        <a:t></a:t>
                      </a:r>
                      <a:r>
                        <a:rPr lang="es-MX" sz="800" b="0" i="0" kern="1200" baseline="0" dirty="0" smtClean="0">
                          <a:solidFill>
                            <a:schemeClr val="tx1"/>
                          </a:solidFill>
                          <a:effectLst/>
                          <a:latin typeface="Arial" panose="020B0604020202020204" pitchFamily="34" charset="0"/>
                          <a:ea typeface="+mn-ea"/>
                          <a:cs typeface="Arial" panose="020B0604020202020204" pitchFamily="34" charset="0"/>
                        </a:rPr>
                        <a:t> anote la letra de la alternativa que considera la correcta. En aquellas preguntas abiertas, escriba su respuesta en el espacio indicado. Si requiere mayor espacio, utilice páginas adicionales. </a:t>
                      </a:r>
                      <a:r>
                        <a:rPr lang="es-MX" sz="800" b="0" i="1" kern="1200" baseline="0" dirty="0" smtClean="0">
                          <a:solidFill>
                            <a:schemeClr val="tx1"/>
                          </a:solidFill>
                          <a:effectLst/>
                          <a:latin typeface="Arial" panose="020B0604020202020204" pitchFamily="34" charset="0"/>
                          <a:ea typeface="+mn-ea"/>
                          <a:cs typeface="Arial" panose="020B0604020202020204" pitchFamily="34" charset="0"/>
                        </a:rPr>
                        <a:t>Puede ser contestado con consulta a “libro abierto”</a:t>
                      </a:r>
                      <a:endParaRPr lang="es-MX" sz="100" b="0" dirty="0">
                        <a:effectLst/>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b="1" i="0" u="none" strike="noStrike" kern="1200" dirty="0" smtClean="0">
                          <a:solidFill>
                            <a:srgbClr val="000000"/>
                          </a:solidFill>
                          <a:effectLst/>
                          <a:latin typeface="Arial" panose="020B0604020202020204" pitchFamily="34" charset="0"/>
                          <a:cs typeface="Arial" panose="020B0604020202020204" pitchFamily="34" charset="0"/>
                          <a:sym typeface="Wingdings 2"/>
                        </a:rPr>
                        <a:t></a:t>
                      </a:r>
                      <a:endParaRPr lang="es-MX" sz="700" b="0" i="0" u="none" strike="noStrike" dirty="0" smtClean="0">
                        <a:effectLst/>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rowSpan="2">
                  <a:txBody>
                    <a:bodyPr/>
                    <a:lstStyle/>
                    <a:p>
                      <a:pPr marL="0" marR="0" indent="0" algn="ctr" rtl="0" eaLnBrk="1" fontAlgn="auto" latinLnBrk="0" hangingPunct="1">
                        <a:spcBef>
                          <a:spcPts val="0"/>
                        </a:spcBef>
                        <a:spcAft>
                          <a:spcPts val="0"/>
                        </a:spcAft>
                      </a:pPr>
                      <a:r>
                        <a:rPr lang="es-MX" sz="900" b="1" i="0" u="none" strike="noStrike" dirty="0" smtClean="0">
                          <a:effectLst/>
                          <a:latin typeface="Arial" panose="020B0604020202020204" pitchFamily="34" charset="0"/>
                          <a:cs typeface="Arial" panose="020B0604020202020204" pitchFamily="34" charset="0"/>
                        </a:rPr>
                        <a:t>1</a:t>
                      </a:r>
                      <a:endParaRPr lang="es-MX" sz="900" b="1" i="0" u="none" strike="noStrike" dirty="0">
                        <a:effectLst/>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9">
                  <a:txBody>
                    <a:bodyPr/>
                    <a:lstStyle/>
                    <a:p>
                      <a:pPr algn="l"/>
                      <a:r>
                        <a:rPr lang="es-ES" sz="700" b="1" i="1" dirty="0" smtClean="0">
                          <a:solidFill>
                            <a:schemeClr val="tx2">
                              <a:lumMod val="50000"/>
                            </a:schemeClr>
                          </a:solidFill>
                          <a:latin typeface="Arial" panose="020B0604020202020204" pitchFamily="34" charset="0"/>
                          <a:cs typeface="Arial" panose="020B0604020202020204" pitchFamily="34" charset="0"/>
                        </a:rPr>
                        <a:t>La  organización cuya finalidad es realizar algún tipo de actividad comercial, industrial o de prestación de servicio es:</a:t>
                      </a:r>
                      <a:endParaRPr lang="es-MX" sz="700" b="1" dirty="0">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tr>
              <a:tr h="0">
                <a:tc vMerge="1">
                  <a:txBody>
                    <a:bodyPr/>
                    <a:lstStyle/>
                    <a:p>
                      <a:pPr marL="0" marR="0" indent="0" algn="just" rtl="0" eaLnBrk="1" fontAlgn="auto" latinLnBrk="0" hangingPunct="1">
                        <a:spcBef>
                          <a:spcPts val="0"/>
                        </a:spcBef>
                        <a:spcAft>
                          <a:spcPts val="0"/>
                        </a:spcAft>
                      </a:pPr>
                      <a:endParaRPr lang="es-MX" sz="900" b="0" i="0" u="none" strike="noStrike" dirty="0">
                        <a:effectLst/>
                        <a:latin typeface="+mn-lt"/>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r>
                        <a:rPr lang="es-MX" sz="700" b="1" dirty="0" smtClean="0">
                          <a:latin typeface="Arial" panose="020B0604020202020204" pitchFamily="34" charset="0"/>
                          <a:cs typeface="Arial" panose="020B0604020202020204" pitchFamily="34" charset="0"/>
                        </a:rPr>
                        <a:t>A</a:t>
                      </a:r>
                      <a:endParaRPr lang="es-MX" sz="700" b="1" dirty="0">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eaLnBrk="1" fontAlgn="auto" latinLnBrk="0" hangingPunct="1"/>
                      <a:r>
                        <a:rPr lang="es-MX" sz="700" b="1" i="0" kern="1200" dirty="0" smtClean="0">
                          <a:solidFill>
                            <a:schemeClr val="tx1"/>
                          </a:solidFill>
                          <a:effectLst/>
                          <a:latin typeface="Arial" panose="020B0604020202020204" pitchFamily="34" charset="0"/>
                          <a:ea typeface="+mn-ea"/>
                          <a:cs typeface="Arial" panose="020B0604020202020204" pitchFamily="34" charset="0"/>
                        </a:rPr>
                        <a:t>Gobierno</a:t>
                      </a:r>
                      <a:r>
                        <a:rPr lang="es-MX" sz="700" b="1" i="0" kern="1200" baseline="0" dirty="0" smtClean="0">
                          <a:solidFill>
                            <a:schemeClr val="tx1"/>
                          </a:solidFill>
                          <a:effectLst/>
                          <a:latin typeface="Arial" panose="020B0604020202020204" pitchFamily="34" charset="0"/>
                          <a:ea typeface="+mn-ea"/>
                          <a:cs typeface="Arial" panose="020B0604020202020204" pitchFamily="34" charset="0"/>
                        </a:rPr>
                        <a:t> e instituciones</a:t>
                      </a:r>
                      <a:endParaRPr lang="es-MX" sz="700" b="1" dirty="0">
                        <a:effectLst/>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B</a:t>
                      </a:r>
                      <a:endParaRPr lang="es-MX" sz="700" b="1" i="0" u="none" strike="noStrike" dirty="0">
                        <a:effectLst/>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b="1" i="0" kern="1200" dirty="0" smtClean="0">
                          <a:solidFill>
                            <a:schemeClr val="tx1"/>
                          </a:solidFill>
                          <a:effectLst/>
                          <a:latin typeface="Arial" panose="020B0604020202020204" pitchFamily="34" charset="0"/>
                          <a:ea typeface="+mn-ea"/>
                          <a:cs typeface="Arial" panose="020B0604020202020204" pitchFamily="34" charset="0"/>
                        </a:rPr>
                        <a:t>Las</a:t>
                      </a:r>
                      <a:r>
                        <a:rPr lang="es-MX" sz="700" b="1" i="0" kern="1200" baseline="0" dirty="0" smtClean="0">
                          <a:solidFill>
                            <a:schemeClr val="tx1"/>
                          </a:solidFill>
                          <a:effectLst/>
                          <a:latin typeface="Arial" panose="020B0604020202020204" pitchFamily="34" charset="0"/>
                          <a:ea typeface="+mn-ea"/>
                          <a:cs typeface="Arial" panose="020B0604020202020204" pitchFamily="34" charset="0"/>
                        </a:rPr>
                        <a:t> empresas públicas</a:t>
                      </a:r>
                      <a:endParaRPr lang="es-MX" sz="700" b="1" dirty="0" smtClean="0">
                        <a:effectLst/>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C</a:t>
                      </a:r>
                      <a:endParaRPr lang="es-MX" sz="700" b="1" i="0" u="none" strike="noStrike" dirty="0">
                        <a:effectLst/>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b="1" i="0" kern="1200" dirty="0" smtClean="0">
                          <a:solidFill>
                            <a:schemeClr val="tx1"/>
                          </a:solidFill>
                          <a:effectLst/>
                          <a:latin typeface="Arial" panose="020B0604020202020204" pitchFamily="34" charset="0"/>
                          <a:ea typeface="+mn-ea"/>
                          <a:cs typeface="Arial" panose="020B0604020202020204" pitchFamily="34" charset="0"/>
                        </a:rPr>
                        <a:t>Las empresas privadas</a:t>
                      </a:r>
                      <a:endParaRPr lang="es-MX" sz="700" b="1" dirty="0" smtClean="0">
                        <a:effectLst/>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s-MX" sz="700" b="1" dirty="0" smtClean="0">
                          <a:latin typeface="Arial" panose="020B0604020202020204" pitchFamily="34" charset="0"/>
                          <a:cs typeface="Arial" panose="020B0604020202020204" pitchFamily="34" charset="0"/>
                        </a:rPr>
                        <a:t>D</a:t>
                      </a:r>
                      <a:endParaRPr lang="es-MX" sz="700" b="1" dirty="0">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b="1" i="0" kern="1200" dirty="0" smtClean="0">
                          <a:solidFill>
                            <a:schemeClr val="tx1"/>
                          </a:solidFill>
                          <a:effectLst/>
                          <a:latin typeface="Arial" panose="020B0604020202020204" pitchFamily="34" charset="0"/>
                          <a:ea typeface="+mn-ea"/>
                          <a:cs typeface="Arial" panose="020B0604020202020204" pitchFamily="34" charset="0"/>
                        </a:rPr>
                        <a:t>Las instituciones de salud</a:t>
                      </a:r>
                      <a:endParaRPr lang="es-MX" sz="700" b="1" dirty="0" smtClean="0">
                        <a:effectLst/>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s-MX" sz="700" dirty="0">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rowSpan="2">
                  <a:txBody>
                    <a:bodyPr/>
                    <a:lstStyle/>
                    <a:p>
                      <a:pPr marL="0" marR="0" indent="0" algn="ctr" rtl="0" eaLnBrk="1" fontAlgn="auto" latinLnBrk="0" hangingPunct="1">
                        <a:spcBef>
                          <a:spcPts val="0"/>
                        </a:spcBef>
                        <a:spcAft>
                          <a:spcPts val="0"/>
                        </a:spcAft>
                      </a:pPr>
                      <a:r>
                        <a:rPr lang="es-MX" sz="900" b="1" i="0" u="none" strike="noStrike" dirty="0" smtClean="0">
                          <a:effectLst/>
                          <a:latin typeface="Arial" panose="020B0604020202020204" pitchFamily="34" charset="0"/>
                          <a:cs typeface="Arial" panose="020B0604020202020204" pitchFamily="34" charset="0"/>
                        </a:rPr>
                        <a:t>2</a:t>
                      </a:r>
                      <a:endParaRPr lang="es-MX" sz="900" b="1" i="0" u="none" strike="noStrike" dirty="0">
                        <a:effectLst/>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9">
                  <a:txBody>
                    <a:bodyPr/>
                    <a:lstStyle/>
                    <a:p>
                      <a:pPr algn="l"/>
                      <a:r>
                        <a:rPr lang="es-MX" sz="700" b="1" dirty="0" smtClean="0">
                          <a:latin typeface="Arial" panose="020B0604020202020204" pitchFamily="34" charset="0"/>
                          <a:cs typeface="Arial" panose="020B0604020202020204" pitchFamily="34" charset="0"/>
                        </a:rPr>
                        <a:t>En su opinión y experiencia, ¿cual de los entornos de las organizaciones le influyen o afectan más y por que motivos o razones?:</a:t>
                      </a:r>
                      <a:endParaRPr lang="es-MX" sz="700" b="1" dirty="0">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vMerge="1">
                  <a:txBody>
                    <a:bodyPr/>
                    <a:lstStyle/>
                    <a:p>
                      <a:pPr marL="0" marR="0" indent="0" algn="ctr" rtl="0" eaLnBrk="1" fontAlgn="auto" latinLnBrk="0" hangingPunct="1">
                        <a:spcBef>
                          <a:spcPts val="0"/>
                        </a:spcBef>
                        <a:spcAft>
                          <a:spcPts val="0"/>
                        </a:spcAft>
                      </a:pPr>
                      <a:endParaRPr lang="es-MX" sz="900" b="1" i="0" u="none" strike="noStrike" dirty="0">
                        <a:effectLst/>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9">
                  <a:txBody>
                    <a:bodyPr/>
                    <a:lstStyle/>
                    <a:p>
                      <a:pPr algn="ctr"/>
                      <a:endParaRPr lang="es-MX" sz="700" b="1" dirty="0" smtClean="0">
                        <a:latin typeface="Arial" panose="020B0604020202020204" pitchFamily="34" charset="0"/>
                        <a:cs typeface="Arial" panose="020B0604020202020204" pitchFamily="34" charset="0"/>
                      </a:endParaRPr>
                    </a:p>
                    <a:p>
                      <a:pPr algn="ctr"/>
                      <a:endParaRPr lang="es-MX" sz="700" b="1" dirty="0" smtClean="0">
                        <a:latin typeface="Arial" panose="020B0604020202020204" pitchFamily="34" charset="0"/>
                        <a:cs typeface="Arial" panose="020B0604020202020204" pitchFamily="34" charset="0"/>
                      </a:endParaRPr>
                    </a:p>
                    <a:p>
                      <a:pPr algn="ctr"/>
                      <a:endParaRPr lang="es-MX" sz="700" b="1" dirty="0" smtClean="0">
                        <a:latin typeface="Arial" panose="020B0604020202020204" pitchFamily="34" charset="0"/>
                        <a:cs typeface="Arial" panose="020B0604020202020204" pitchFamily="34" charset="0"/>
                      </a:endParaRPr>
                    </a:p>
                    <a:p>
                      <a:pPr algn="ctr"/>
                      <a:endParaRPr lang="es-MX" sz="700" b="1" dirty="0" smtClean="0">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700" dirty="0">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rowSpan="2">
                  <a:txBody>
                    <a:bodyPr/>
                    <a:lstStyle/>
                    <a:p>
                      <a:pPr marL="0" marR="0" indent="0" algn="ctr" rtl="0" eaLnBrk="1" fontAlgn="auto" latinLnBrk="0" hangingPunct="1">
                        <a:spcBef>
                          <a:spcPts val="0"/>
                        </a:spcBef>
                        <a:spcAft>
                          <a:spcPts val="0"/>
                        </a:spcAft>
                      </a:pPr>
                      <a:r>
                        <a:rPr lang="es-MX" sz="900" b="1" i="0" u="none" strike="noStrike" kern="1200" dirty="0" smtClean="0">
                          <a:solidFill>
                            <a:srgbClr val="000000"/>
                          </a:solidFill>
                          <a:effectLst/>
                          <a:latin typeface="Arial" panose="020B0604020202020204" pitchFamily="34" charset="0"/>
                          <a:cs typeface="Arial" panose="020B0604020202020204" pitchFamily="34" charset="0"/>
                        </a:rPr>
                        <a:t>3</a:t>
                      </a:r>
                      <a:endParaRPr lang="es-MX" sz="900" b="1"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9">
                  <a:txBody>
                    <a:bodyPr/>
                    <a:lstStyle/>
                    <a:p>
                      <a:pPr rtl="0"/>
                      <a:r>
                        <a:rPr lang="es-MX" sz="700" b="1" i="0" kern="1200" dirty="0" smtClean="0">
                          <a:solidFill>
                            <a:schemeClr val="tx1"/>
                          </a:solidFill>
                          <a:effectLst/>
                          <a:latin typeface="Arial" panose="020B0604020202020204" pitchFamily="34" charset="0"/>
                          <a:ea typeface="+mn-ea"/>
                          <a:cs typeface="Arial" panose="020B0604020202020204" pitchFamily="34" charset="0"/>
                        </a:rPr>
                        <a:t>Es una de las fases del proceso de desarrollo organizacional.</a:t>
                      </a:r>
                      <a:endParaRPr lang="es-MX" sz="700"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v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A</a:t>
                      </a:r>
                      <a:endParaRPr lang="es-MX" sz="700" b="1"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eaLnBrk="1" fontAlgn="auto" latinLnBrk="0" hangingPunct="1"/>
                      <a:r>
                        <a:rPr lang="es-MX" sz="700" b="1" dirty="0" smtClean="0">
                          <a:effectLst/>
                          <a:latin typeface="Arial" panose="020B0604020202020204" pitchFamily="34" charset="0"/>
                          <a:cs typeface="Arial" panose="020B0604020202020204" pitchFamily="34" charset="0"/>
                        </a:rPr>
                        <a:t>Coordinar</a:t>
                      </a:r>
                      <a:r>
                        <a:rPr lang="es-MX" sz="700" b="1" baseline="0" dirty="0" smtClean="0">
                          <a:effectLst/>
                          <a:latin typeface="Arial" panose="020B0604020202020204" pitchFamily="34" charset="0"/>
                          <a:cs typeface="Arial" panose="020B0604020202020204" pitchFamily="34" charset="0"/>
                        </a:rPr>
                        <a:t> y ordenar las actividades de las personas</a:t>
                      </a:r>
                      <a:endParaRPr lang="es-MX" sz="700" b="1"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B</a:t>
                      </a:r>
                      <a:endParaRPr lang="es-MX" sz="700" b="1"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a:r>
                        <a:rPr lang="es-MX" sz="700" b="1" i="0" kern="1200" dirty="0" smtClean="0">
                          <a:solidFill>
                            <a:schemeClr val="tx1"/>
                          </a:solidFill>
                          <a:effectLst/>
                          <a:latin typeface="Arial" panose="020B0604020202020204" pitchFamily="34" charset="0"/>
                          <a:ea typeface="+mn-ea"/>
                          <a:cs typeface="Arial" panose="020B0604020202020204" pitchFamily="34" charset="0"/>
                        </a:rPr>
                        <a:t>Ordenar las divisiones y </a:t>
                      </a:r>
                      <a:endParaRPr lang="es-MX" sz="700" dirty="0" smtClean="0">
                        <a:effectLst/>
                        <a:latin typeface="Arial" panose="020B0604020202020204" pitchFamily="34" charset="0"/>
                        <a:cs typeface="Arial" panose="020B0604020202020204" pitchFamily="34" charset="0"/>
                      </a:endParaRPr>
                    </a:p>
                    <a:p>
                      <a:pPr algn="ctr" rtl="0"/>
                      <a:r>
                        <a:rPr lang="es-MX" sz="700" b="1" i="0" kern="1200" dirty="0" smtClean="0">
                          <a:solidFill>
                            <a:schemeClr val="tx1"/>
                          </a:solidFill>
                          <a:effectLst/>
                          <a:latin typeface="Arial" panose="020B0604020202020204" pitchFamily="34" charset="0"/>
                          <a:ea typeface="+mn-ea"/>
                          <a:cs typeface="Arial" panose="020B0604020202020204" pitchFamily="34" charset="0"/>
                        </a:rPr>
                        <a:t>señalar las personas que </a:t>
                      </a:r>
                      <a:endParaRPr lang="es-MX" sz="700" dirty="0" smtClean="0">
                        <a:effectLst/>
                        <a:latin typeface="Arial" panose="020B0604020202020204" pitchFamily="34" charset="0"/>
                        <a:cs typeface="Arial" panose="020B0604020202020204" pitchFamily="34" charset="0"/>
                      </a:endParaRPr>
                    </a:p>
                    <a:p>
                      <a:pPr algn="ctr" rtl="0"/>
                      <a:r>
                        <a:rPr lang="es-MX" sz="700" b="1" i="0" kern="1200" dirty="0" smtClean="0">
                          <a:solidFill>
                            <a:schemeClr val="tx1"/>
                          </a:solidFill>
                          <a:effectLst/>
                          <a:latin typeface="Arial" panose="020B0604020202020204" pitchFamily="34" charset="0"/>
                          <a:ea typeface="+mn-ea"/>
                          <a:cs typeface="Arial" panose="020B0604020202020204" pitchFamily="34" charset="0"/>
                        </a:rPr>
                        <a:t>van a responsabilizarse de ella</a:t>
                      </a:r>
                      <a:r>
                        <a:rPr lang="es-MX" sz="700" b="0" i="0" kern="1200" dirty="0" smtClean="0">
                          <a:solidFill>
                            <a:schemeClr val="tx1"/>
                          </a:solidFill>
                          <a:effectLst/>
                          <a:latin typeface="Arial" panose="020B0604020202020204" pitchFamily="34" charset="0"/>
                          <a:ea typeface="+mn-ea"/>
                          <a:cs typeface="Arial" panose="020B0604020202020204" pitchFamily="34" charset="0"/>
                        </a:rPr>
                        <a:t>s.</a:t>
                      </a:r>
                      <a:endParaRPr lang="es-MX" sz="700"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ctr" rtl="0" eaLnBrk="1" fontAlgn="auto"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C</a:t>
                      </a:r>
                      <a:endParaRPr lang="es-MX" sz="700" b="1"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eaLnBrk="1" fontAlgn="auto" latinLnBrk="0" hangingPunct="1"/>
                      <a:r>
                        <a:rPr lang="es-MX" sz="700" b="1" dirty="0" smtClean="0">
                          <a:effectLst/>
                          <a:latin typeface="Arial" panose="020B0604020202020204" pitchFamily="34" charset="0"/>
                          <a:cs typeface="Arial" panose="020B0604020202020204" pitchFamily="34" charset="0"/>
                        </a:rPr>
                        <a:t>Establecer objetivos por puestos y funciones.</a:t>
                      </a:r>
                      <a:endParaRPr lang="es-MX" sz="700" b="1"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algn="ctr" rtl="0" eaLnBrk="1" fontAlgn="ctr" latinLnBrk="0" hangingPunct="1">
                        <a:spcBef>
                          <a:spcPts val="0"/>
                        </a:spcBef>
                        <a:spcAft>
                          <a:spcPts val="0"/>
                        </a:spcAft>
                      </a:pPr>
                      <a:r>
                        <a:rPr lang="es-MX" sz="700" b="1" i="0" u="none" strike="noStrike" kern="1200" dirty="0" smtClean="0">
                          <a:solidFill>
                            <a:srgbClr val="000000"/>
                          </a:solidFill>
                          <a:effectLst/>
                          <a:latin typeface="Arial" panose="020B0604020202020204" pitchFamily="34" charset="0"/>
                          <a:cs typeface="Arial" panose="020B0604020202020204" pitchFamily="34" charset="0"/>
                        </a:rPr>
                        <a:t>D</a:t>
                      </a:r>
                      <a:endParaRPr lang="es-MX" sz="700" b="1"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eaLnBrk="1" fontAlgn="auto" latinLnBrk="0" hangingPunct="1"/>
                      <a:r>
                        <a:rPr lang="es-MX" sz="700" b="1" i="0" kern="1200" dirty="0" smtClean="0">
                          <a:solidFill>
                            <a:schemeClr val="tx1"/>
                          </a:solidFill>
                          <a:effectLst/>
                          <a:latin typeface="Arial" panose="020B0604020202020204" pitchFamily="34" charset="0"/>
                          <a:ea typeface="+mn-ea"/>
                          <a:cs typeface="Arial" panose="020B0604020202020204" pitchFamily="34" charset="0"/>
                        </a:rPr>
                        <a:t>Ninguno de los anteriores</a:t>
                      </a:r>
                      <a:endParaRPr lang="es-MX" sz="700" b="1"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s-MX" sz="700" dirty="0">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rowSpan="2">
                  <a:txBody>
                    <a:bodyPr/>
                    <a:lstStyle/>
                    <a:p>
                      <a:pPr marL="0" marR="0" indent="0" algn="ctr" rtl="0" eaLnBrk="1" fontAlgn="auto" latinLnBrk="0" hangingPunct="1">
                        <a:spcBef>
                          <a:spcPts val="0"/>
                        </a:spcBef>
                        <a:spcAft>
                          <a:spcPts val="0"/>
                        </a:spcAft>
                      </a:pPr>
                      <a:r>
                        <a:rPr lang="es-MX" sz="900" b="1" i="0" u="none" strike="noStrike" kern="1200" dirty="0" smtClean="0">
                          <a:solidFill>
                            <a:schemeClr val="tx1"/>
                          </a:solidFill>
                          <a:effectLst/>
                          <a:latin typeface="Arial" panose="020B0604020202020204" pitchFamily="34" charset="0"/>
                          <a:cs typeface="Arial" panose="020B0604020202020204" pitchFamily="34" charset="0"/>
                        </a:rPr>
                        <a:t>4</a:t>
                      </a:r>
                      <a:endParaRPr lang="es-MX" sz="900" b="1"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9">
                  <a:txBody>
                    <a:bodyPr/>
                    <a:lstStyle/>
                    <a:p>
                      <a:pPr marL="0" marR="0" indent="0" algn="l" rtl="0" eaLnBrk="1" fontAlgn="ctr" latinLnBrk="0" hangingPunct="1">
                        <a:spcBef>
                          <a:spcPts val="0"/>
                        </a:spcBef>
                        <a:spcAft>
                          <a:spcPts val="0"/>
                        </a:spcAft>
                      </a:pPr>
                      <a:r>
                        <a:rPr lang="es-MX" sz="700" b="1" i="1" kern="1200" dirty="0" smtClean="0">
                          <a:solidFill>
                            <a:schemeClr val="tx1"/>
                          </a:solidFill>
                          <a:effectLst/>
                          <a:latin typeface="Arial" panose="020B0604020202020204" pitchFamily="34" charset="0"/>
                          <a:ea typeface="+mn-ea"/>
                          <a:cs typeface="Arial" panose="020B0604020202020204" pitchFamily="34" charset="0"/>
                        </a:rPr>
                        <a:t>Es uno de los beneficios del desarrollo organizacional</a:t>
                      </a:r>
                      <a:endParaRPr lang="es-MX" sz="700" b="1"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v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A</a:t>
                      </a:r>
                      <a:endParaRPr lang="es-MX" sz="700" b="1"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b="0" kern="1200" dirty="0" smtClean="0">
                          <a:solidFill>
                            <a:schemeClr val="tx1"/>
                          </a:solidFill>
                          <a:effectLst/>
                          <a:latin typeface="Arial" panose="020B0604020202020204" pitchFamily="34" charset="0"/>
                          <a:ea typeface="+mn-ea"/>
                          <a:cs typeface="Arial" panose="020B0604020202020204" pitchFamily="34" charset="0"/>
                        </a:rPr>
                        <a:t>Todos.</a:t>
                      </a:r>
                      <a:endParaRPr lang="es-MX" sz="700" b="0" dirty="0" smtClean="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tcPr>
                </a:tc>
                <a:tc>
                  <a:txBody>
                    <a:bodyPr/>
                    <a:lstStyle/>
                    <a:p>
                      <a:pPr marL="0" marR="0" indent="0" algn="ctr" rtl="0" eaLnBrk="1" fontAlgn="auto" latinLnBrk="0" hangingPunct="1">
                        <a:spcBef>
                          <a:spcPts val="0"/>
                        </a:spcBef>
                        <a:spcAft>
                          <a:spcPts val="0"/>
                        </a:spcAft>
                      </a:pPr>
                      <a:r>
                        <a:rPr lang="es-MX" sz="700" b="0" i="0" u="none" strike="noStrike" kern="1200" dirty="0">
                          <a:solidFill>
                            <a:srgbClr val="000000"/>
                          </a:solidFill>
                          <a:effectLst/>
                          <a:latin typeface="Arial" panose="020B0604020202020204" pitchFamily="34" charset="0"/>
                          <a:cs typeface="Arial" panose="020B0604020202020204" pitchFamily="34" charset="0"/>
                        </a:rPr>
                        <a:t>B</a:t>
                      </a:r>
                      <a:endParaRPr lang="es-MX" sz="700" b="0" i="0" u="none" strike="noStrike" dirty="0">
                        <a:effectLst/>
                        <a:latin typeface="Arial" panose="020B0604020202020204" pitchFamily="34" charset="0"/>
                        <a:cs typeface="Arial" panose="020B0604020202020204" pitchFamily="34" charset="0"/>
                      </a:endParaRPr>
                    </a:p>
                  </a:txBody>
                  <a:tcPr marL="63373" marR="63373" marT="56388" marB="56388"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eaLnBrk="1" fontAlgn="auto" latinLnBrk="0" hangingPunct="1"/>
                      <a:r>
                        <a:rPr lang="es-MX" sz="700" b="0" kern="1200" dirty="0" smtClean="0">
                          <a:solidFill>
                            <a:schemeClr val="tx1"/>
                          </a:solidFill>
                          <a:effectLst>
                            <a:innerShdw blurRad="69850" dist="43180" dir="5400000">
                              <a:srgbClr val="000000">
                                <a:alpha val="65000"/>
                              </a:srgbClr>
                            </a:innerShdw>
                          </a:effectLst>
                          <a:latin typeface="Arial" panose="020B0604020202020204" pitchFamily="34" charset="0"/>
                          <a:ea typeface="+mn-ea"/>
                          <a:cs typeface="Arial" panose="020B0604020202020204" pitchFamily="34" charset="0"/>
                        </a:rPr>
                        <a:t> Mejor trabajo de equipo</a:t>
                      </a:r>
                      <a:endParaRPr lang="es-MX" sz="700" b="0"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tcPr>
                </a:tc>
                <a:tc>
                  <a:txBody>
                    <a:bodyPr/>
                    <a:lstStyle/>
                    <a:p>
                      <a:pPr marL="0" marR="0" indent="0" algn="ctr" rtl="0" eaLnBrk="1" fontAlgn="auto" latinLnBrk="0" hangingPunct="1">
                        <a:spcBef>
                          <a:spcPts val="0"/>
                        </a:spcBef>
                        <a:spcAft>
                          <a:spcPts val="0"/>
                        </a:spcAft>
                      </a:pPr>
                      <a:r>
                        <a:rPr lang="es-MX" sz="700" b="0" i="0" u="none" strike="noStrike" kern="1200" dirty="0">
                          <a:solidFill>
                            <a:srgbClr val="000000"/>
                          </a:solidFill>
                          <a:effectLst/>
                          <a:latin typeface="Arial" panose="020B0604020202020204" pitchFamily="34" charset="0"/>
                          <a:cs typeface="Arial" panose="020B0604020202020204" pitchFamily="34" charset="0"/>
                        </a:rPr>
                        <a:t>C</a:t>
                      </a:r>
                      <a:endParaRPr lang="es-MX" sz="700" b="0" i="0" u="none" strike="noStrike" dirty="0">
                        <a:effectLst/>
                        <a:latin typeface="Arial" panose="020B0604020202020204" pitchFamily="34" charset="0"/>
                        <a:cs typeface="Arial" panose="020B0604020202020204" pitchFamily="34" charset="0"/>
                      </a:endParaRPr>
                    </a:p>
                  </a:txBody>
                  <a:tcPr marL="63373" marR="63373" marT="56388" marB="56388"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eaLnBrk="0" fontAlgn="ctr" latinLnBrk="0" hangingPunct="0"/>
                      <a:r>
                        <a:rPr lang="es-MX" sz="700" b="0" kern="1200" dirty="0" smtClean="0">
                          <a:solidFill>
                            <a:schemeClr val="tx1"/>
                          </a:solidFill>
                          <a:effectLst>
                            <a:innerShdw blurRad="69850" dist="43180" dir="5400000">
                              <a:srgbClr val="000000">
                                <a:alpha val="65000"/>
                              </a:srgbClr>
                            </a:innerShdw>
                          </a:effectLst>
                          <a:latin typeface="Arial" panose="020B0604020202020204" pitchFamily="34" charset="0"/>
                          <a:ea typeface="+mn-ea"/>
                          <a:cs typeface="Arial" panose="020B0604020202020204" pitchFamily="34" charset="0"/>
                        </a:rPr>
                        <a:t> Mayor satisfacción en el empleo</a:t>
                      </a:r>
                      <a:endParaRPr lang="es-MX" sz="700" b="0"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tcPr>
                </a:tc>
                <a:tc>
                  <a:txBody>
                    <a:bodyPr/>
                    <a:lstStyle/>
                    <a:p>
                      <a:pPr marL="0" algn="ctr" rtl="0" eaLnBrk="1" fontAlgn="ctr" latinLnBrk="0" hangingPunct="1">
                        <a:spcBef>
                          <a:spcPts val="0"/>
                        </a:spcBef>
                        <a:spcAft>
                          <a:spcPts val="0"/>
                        </a:spcAft>
                      </a:pPr>
                      <a:r>
                        <a:rPr lang="es-MX" sz="700" b="0" i="0" u="none" strike="noStrike" kern="1200" dirty="0" smtClean="0">
                          <a:solidFill>
                            <a:srgbClr val="000000"/>
                          </a:solidFill>
                          <a:effectLst/>
                          <a:latin typeface="Arial" panose="020B0604020202020204" pitchFamily="34" charset="0"/>
                          <a:cs typeface="Arial" panose="020B0604020202020204" pitchFamily="34" charset="0"/>
                        </a:rPr>
                        <a:t>D</a:t>
                      </a:r>
                      <a:endParaRPr lang="es-MX" sz="700" b="0" i="0" u="none" strike="noStrike" dirty="0">
                        <a:effectLst/>
                        <a:latin typeface="Arial" panose="020B0604020202020204" pitchFamily="34" charset="0"/>
                        <a:cs typeface="Arial" panose="020B0604020202020204" pitchFamily="34" charset="0"/>
                      </a:endParaRPr>
                    </a:p>
                  </a:txBody>
                  <a:tcPr marL="63373" marR="63373" marT="56388" marB="56388" anchor="ctr">
                    <a:lnR w="12700" cap="flat" cmpd="sng" algn="ctr">
                      <a:solidFill>
                        <a:srgbClr val="000000"/>
                      </a:solidFill>
                      <a:prstDash val="solid"/>
                      <a:round/>
                      <a:headEnd type="none" w="med" len="med"/>
                      <a:tailEnd type="none" w="med" len="med"/>
                    </a:lnR>
                    <a:solidFill>
                      <a:schemeClr val="bg1">
                        <a:lumMod val="95000"/>
                      </a:schemeClr>
                    </a:solidFill>
                  </a:tcPr>
                </a:tc>
                <a:tc>
                  <a:txBody>
                    <a:bodyPr/>
                    <a:lstStyle/>
                    <a:p>
                      <a:pPr algn="ctr" rtl="0" eaLnBrk="1" fontAlgn="auto" latinLnBrk="0" hangingPunct="1"/>
                      <a:r>
                        <a:rPr lang="es-MX" sz="700" b="0" kern="1200" dirty="0" smtClean="0">
                          <a:solidFill>
                            <a:schemeClr val="tx1"/>
                          </a:solidFill>
                          <a:effectLst>
                            <a:innerShdw blurRad="69850" dist="43180" dir="5400000">
                              <a:srgbClr val="000000">
                                <a:alpha val="65000"/>
                              </a:srgbClr>
                            </a:innerShdw>
                          </a:effectLst>
                          <a:latin typeface="Arial" panose="020B0604020202020204" pitchFamily="34" charset="0"/>
                          <a:ea typeface="+mn-ea"/>
                          <a:cs typeface="Arial" panose="020B0604020202020204" pitchFamily="34" charset="0"/>
                        </a:rPr>
                        <a:t>Mejor resolución de conflictos</a:t>
                      </a:r>
                      <a:endParaRPr lang="es-MX" sz="700" b="0"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lang="es-MX" sz="700" dirty="0">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tcPr>
                </a:tc>
              </a:tr>
              <a:tr h="0">
                <a:tc rowSpan="2">
                  <a:txBody>
                    <a:bodyPr/>
                    <a:lstStyle/>
                    <a:p>
                      <a:pPr marL="0" marR="0" indent="0" algn="ctr" rtl="0" eaLnBrk="1" fontAlgn="auto" latinLnBrk="0" hangingPunct="1">
                        <a:spcBef>
                          <a:spcPts val="0"/>
                        </a:spcBef>
                        <a:spcAft>
                          <a:spcPts val="0"/>
                        </a:spcAft>
                      </a:pPr>
                      <a:r>
                        <a:rPr lang="es-MX" sz="900" b="1" i="0" u="none" strike="noStrike" kern="1200" dirty="0" smtClean="0">
                          <a:solidFill>
                            <a:srgbClr val="000000"/>
                          </a:solidFill>
                          <a:effectLst/>
                          <a:latin typeface="Arial" panose="020B0604020202020204" pitchFamily="34" charset="0"/>
                          <a:cs typeface="Arial" panose="020B0604020202020204" pitchFamily="34" charset="0"/>
                        </a:rPr>
                        <a:t>5</a:t>
                      </a:r>
                      <a:endParaRPr lang="es-MX" sz="900" b="1"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9">
                  <a:txBody>
                    <a:bodyPr/>
                    <a:lstStyle/>
                    <a:p>
                      <a:pPr rtl="0" eaLnBrk="1" fontAlgn="auto" latinLnBrk="0" hangingPunct="1"/>
                      <a:r>
                        <a:rPr lang="es-MX" sz="700" b="1" i="1" kern="1200" baseline="0" dirty="0" smtClean="0">
                          <a:solidFill>
                            <a:schemeClr val="tx1"/>
                          </a:solidFill>
                          <a:effectLst/>
                          <a:latin typeface="Arial" panose="020B0604020202020204" pitchFamily="34" charset="0"/>
                          <a:ea typeface="+mn-ea"/>
                          <a:cs typeface="Arial" panose="020B0604020202020204" pitchFamily="34" charset="0"/>
                        </a:rPr>
                        <a:t>Explique brevemente cuales son las finalidades de la descripción de puestos en las organizaciones:</a:t>
                      </a:r>
                      <a:endParaRPr lang="es-MX" sz="700" b="1"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vMerge="1">
                  <a:txBody>
                    <a:bodyPr/>
                    <a:lstStyle/>
                    <a:p>
                      <a:endParaRPr lang="es-MX"/>
                    </a:p>
                  </a:txBody>
                  <a:tcPr/>
                </a:tc>
                <a:tc gridSpan="9">
                  <a:txBody>
                    <a:bodyPr/>
                    <a:lstStyle/>
                    <a:p>
                      <a:pPr marL="177800" indent="-177800"/>
                      <a:endParaRPr lang="es-MX" sz="800" b="0" dirty="0" smtClean="0">
                        <a:solidFill>
                          <a:schemeClr val="accent2">
                            <a:lumMod val="50000"/>
                          </a:schemeClr>
                        </a:solidFill>
                        <a:effectLst/>
                        <a:latin typeface="Arial" panose="020B0604020202020204" pitchFamily="34" charset="0"/>
                        <a:cs typeface="Arial" panose="020B0604020202020204" pitchFamily="34" charset="0"/>
                      </a:endParaRPr>
                    </a:p>
                    <a:p>
                      <a:pPr marL="177800" indent="-177800"/>
                      <a:endParaRPr lang="es-MX" sz="800" b="0" dirty="0" smtClean="0">
                        <a:solidFill>
                          <a:schemeClr val="accent2">
                            <a:lumMod val="50000"/>
                          </a:schemeClr>
                        </a:solidFill>
                        <a:effectLst/>
                        <a:latin typeface="Arial" panose="020B0604020202020204" pitchFamily="34" charset="0"/>
                        <a:cs typeface="Arial" panose="020B0604020202020204" pitchFamily="34" charset="0"/>
                      </a:endParaRPr>
                    </a:p>
                    <a:p>
                      <a:pPr marL="177800" indent="-177800"/>
                      <a:endParaRPr lang="es-MX" sz="800" b="0" dirty="0" smtClean="0">
                        <a:solidFill>
                          <a:schemeClr val="accent2">
                            <a:lumMod val="50000"/>
                          </a:schemeClr>
                        </a:solidFill>
                        <a:effectLst/>
                        <a:latin typeface="Arial" panose="020B0604020202020204" pitchFamily="34" charset="0"/>
                        <a:cs typeface="Arial" panose="020B0604020202020204" pitchFamily="34" charset="0"/>
                      </a:endParaRPr>
                    </a:p>
                    <a:p>
                      <a:pPr marL="177800" indent="-177800"/>
                      <a:endParaRPr lang="es-MX" sz="800" b="0" dirty="0" smtClean="0">
                        <a:solidFill>
                          <a:schemeClr val="accent2">
                            <a:lumMod val="50000"/>
                          </a:schemeClr>
                        </a:solidFill>
                        <a:effectLst/>
                        <a:latin typeface="Arial" panose="020B0604020202020204" pitchFamily="34" charset="0"/>
                        <a:cs typeface="Arial" panose="020B0604020202020204" pitchFamily="34" charset="0"/>
                      </a:endParaRPr>
                    </a:p>
                    <a:p>
                      <a:pPr marL="177800" indent="-177800"/>
                      <a:endParaRPr lang="es-MX" sz="800" b="0" dirty="0" smtClean="0">
                        <a:solidFill>
                          <a:schemeClr val="accent2">
                            <a:lumMod val="50000"/>
                          </a:schemeClr>
                        </a:solidFill>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700" dirty="0">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solidFill>
                      <a:schemeClr val="bg1">
                        <a:lumMod val="95000"/>
                      </a:schemeClr>
                    </a:solidFill>
                  </a:tcPr>
                </a:tc>
              </a:tr>
              <a:tr h="0">
                <a:tc rowSpan="2">
                  <a:txBody>
                    <a:bodyPr/>
                    <a:lstStyle/>
                    <a:p>
                      <a:pPr marL="0" marR="0" indent="0" algn="ctr" rtl="0" eaLnBrk="1" fontAlgn="auto" latinLnBrk="0" hangingPunct="1">
                        <a:spcBef>
                          <a:spcPts val="0"/>
                        </a:spcBef>
                        <a:spcAft>
                          <a:spcPts val="0"/>
                        </a:spcAft>
                      </a:pPr>
                      <a:r>
                        <a:rPr lang="es-MX" sz="900" b="1" i="0" u="none" strike="noStrike" kern="1200" dirty="0" smtClean="0">
                          <a:solidFill>
                            <a:srgbClr val="000000"/>
                          </a:solidFill>
                          <a:effectLst/>
                          <a:latin typeface="Arial" panose="020B0604020202020204" pitchFamily="34" charset="0"/>
                          <a:cs typeface="Arial" panose="020B0604020202020204" pitchFamily="34" charset="0"/>
                        </a:rPr>
                        <a:t>6</a:t>
                      </a:r>
                      <a:endParaRPr lang="es-MX" sz="900" b="1"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9">
                  <a:txBody>
                    <a:bodyPr/>
                    <a:lstStyle/>
                    <a:p>
                      <a:pPr algn="just" eaLnBrk="1" hangingPunct="1">
                        <a:spcBef>
                          <a:spcPts val="400"/>
                        </a:spcBef>
                        <a:spcAft>
                          <a:spcPts val="400"/>
                        </a:spcAft>
                      </a:pPr>
                      <a:r>
                        <a:rPr lang="es-ES" altLang="es-MX" sz="700" b="1" i="1" dirty="0" smtClean="0">
                          <a:latin typeface="Arial" panose="020B0604020202020204" pitchFamily="34" charset="0"/>
                          <a:cs typeface="Arial" panose="020B0604020202020204" pitchFamily="34" charset="0"/>
                        </a:rPr>
                        <a:t>Se entiende como la función</a:t>
                      </a:r>
                      <a:r>
                        <a:rPr lang="es-ES" altLang="es-MX" sz="700" b="1" i="1" baseline="0" dirty="0" smtClean="0">
                          <a:latin typeface="Arial" panose="020B0604020202020204" pitchFamily="34" charset="0"/>
                          <a:cs typeface="Arial" panose="020B0604020202020204" pitchFamily="34" charset="0"/>
                        </a:rPr>
                        <a:t> de </a:t>
                      </a:r>
                      <a:r>
                        <a:rPr lang="es-ES" altLang="es-MX" sz="700" b="1" i="1" dirty="0" smtClean="0">
                          <a:latin typeface="Arial" panose="020B0604020202020204" pitchFamily="34" charset="0"/>
                          <a:cs typeface="Arial" panose="020B0604020202020204" pitchFamily="34" charset="0"/>
                        </a:rPr>
                        <a:t> armonizar a los miembros del un equipo de trabajo</a:t>
                      </a:r>
                      <a:r>
                        <a:rPr lang="es-ES" altLang="es-MX" sz="700" dirty="0" smtClean="0">
                          <a:latin typeface="Arial" panose="020B0604020202020204" pitchFamily="34" charset="0"/>
                          <a:cs typeface="Arial" panose="020B0604020202020204" pitchFamily="34" charset="0"/>
                        </a:rPr>
                        <a:t> para que formen y operen </a:t>
                      </a:r>
                      <a:r>
                        <a:rPr lang="es-ES" altLang="es-MX" sz="700" b="1" i="1" dirty="0" smtClean="0">
                          <a:latin typeface="Arial" panose="020B0604020202020204" pitchFamily="34" charset="0"/>
                          <a:cs typeface="Arial" panose="020B0604020202020204" pitchFamily="34" charset="0"/>
                        </a:rPr>
                        <a:t>unidades funcionales</a:t>
                      </a:r>
                      <a:r>
                        <a:rPr lang="es-ES" altLang="es-MX" sz="700" dirty="0" smtClean="0">
                          <a:latin typeface="Arial" panose="020B0604020202020204" pitchFamily="34" charset="0"/>
                          <a:cs typeface="Arial" panose="020B0604020202020204" pitchFamily="34" charset="0"/>
                        </a:rPr>
                        <a:t> que se denominan  empresas, tiendas, departamentos, áreas, etc.</a:t>
                      </a:r>
                      <a:endParaRPr lang="es-ES" altLang="es-MX" sz="700" dirty="0">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vMerge="1">
                  <a:txBody>
                    <a:bodyPr/>
                    <a:lstStyle/>
                    <a:p>
                      <a:endParaRPr lang="es-MX"/>
                    </a:p>
                  </a:txBody>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A</a:t>
                      </a:r>
                      <a:endParaRPr lang="es-MX" sz="700" b="1"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rtl="0" eaLnBrk="1" fontAlgn="t" latinLnBrk="0" hangingPunct="1"/>
                      <a:r>
                        <a:rPr lang="es-MX" sz="700" b="1" dirty="0" smtClean="0">
                          <a:effectLst/>
                          <a:latin typeface="Arial" panose="020B0604020202020204" pitchFamily="34" charset="0"/>
                          <a:cs typeface="Arial" panose="020B0604020202020204" pitchFamily="34" charset="0"/>
                        </a:rPr>
                        <a:t>Administración</a:t>
                      </a:r>
                      <a:r>
                        <a:rPr lang="es-MX" sz="700" b="1" baseline="0" dirty="0" smtClean="0">
                          <a:effectLst/>
                          <a:latin typeface="Arial" panose="020B0604020202020204" pitchFamily="34" charset="0"/>
                          <a:cs typeface="Arial" panose="020B0604020202020204" pitchFamily="34" charset="0"/>
                        </a:rPr>
                        <a:t> de personal</a:t>
                      </a:r>
                      <a:endParaRPr lang="es-MX" sz="700" b="1"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tcPr>
                </a:tc>
                <a:tc>
                  <a:txBody>
                    <a:bodyPr/>
                    <a:lstStyle/>
                    <a:p>
                      <a:pPr marL="0" marR="0" indent="0" algn="ctr" rtl="0" eaLnBrk="1" fontAlgn="auto"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B</a:t>
                      </a:r>
                      <a:endParaRPr lang="es-MX" sz="700" b="1" i="0" u="none" strike="noStrike" dirty="0">
                        <a:effectLst/>
                        <a:latin typeface="Arial" panose="020B0604020202020204" pitchFamily="34" charset="0"/>
                        <a:cs typeface="Arial" panose="020B0604020202020204" pitchFamily="34" charset="0"/>
                      </a:endParaRPr>
                    </a:p>
                  </a:txBody>
                  <a:tcPr marL="63373" marR="63373" marT="56388" marB="56388"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700" b="1" i="0" u="none" strike="noStrike" kern="1200" baseline="0" dirty="0" smtClean="0">
                          <a:solidFill>
                            <a:srgbClr val="000000"/>
                          </a:solidFill>
                          <a:effectLst/>
                          <a:latin typeface="Arial" panose="020B0604020202020204" pitchFamily="34" charset="0"/>
                          <a:cs typeface="Arial" panose="020B0604020202020204" pitchFamily="34" charset="0"/>
                        </a:rPr>
                        <a:t>La coordinación</a:t>
                      </a:r>
                      <a:endParaRPr lang="es-MX" sz="700" b="1" dirty="0" smtClean="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tcPr>
                </a:tc>
                <a:tc>
                  <a:txBody>
                    <a:bodyPr/>
                    <a:lstStyle/>
                    <a:p>
                      <a:pPr marL="0" marR="0" indent="0" algn="ctr" rtl="0" eaLnBrk="1" fontAlgn="auto"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C</a:t>
                      </a:r>
                      <a:endParaRPr lang="es-MX" sz="700" b="1" i="0" u="none" strike="noStrike" dirty="0">
                        <a:effectLst/>
                        <a:latin typeface="Arial" panose="020B0604020202020204" pitchFamily="34" charset="0"/>
                        <a:cs typeface="Arial" panose="020B0604020202020204" pitchFamily="34" charset="0"/>
                      </a:endParaRPr>
                    </a:p>
                  </a:txBody>
                  <a:tcPr marL="63373" marR="63373" marT="56388" marB="56388"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700" b="1" i="0" u="none" strike="noStrike" kern="1200" dirty="0" smtClean="0">
                          <a:solidFill>
                            <a:srgbClr val="000000"/>
                          </a:solidFill>
                          <a:effectLst/>
                          <a:latin typeface="Arial" panose="020B0604020202020204" pitchFamily="34" charset="0"/>
                          <a:cs typeface="Arial" panose="020B0604020202020204" pitchFamily="34" charset="0"/>
                        </a:rPr>
                        <a:t>La dirección</a:t>
                      </a:r>
                      <a:endParaRPr lang="es-MX" sz="700" b="1" dirty="0" smtClean="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D</a:t>
                      </a:r>
                      <a:endParaRPr lang="es-MX" sz="700" b="1" i="0" u="none" strike="noStrike" dirty="0">
                        <a:effectLst/>
                        <a:latin typeface="Arial" panose="020B0604020202020204" pitchFamily="34" charset="0"/>
                        <a:cs typeface="Arial" panose="020B0604020202020204" pitchFamily="34" charset="0"/>
                      </a:endParaRPr>
                    </a:p>
                  </a:txBody>
                  <a:tcPr marL="63373" marR="63373" marT="56388" marB="56388" anchor="ctr">
                    <a:lnR w="12700" cap="flat" cmpd="sng" algn="ctr">
                      <a:solidFill>
                        <a:srgbClr val="000000"/>
                      </a:solidFill>
                      <a:prstDash val="solid"/>
                      <a:round/>
                      <a:headEnd type="none" w="med" len="med"/>
                      <a:tailEnd type="none" w="med" len="med"/>
                    </a:ln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b="1" i="0" kern="1200" dirty="0" smtClean="0">
                          <a:solidFill>
                            <a:schemeClr val="tx1"/>
                          </a:solidFill>
                          <a:effectLst/>
                          <a:latin typeface="Arial" panose="020B0604020202020204" pitchFamily="34" charset="0"/>
                          <a:ea typeface="+mn-ea"/>
                          <a:cs typeface="Arial" panose="020B0604020202020204" pitchFamily="34" charset="0"/>
                        </a:rPr>
                        <a:t>La integración</a:t>
                      </a:r>
                      <a:endParaRPr lang="es-MX" sz="700" b="1" dirty="0" smtClean="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endParaRPr lang="es-MX" sz="700" dirty="0">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tcPr>
                </a:tc>
              </a:tr>
              <a:tr h="0">
                <a:tc rowSpan="2">
                  <a:txBody>
                    <a:bodyPr/>
                    <a:lstStyle/>
                    <a:p>
                      <a:pPr marL="0" marR="0" indent="0" algn="ctr" rtl="0" eaLnBrk="1" fontAlgn="auto" latinLnBrk="0" hangingPunct="1">
                        <a:spcBef>
                          <a:spcPts val="0"/>
                        </a:spcBef>
                        <a:spcAft>
                          <a:spcPts val="0"/>
                        </a:spcAft>
                      </a:pPr>
                      <a:r>
                        <a:rPr lang="es-MX" sz="900" b="1" i="0" u="none" strike="noStrike" dirty="0" smtClean="0">
                          <a:effectLst/>
                          <a:latin typeface="Arial" panose="020B0604020202020204" pitchFamily="34" charset="0"/>
                          <a:cs typeface="Arial" panose="020B0604020202020204" pitchFamily="34" charset="0"/>
                        </a:rPr>
                        <a:t>7</a:t>
                      </a:r>
                      <a:endParaRPr lang="es-MX" sz="900" b="1"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9">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700" b="0" i="0" kern="1200" dirty="0" smtClean="0">
                          <a:solidFill>
                            <a:schemeClr val="tx1"/>
                          </a:solidFill>
                          <a:effectLst/>
                          <a:latin typeface="Arial" panose="020B0604020202020204" pitchFamily="34" charset="0"/>
                          <a:ea typeface="+mn-ea"/>
                          <a:cs typeface="Arial" panose="020B0604020202020204" pitchFamily="34" charset="0"/>
                        </a:rPr>
                        <a:t>Son características del desarrollo organizacional:</a:t>
                      </a:r>
                      <a:endParaRPr lang="es-MX" sz="700" dirty="0" smtClean="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700" b="1" dirty="0" smtClean="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hMerge="1">
                  <a:txBody>
                    <a:bodyPr/>
                    <a:lstStyle/>
                    <a:p>
                      <a:endParaRPr lang="es-MX" sz="700" dirty="0">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tcPr>
                </a:tc>
              </a:tr>
              <a:tr h="0">
                <a:tc vMerge="1">
                  <a:txBody>
                    <a:bodyPr/>
                    <a:lstStyle/>
                    <a:p>
                      <a:pPr marL="0" marR="0" indent="0" algn="ctr" rtl="0" eaLnBrk="1" fontAlgn="auto" latinLnBrk="0" hangingPunct="1">
                        <a:spcBef>
                          <a:spcPts val="0"/>
                        </a:spcBef>
                        <a:spcAft>
                          <a:spcPts val="0"/>
                        </a:spcAft>
                      </a:pPr>
                      <a:endParaRPr lang="es-MX" sz="700" b="1"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A</a:t>
                      </a:r>
                      <a:endParaRPr lang="es-MX" sz="700" b="0"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algn="ctr" rtl="0" eaLnBrk="1" fontAlgn="auto" latinLnBrk="0" hangingPunct="1">
                        <a:spcBef>
                          <a:spcPts val="0"/>
                        </a:spcBef>
                        <a:spcAft>
                          <a:spcPts val="0"/>
                        </a:spcAft>
                      </a:pPr>
                      <a:r>
                        <a:rPr lang="es-MX" sz="700" b="0" i="1" u="none" strike="noStrike" kern="1200" dirty="0">
                          <a:solidFill>
                            <a:srgbClr val="000000"/>
                          </a:solidFill>
                          <a:effectLst/>
                          <a:latin typeface="Arial" panose="020B0604020202020204" pitchFamily="34" charset="0"/>
                          <a:cs typeface="Arial" panose="020B0604020202020204" pitchFamily="34" charset="0"/>
                        </a:rPr>
                        <a:t>orientación</a:t>
                      </a:r>
                      <a:r>
                        <a:rPr lang="es-MX" sz="700" b="0" i="1" u="none" strike="noStrike" kern="1200" baseline="0" dirty="0">
                          <a:solidFill>
                            <a:srgbClr val="000000"/>
                          </a:solidFill>
                          <a:effectLst/>
                          <a:latin typeface="Arial" panose="020B0604020202020204" pitchFamily="34" charset="0"/>
                          <a:cs typeface="Arial" panose="020B0604020202020204" pitchFamily="34" charset="0"/>
                        </a:rPr>
                        <a:t> sistémica, </a:t>
                      </a:r>
                      <a:r>
                        <a:rPr lang="es-MX" sz="700" b="0" i="1" u="none" strike="noStrike" kern="1200" dirty="0">
                          <a:solidFill>
                            <a:srgbClr val="000000"/>
                          </a:solidFill>
                          <a:effectLst/>
                          <a:latin typeface="Arial" panose="020B0604020202020204" pitchFamily="34" charset="0"/>
                          <a:cs typeface="Arial" panose="020B0604020202020204" pitchFamily="34" charset="0"/>
                        </a:rPr>
                        <a:t>aprendizaje-experiencia</a:t>
                      </a:r>
                      <a:r>
                        <a:rPr lang="es-MX" sz="700" b="0" i="0" u="none" strike="noStrike" kern="1200" baseline="0" dirty="0">
                          <a:solidFill>
                            <a:srgbClr val="000000"/>
                          </a:solidFill>
                          <a:effectLst/>
                          <a:latin typeface="Arial" panose="020B0604020202020204" pitchFamily="34" charset="0"/>
                          <a:cs typeface="Arial" panose="020B0604020202020204" pitchFamily="34" charset="0"/>
                        </a:rPr>
                        <a:t>  </a:t>
                      </a:r>
                      <a:r>
                        <a:rPr lang="es-MX" sz="700" b="0" i="0" u="none" strike="noStrike" kern="1200" dirty="0">
                          <a:solidFill>
                            <a:srgbClr val="000000"/>
                          </a:solidFill>
                          <a:effectLst/>
                          <a:latin typeface="Arial" panose="020B0604020202020204" pitchFamily="34" charset="0"/>
                          <a:cs typeface="Arial" panose="020B0604020202020204" pitchFamily="34" charset="0"/>
                        </a:rPr>
                        <a:t>y  construcción de equipos</a:t>
                      </a:r>
                      <a:endParaRPr lang="es-MX" sz="700" b="0"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tcPr>
                </a:tc>
                <a:tc>
                  <a:txBody>
                    <a:bodyPr/>
                    <a:lstStyle/>
                    <a:p>
                      <a:pPr marL="0" marR="0" indent="0" algn="ctr" rtl="0" eaLnBrk="1" fontAlgn="auto"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B</a:t>
                      </a:r>
                      <a:endParaRPr lang="es-MX" sz="700" b="0" i="0" u="none" strike="noStrike" dirty="0">
                        <a:effectLst/>
                        <a:latin typeface="Arial" panose="020B0604020202020204" pitchFamily="34" charset="0"/>
                        <a:cs typeface="Arial" panose="020B0604020202020204" pitchFamily="34" charset="0"/>
                      </a:endParaRPr>
                    </a:p>
                  </a:txBody>
                  <a:tcPr marL="63373" marR="63373" marT="56388" marB="56388"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ctr" rtl="0" eaLnBrk="1" fontAlgn="auto" latinLnBrk="0" hangingPunct="1">
                        <a:spcBef>
                          <a:spcPts val="0"/>
                        </a:spcBef>
                        <a:spcAft>
                          <a:spcPts val="0"/>
                        </a:spcAft>
                      </a:pPr>
                      <a:r>
                        <a:rPr lang="es-MX" sz="700" b="0" i="1" u="none" strike="noStrike" kern="1200" dirty="0">
                          <a:solidFill>
                            <a:srgbClr val="000000"/>
                          </a:solidFill>
                          <a:effectLst/>
                          <a:latin typeface="Arial" panose="020B0604020202020204" pitchFamily="34" charset="0"/>
                          <a:cs typeface="Arial" panose="020B0604020202020204" pitchFamily="34" charset="0"/>
                        </a:rPr>
                        <a:t>orientación</a:t>
                      </a:r>
                      <a:r>
                        <a:rPr lang="es-MX" sz="700" b="0" i="1" u="none" strike="noStrike" kern="1200" baseline="0" dirty="0">
                          <a:solidFill>
                            <a:srgbClr val="000000"/>
                          </a:solidFill>
                          <a:effectLst/>
                          <a:latin typeface="Arial" panose="020B0604020202020204" pitchFamily="34" charset="0"/>
                          <a:cs typeface="Arial" panose="020B0604020202020204" pitchFamily="34" charset="0"/>
                        </a:rPr>
                        <a:t> sistémica, </a:t>
                      </a:r>
                      <a:r>
                        <a:rPr lang="es-MX" sz="700" b="0" i="1" u="none" strike="noStrike" kern="1200" dirty="0">
                          <a:solidFill>
                            <a:srgbClr val="000000"/>
                          </a:solidFill>
                          <a:effectLst/>
                          <a:latin typeface="Arial" panose="020B0604020202020204" pitchFamily="34" charset="0"/>
                          <a:cs typeface="Arial" panose="020B0604020202020204" pitchFamily="34" charset="0"/>
                        </a:rPr>
                        <a:t>aprendizaje-experiencia</a:t>
                      </a:r>
                      <a:r>
                        <a:rPr lang="es-MX" sz="700" b="0" i="0" u="none" strike="noStrike" kern="1200" baseline="0" dirty="0">
                          <a:solidFill>
                            <a:srgbClr val="000000"/>
                          </a:solidFill>
                          <a:effectLst/>
                          <a:latin typeface="Arial" panose="020B0604020202020204" pitchFamily="34" charset="0"/>
                          <a:cs typeface="Arial" panose="020B0604020202020204" pitchFamily="34" charset="0"/>
                        </a:rPr>
                        <a:t>  </a:t>
                      </a:r>
                      <a:r>
                        <a:rPr lang="es-MX" sz="700" b="0" i="0" u="none" strike="noStrike" kern="1200" dirty="0">
                          <a:solidFill>
                            <a:srgbClr val="000000"/>
                          </a:solidFill>
                          <a:effectLst/>
                          <a:latin typeface="Arial" panose="020B0604020202020204" pitchFamily="34" charset="0"/>
                          <a:cs typeface="Arial" panose="020B0604020202020204" pitchFamily="34" charset="0"/>
                        </a:rPr>
                        <a:t>y  capacitación </a:t>
                      </a:r>
                      <a:endParaRPr lang="es-MX" sz="700" b="0"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tcPr>
                </a:tc>
                <a:tc>
                  <a:txBody>
                    <a:bodyPr/>
                    <a:lstStyle/>
                    <a:p>
                      <a:pPr marL="0" marR="0" indent="0" algn="ctr" rtl="0" eaLnBrk="1" fontAlgn="auto"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C</a:t>
                      </a:r>
                      <a:endParaRPr lang="es-MX" sz="700" b="0" i="0" u="none" strike="noStrike" dirty="0">
                        <a:effectLst/>
                        <a:latin typeface="Arial" panose="020B0604020202020204" pitchFamily="34" charset="0"/>
                        <a:cs typeface="Arial" panose="020B0604020202020204" pitchFamily="34" charset="0"/>
                      </a:endParaRPr>
                    </a:p>
                  </a:txBody>
                  <a:tcPr marL="63373" marR="63373" marT="56388" marB="56388"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algn="ctr" rtl="0" eaLnBrk="1" fontAlgn="ctr" latinLnBrk="0" hangingPunct="1">
                        <a:spcBef>
                          <a:spcPts val="0"/>
                        </a:spcBef>
                        <a:spcAft>
                          <a:spcPts val="0"/>
                        </a:spcAft>
                      </a:pPr>
                      <a:r>
                        <a:rPr lang="es-MX" sz="700" b="0" i="0" u="none" strike="noStrike" kern="1200" dirty="0">
                          <a:solidFill>
                            <a:srgbClr val="000000"/>
                          </a:solidFill>
                          <a:effectLst/>
                          <a:latin typeface="Arial" panose="020B0604020202020204" pitchFamily="34" charset="0"/>
                          <a:cs typeface="Arial" panose="020B0604020202020204" pitchFamily="34" charset="0"/>
                        </a:rPr>
                        <a:t>Ninguna de las tres opciones</a:t>
                      </a:r>
                      <a:endParaRPr lang="es-MX" sz="700" b="0"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tcPr>
                </a:tc>
                <a:tc>
                  <a:txBody>
                    <a:bodyPr/>
                    <a:lstStyle/>
                    <a:p>
                      <a:pPr marL="0" algn="ctr" rtl="0" eaLnBrk="1" fontAlgn="ctr" latinLnBrk="0" hangingPunct="1">
                        <a:spcBef>
                          <a:spcPts val="0"/>
                        </a:spcBef>
                        <a:spcAft>
                          <a:spcPts val="0"/>
                        </a:spcAft>
                      </a:pPr>
                      <a:r>
                        <a:rPr lang="es-MX" sz="700" b="1" i="0" u="none" strike="noStrike" kern="1200" dirty="0">
                          <a:solidFill>
                            <a:srgbClr val="000000"/>
                          </a:solidFill>
                          <a:effectLst/>
                          <a:latin typeface="Arial" panose="020B0604020202020204" pitchFamily="34" charset="0"/>
                          <a:cs typeface="Arial" panose="020B0604020202020204" pitchFamily="34" charset="0"/>
                        </a:rPr>
                        <a:t>D</a:t>
                      </a:r>
                      <a:endParaRPr lang="es-MX" sz="700" b="0" i="0" u="none" strike="noStrike" dirty="0">
                        <a:effectLst/>
                        <a:latin typeface="Arial" panose="020B0604020202020204" pitchFamily="34" charset="0"/>
                        <a:cs typeface="Arial" panose="020B0604020202020204" pitchFamily="34" charset="0"/>
                      </a:endParaRPr>
                    </a:p>
                  </a:txBody>
                  <a:tcPr marL="63373" marR="63373" marT="56388" marB="56388" anchor="ctr">
                    <a:lnR w="12700" cap="flat" cmpd="sng" algn="ctr">
                      <a:solidFill>
                        <a:srgbClr val="000000"/>
                      </a:solidFill>
                      <a:prstDash val="solid"/>
                      <a:round/>
                      <a:headEnd type="none" w="med" len="med"/>
                      <a:tailEnd type="none" w="med" len="med"/>
                    </a:lnR>
                    <a:solidFill>
                      <a:schemeClr val="bg1">
                        <a:lumMod val="95000"/>
                      </a:schemeClr>
                    </a:solidFill>
                  </a:tcPr>
                </a:tc>
                <a:tc>
                  <a:txBody>
                    <a:bodyPr/>
                    <a:lstStyle/>
                    <a:p>
                      <a:pPr algn="ctr" rtl="0" eaLnBrk="1" fontAlgn="auto" latinLnBrk="0" hangingPunct="1"/>
                      <a:r>
                        <a:rPr lang="es-MX" sz="700" b="0" i="1" kern="1200" dirty="0" smtClean="0">
                          <a:solidFill>
                            <a:schemeClr val="tx1"/>
                          </a:solidFill>
                          <a:effectLst/>
                          <a:latin typeface="Arial" panose="020B0604020202020204" pitchFamily="34" charset="0"/>
                          <a:ea typeface="+mn-ea"/>
                          <a:cs typeface="Arial" panose="020B0604020202020204" pitchFamily="34" charset="0"/>
                        </a:rPr>
                        <a:t>Orientación</a:t>
                      </a:r>
                      <a:r>
                        <a:rPr lang="es-MX" sz="700" b="0" i="1" kern="1200" baseline="0" dirty="0" smtClean="0">
                          <a:solidFill>
                            <a:schemeClr val="tx1"/>
                          </a:solidFill>
                          <a:effectLst/>
                          <a:latin typeface="Arial" panose="020B0604020202020204" pitchFamily="34" charset="0"/>
                          <a:ea typeface="+mn-ea"/>
                          <a:cs typeface="Arial" panose="020B0604020202020204" pitchFamily="34" charset="0"/>
                        </a:rPr>
                        <a:t> sistémica, </a:t>
                      </a:r>
                      <a:r>
                        <a:rPr lang="es-MX" sz="700" b="0" i="1" kern="1200" dirty="0" smtClean="0">
                          <a:solidFill>
                            <a:schemeClr val="tx1"/>
                          </a:solidFill>
                          <a:effectLst/>
                          <a:latin typeface="Arial" panose="020B0604020202020204" pitchFamily="34" charset="0"/>
                          <a:ea typeface="+mn-ea"/>
                          <a:cs typeface="Arial" panose="020B0604020202020204" pitchFamily="34" charset="0"/>
                        </a:rPr>
                        <a:t>aprendizaje-experiencia</a:t>
                      </a:r>
                      <a:r>
                        <a:rPr lang="es-MX" sz="700" b="0" i="0" kern="1200" baseline="0" dirty="0" smtClean="0">
                          <a:solidFill>
                            <a:schemeClr val="tx1"/>
                          </a:solidFill>
                          <a:effectLst/>
                          <a:latin typeface="Arial" panose="020B0604020202020204" pitchFamily="34" charset="0"/>
                          <a:ea typeface="+mn-ea"/>
                          <a:cs typeface="Arial" panose="020B0604020202020204" pitchFamily="34" charset="0"/>
                        </a:rPr>
                        <a:t> y desarrollo humano</a:t>
                      </a:r>
                      <a:endParaRPr lang="es-MX" sz="700"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tcPr>
                </a:tc>
                <a:tc>
                  <a:txBody>
                    <a:bodyPr/>
                    <a:lstStyle/>
                    <a:p>
                      <a:pPr algn="ctr"/>
                      <a:endParaRPr lang="es-MX" sz="700" dirty="0">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591403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6456" y="620688"/>
            <a:ext cx="8280000" cy="59040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graphicFrame>
        <p:nvGraphicFramePr>
          <p:cNvPr id="5" name="4 Tabla"/>
          <p:cNvGraphicFramePr>
            <a:graphicFrameLocks noGrp="1"/>
          </p:cNvGraphicFramePr>
          <p:nvPr>
            <p:extLst>
              <p:ext uri="{D42A27DB-BD31-4B8C-83A1-F6EECF244321}">
                <p14:modId xmlns:p14="http://schemas.microsoft.com/office/powerpoint/2010/main" val="928645591"/>
              </p:ext>
            </p:extLst>
          </p:nvPr>
        </p:nvGraphicFramePr>
        <p:xfrm>
          <a:off x="612440" y="141486"/>
          <a:ext cx="7920000" cy="391954"/>
        </p:xfrm>
        <a:graphic>
          <a:graphicData uri="http://schemas.openxmlformats.org/drawingml/2006/table">
            <a:tbl>
              <a:tblPr/>
              <a:tblGrid>
                <a:gridCol w="819314"/>
                <a:gridCol w="3035146"/>
                <a:gridCol w="1095868"/>
                <a:gridCol w="424332"/>
                <a:gridCol w="652536"/>
                <a:gridCol w="408296"/>
                <a:gridCol w="748222"/>
                <a:gridCol w="454054"/>
                <a:gridCol w="282232"/>
              </a:tblGrid>
              <a:tr h="0">
                <a:tc gridSpan="4">
                  <a:txBody>
                    <a:bodyPr/>
                    <a:lstStyle/>
                    <a:p>
                      <a:pPr algn="ctr" rtl="0" eaLnBrk="1" latinLnBrk="0" hangingPunct="1"/>
                      <a:r>
                        <a:rPr lang="es-MX" sz="700" b="1" i="0" u="none" kern="1200" baseline="0" dirty="0" smtClean="0">
                          <a:solidFill>
                            <a:schemeClr val="tx1"/>
                          </a:solidFill>
                          <a:effectLst/>
                          <a:latin typeface="Arial" panose="020B0604020202020204" pitchFamily="34" charset="0"/>
                          <a:ea typeface="+mn-ea"/>
                          <a:cs typeface="Arial" panose="020B0604020202020204" pitchFamily="34" charset="0"/>
                        </a:rPr>
                        <a:t>TGE -2020 – 2021. MÓDULO I  TÉCNICAS DE DESARROLLO ORGANIZACIONAL.  CUESTIONARIO MODULAR</a:t>
                      </a:r>
                      <a:endParaRPr lang="es-MX" sz="700" i="0" u="none" dirty="0" smtClean="0">
                        <a:solidFill>
                          <a:schemeClr val="tx1"/>
                        </a:solidFill>
                        <a:effectLst/>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pPr algn="ctr" rtl="0" eaLnBrk="1" latinLnBrk="0" hangingPunct="1"/>
                      <a:endParaRPr lang="es-MX" sz="800" b="1" i="0" u="none" dirty="0" smtClean="0">
                        <a:solidFill>
                          <a:schemeClr val="tx1"/>
                        </a:solidFill>
                        <a:effectLst/>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rtl="0" eaLnBrk="1" latinLnBrk="0" hangingPunct="1"/>
                      <a:r>
                        <a:rPr lang="es-MX" sz="700" b="1" i="0" u="none" dirty="0" smtClean="0">
                          <a:solidFill>
                            <a:schemeClr val="tx1"/>
                          </a:solidFill>
                          <a:effectLst/>
                          <a:latin typeface="Arial" panose="020B0604020202020204" pitchFamily="34" charset="0"/>
                          <a:cs typeface="Arial" panose="020B0604020202020204" pitchFamily="34" charset="0"/>
                        </a:rPr>
                        <a:t>FECHA DE ENVÍ0</a:t>
                      </a: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dirty="0"/>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es-MX" sz="700" dirty="0"/>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s-MX" sz="700" b="1" baseline="0" dirty="0" smtClean="0">
                          <a:latin typeface="Arial" panose="020B0604020202020204" pitchFamily="34" charset="0"/>
                          <a:cs typeface="Arial" panose="020B0604020202020204" pitchFamily="34" charset="0"/>
                        </a:rPr>
                        <a:t>HOJA</a:t>
                      </a:r>
                      <a:endParaRPr lang="es-MX" sz="700" b="1" dirty="0">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s-MX" sz="700" b="1" dirty="0" smtClean="0">
                          <a:latin typeface="Arial" panose="020B0604020202020204" pitchFamily="34" charset="0"/>
                          <a:cs typeface="Arial" panose="020B0604020202020204" pitchFamily="34" charset="0"/>
                        </a:rPr>
                        <a:t>2</a:t>
                      </a:r>
                      <a:endParaRPr lang="es-MX" sz="700" b="1" dirty="0">
                        <a:latin typeface="Arial" panose="020B0604020202020204" pitchFamily="34" charset="0"/>
                        <a:cs typeface="Arial" panose="020B0604020202020204" pitchFamily="34" charset="0"/>
                      </a:endParaRPr>
                    </a:p>
                  </a:txBody>
                  <a:tcPr marL="89239" marR="89239" marT="44672" marB="44672" anchor="ct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a:txBody>
                    <a:bodyPr/>
                    <a:lstStyle/>
                    <a:p>
                      <a:pPr marL="0" marR="0" indent="0" algn="ctr" rtl="0" eaLnBrk="1" fontAlgn="base" latinLnBrk="0" hangingPunct="1">
                        <a:spcBef>
                          <a:spcPts val="0"/>
                        </a:spcBef>
                        <a:spcAft>
                          <a:spcPts val="0"/>
                        </a:spcAft>
                      </a:pPr>
                      <a:r>
                        <a:rPr lang="es-MX" sz="70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70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0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00" b="1" i="0" u="none" strike="noStrike" dirty="0" smtClean="0">
                          <a:effectLst/>
                          <a:latin typeface="Arial" panose="020B0604020202020204" pitchFamily="34" charset="0"/>
                          <a:cs typeface="Arial" panose="020B0604020202020204" pitchFamily="34" charset="0"/>
                        </a:rPr>
                        <a:t>CARRERA</a:t>
                      </a:r>
                      <a:endParaRPr lang="es-MX" sz="70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endParaRPr lang="es-MX" sz="70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algn="ctr"/>
                      <a:r>
                        <a:rPr lang="es-MX" sz="700" b="1" dirty="0" smtClean="0">
                          <a:latin typeface="Arial" panose="020B0604020202020204" pitchFamily="34" charset="0"/>
                          <a:cs typeface="Arial" panose="020B0604020202020204" pitchFamily="34" charset="0"/>
                        </a:rPr>
                        <a:t>MATRÍCULA</a:t>
                      </a:r>
                      <a:endParaRPr lang="es-MX" sz="70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gridSpan="2">
                  <a:txBody>
                    <a:bodyPr/>
                    <a:lstStyle/>
                    <a:p>
                      <a:endParaRPr lang="es-MX" sz="70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
        <p:nvSpPr>
          <p:cNvPr id="6" name="5 Marcador de número de diapositiva"/>
          <p:cNvSpPr>
            <a:spLocks noGrp="1"/>
          </p:cNvSpPr>
          <p:nvPr>
            <p:ph type="sldNum" sz="quarter" idx="12"/>
          </p:nvPr>
        </p:nvSpPr>
        <p:spPr>
          <a:xfrm>
            <a:off x="6758880" y="6356351"/>
            <a:ext cx="2133600" cy="365125"/>
          </a:xfrm>
        </p:spPr>
        <p:txBody>
          <a:bodyPr/>
          <a:lstStyle/>
          <a:p>
            <a:fld id="{132FADFE-3B8F-471C-ABF0-DBC7717ECBBC}" type="slidenum">
              <a:rPr lang="es-ES" sz="900" smtClean="0"/>
              <a:t>6</a:t>
            </a:fld>
            <a:endParaRPr lang="es-ES" sz="900" dirty="0"/>
          </a:p>
        </p:txBody>
      </p:sp>
      <p:sp>
        <p:nvSpPr>
          <p:cNvPr id="7" name="6 Rectángulo"/>
          <p:cNvSpPr/>
          <p:nvPr/>
        </p:nvSpPr>
        <p:spPr>
          <a:xfrm>
            <a:off x="828384" y="6453336"/>
            <a:ext cx="7488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900" b="1" i="1" dirty="0" smtClean="0">
                <a:solidFill>
                  <a:srgbClr val="FF0000"/>
                </a:solidFill>
              </a:rPr>
              <a:t>Puede llenarlo  a mano o bien por su computadora. No tiene límite en su repuesta.  Puede iniciar en esta página y continuar si lo requiere, en las hojas adicionales al final de este documento.</a:t>
            </a:r>
            <a:endParaRPr lang="es-MX" sz="1400" b="1" i="1" dirty="0">
              <a:solidFill>
                <a:srgbClr val="FF0000"/>
              </a:solidFill>
            </a:endParaRPr>
          </a:p>
        </p:txBody>
      </p:sp>
      <p:graphicFrame>
        <p:nvGraphicFramePr>
          <p:cNvPr id="8" name="7 Tabla"/>
          <p:cNvGraphicFramePr>
            <a:graphicFrameLocks noGrp="1"/>
          </p:cNvGraphicFramePr>
          <p:nvPr>
            <p:extLst>
              <p:ext uri="{D42A27DB-BD31-4B8C-83A1-F6EECF244321}">
                <p14:modId xmlns:p14="http://schemas.microsoft.com/office/powerpoint/2010/main" val="3692406189"/>
              </p:ext>
            </p:extLst>
          </p:nvPr>
        </p:nvGraphicFramePr>
        <p:xfrm>
          <a:off x="612440" y="836712"/>
          <a:ext cx="7920000" cy="5362334"/>
        </p:xfrm>
        <a:graphic>
          <a:graphicData uri="http://schemas.openxmlformats.org/drawingml/2006/table">
            <a:tbl>
              <a:tblPr firstRow="1" bandRow="1"/>
              <a:tblGrid>
                <a:gridCol w="311259"/>
                <a:gridCol w="232811"/>
                <a:gridCol w="1602026"/>
                <a:gridCol w="287261"/>
                <a:gridCol w="1506040"/>
                <a:gridCol w="291608"/>
                <a:gridCol w="1501695"/>
                <a:gridCol w="261235"/>
                <a:gridCol w="1532068"/>
                <a:gridCol w="393997"/>
              </a:tblGrid>
              <a:tr h="180000">
                <a:tc gridSpan="10">
                  <a:txBody>
                    <a:bodyPr/>
                    <a:lstStyle/>
                    <a:p>
                      <a:pPr marL="0" marR="0" indent="0" algn="ctr" rtl="0" eaLnBrk="1" fontAlgn="auto" latinLnBrk="0" hangingPunct="1">
                        <a:spcBef>
                          <a:spcPts val="0"/>
                        </a:spcBef>
                        <a:spcAft>
                          <a:spcPts val="0"/>
                        </a:spcAft>
                      </a:pPr>
                      <a:r>
                        <a:rPr lang="es-MX" sz="700" b="1" dirty="0" smtClean="0">
                          <a:effectLst/>
                          <a:latin typeface="Arial" panose="020B0604020202020204" pitchFamily="34" charset="0"/>
                          <a:cs typeface="Arial" panose="020B0604020202020204" pitchFamily="34" charset="0"/>
                        </a:rPr>
                        <a:t>CAPITULO</a:t>
                      </a:r>
                      <a:r>
                        <a:rPr lang="es-MX" sz="700" b="1" baseline="0" dirty="0" smtClean="0">
                          <a:effectLst/>
                          <a:latin typeface="Arial" panose="020B0604020202020204" pitchFamily="34" charset="0"/>
                          <a:cs typeface="Arial" panose="020B0604020202020204" pitchFamily="34" charset="0"/>
                        </a:rPr>
                        <a:t> 2.0.- DESARROLLO ORGANIZACIONAL –DO</a:t>
                      </a:r>
                      <a:endParaRPr lang="es-MX" sz="700" b="1" dirty="0">
                        <a:effectLst/>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0">
                  <a:txBody>
                    <a:bodyPr/>
                    <a:lstStyle/>
                    <a:p>
                      <a:pPr marL="0" marR="0" indent="0" algn="ctr" rtl="0" eaLnBrk="1" fontAlgn="auto" latinLnBrk="0" hangingPunct="1">
                        <a:spcBef>
                          <a:spcPts val="0"/>
                        </a:spcBef>
                        <a:spcAft>
                          <a:spcPts val="0"/>
                        </a:spcAft>
                      </a:pPr>
                      <a:endParaRPr lang="es-MX" sz="100" b="1" dirty="0">
                        <a:effectLst/>
                        <a:latin typeface="Arial" panose="020B0604020202020204" pitchFamily="34" charset="0"/>
                        <a:cs typeface="Arial" panose="020B0604020202020204" pitchFamily="34" charset="0"/>
                      </a:endParaRPr>
                    </a:p>
                  </a:txBody>
                  <a:tcPr marL="63415" marR="63415" marT="56369" marB="5636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24466">
                <a:tc gridSpan="10">
                  <a:txBody>
                    <a:bodyPr/>
                    <a:lstStyle/>
                    <a:p>
                      <a:pPr marL="0" marR="0" indent="0" algn="ctr" rtl="0" eaLnBrk="1" fontAlgn="auto" latinLnBrk="0" hangingPunct="1">
                        <a:spcBef>
                          <a:spcPts val="0"/>
                        </a:spcBef>
                        <a:spcAft>
                          <a:spcPts val="0"/>
                        </a:spcAft>
                      </a:pPr>
                      <a:r>
                        <a:rPr lang="es-MX" sz="800" b="1" dirty="0" smtClean="0">
                          <a:effectLst/>
                          <a:latin typeface="Arial" panose="020B0604020202020204" pitchFamily="34" charset="0"/>
                          <a:cs typeface="Arial" panose="020B0604020202020204" pitchFamily="34" charset="0"/>
                        </a:rPr>
                        <a:t> 2.12.1</a:t>
                      </a:r>
                      <a:r>
                        <a:rPr lang="es-MX" sz="800" b="1" baseline="0" dirty="0" smtClean="0">
                          <a:effectLst/>
                          <a:latin typeface="Arial" panose="020B0604020202020204" pitchFamily="34" charset="0"/>
                          <a:cs typeface="Arial" panose="020B0604020202020204" pitchFamily="34" charset="0"/>
                        </a:rPr>
                        <a:t>  </a:t>
                      </a:r>
                      <a:r>
                        <a:rPr lang="es-MX" sz="800" b="1" dirty="0" smtClean="0">
                          <a:effectLst/>
                          <a:latin typeface="Arial" panose="020B0604020202020204" pitchFamily="34" charset="0"/>
                          <a:cs typeface="Arial" panose="020B0604020202020204" pitchFamily="34" charset="0"/>
                        </a:rPr>
                        <a:t>Cuestionario del Capítulo 2.0. Desarrollo Organizacional </a:t>
                      </a:r>
                      <a:r>
                        <a:rPr lang="es-MX" sz="800" b="1" dirty="0" smtClean="0">
                          <a:effectLst/>
                          <a:latin typeface="Arial" panose="020B0604020202020204" pitchFamily="34" charset="0"/>
                          <a:cs typeface="Arial" panose="020B0604020202020204" pitchFamily="34" charset="0"/>
                        </a:rPr>
                        <a:t>. ….</a:t>
                      </a:r>
                      <a:r>
                        <a:rPr lang="es-MX" sz="800" b="1" i="1" dirty="0" smtClean="0">
                          <a:solidFill>
                            <a:srgbClr val="FF0000"/>
                          </a:solidFill>
                          <a:effectLst/>
                          <a:latin typeface="Arial" panose="020B0604020202020204" pitchFamily="34" charset="0"/>
                          <a:cs typeface="Arial" panose="020B0604020202020204" pitchFamily="34" charset="0"/>
                        </a:rPr>
                        <a:t>Continuación</a:t>
                      </a:r>
                      <a:endParaRPr lang="es-MX" sz="800" b="1" i="1" dirty="0">
                        <a:solidFill>
                          <a:srgbClr val="FF0000"/>
                        </a:solidFill>
                        <a:effectLst/>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429836">
                <a:tc>
                  <a:txBody>
                    <a:bodyPr/>
                    <a:lstStyle/>
                    <a:p>
                      <a:pPr marL="0" marR="0" indent="0" algn="just" rtl="0" eaLnBrk="1" fontAlgn="auto" latinLnBrk="0" hangingPunct="1">
                        <a:spcBef>
                          <a:spcPts val="0"/>
                        </a:spcBef>
                        <a:spcAft>
                          <a:spcPts val="0"/>
                        </a:spcAft>
                      </a:pPr>
                      <a:r>
                        <a:rPr lang="es-MX" sz="1200" b="1" i="0" u="none" strike="noStrike" kern="1200" dirty="0">
                          <a:solidFill>
                            <a:srgbClr val="FF0000"/>
                          </a:solidFill>
                          <a:effectLst/>
                          <a:latin typeface="Arial"/>
                          <a:cs typeface="Arial"/>
                        </a:rPr>
                        <a:t>1</a:t>
                      </a:r>
                      <a:endParaRPr lang="es-MX" sz="1800" b="0" i="0" u="none" strike="noStrike" dirty="0">
                        <a:effectLst/>
                        <a:latin typeface="Arial"/>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8">
                  <a:txBody>
                    <a:bodyPr/>
                    <a:lstStyle/>
                    <a:p>
                      <a:pPr marL="0" algn="just" rtl="0" eaLnBrk="1" fontAlgn="auto" latinLnBrk="0" hangingPunct="1">
                        <a:spcBef>
                          <a:spcPts val="0"/>
                        </a:spcBef>
                        <a:spcAft>
                          <a:spcPts val="0"/>
                        </a:spcAft>
                      </a:pPr>
                      <a:r>
                        <a:rPr lang="es-MX" sz="800" b="0" i="0" u="none" strike="noStrike" kern="1200" dirty="0">
                          <a:solidFill>
                            <a:srgbClr val="000000"/>
                          </a:solidFill>
                          <a:effectLst/>
                          <a:latin typeface="Arial"/>
                          <a:cs typeface="Arial"/>
                        </a:rPr>
                        <a:t>Lea</a:t>
                      </a:r>
                      <a:r>
                        <a:rPr lang="es-MX" sz="800" b="0" i="0" u="none" strike="noStrike" kern="1200" baseline="0" dirty="0">
                          <a:solidFill>
                            <a:srgbClr val="000000"/>
                          </a:solidFill>
                          <a:effectLst/>
                          <a:latin typeface="Arial"/>
                          <a:cs typeface="Arial"/>
                        </a:rPr>
                        <a:t> cuidadosamente las siguientes acepciones  y en la columna marcada con una </a:t>
                      </a:r>
                      <a:r>
                        <a:rPr lang="es-MX" sz="800" b="0" i="0" u="none" strike="noStrike" kern="1200" dirty="0">
                          <a:solidFill>
                            <a:srgbClr val="000000"/>
                          </a:solidFill>
                          <a:effectLst/>
                          <a:latin typeface="Arial"/>
                          <a:cs typeface="Arial"/>
                          <a:sym typeface="Wingdings 2"/>
                        </a:rPr>
                        <a:t></a:t>
                      </a:r>
                      <a:r>
                        <a:rPr lang="es-MX" sz="800" b="0" i="0" u="none" strike="noStrike" kern="1200" baseline="0" dirty="0">
                          <a:solidFill>
                            <a:srgbClr val="000000"/>
                          </a:solidFill>
                          <a:effectLst/>
                          <a:latin typeface="Arial"/>
                          <a:cs typeface="Arial"/>
                        </a:rPr>
                        <a:t> anote la letra de la alternativa que considera la correcta. En aquellas preguntas abiertas, escriba su respuesta en el espacio indicado. Si requiere mayor espacio, utilice páginas adicionales. </a:t>
                      </a:r>
                      <a:r>
                        <a:rPr lang="es-MX" sz="800" b="0" i="1" u="none" strike="noStrike" kern="1200" baseline="0" dirty="0">
                          <a:solidFill>
                            <a:srgbClr val="000000"/>
                          </a:solidFill>
                          <a:effectLst/>
                          <a:latin typeface="Arial"/>
                          <a:cs typeface="Arial"/>
                        </a:rPr>
                        <a:t>Puede ser contestado con consulta a “libro abierto”</a:t>
                      </a:r>
                      <a:endParaRPr lang="es-MX" sz="1800" b="0" i="0" u="none" strike="noStrike" dirty="0">
                        <a:effectLst/>
                        <a:latin typeface="Arial"/>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700" b="1" i="0" u="none" strike="noStrike" kern="1200" dirty="0" smtClean="0">
                          <a:solidFill>
                            <a:srgbClr val="000000"/>
                          </a:solidFill>
                          <a:effectLst/>
                          <a:latin typeface="Arial" panose="020B0604020202020204" pitchFamily="34" charset="0"/>
                          <a:cs typeface="Arial" panose="020B0604020202020204" pitchFamily="34" charset="0"/>
                          <a:sym typeface="Wingdings 2"/>
                        </a:rPr>
                        <a:t></a:t>
                      </a:r>
                      <a:endParaRPr lang="es-MX" sz="700" b="0" i="0" u="none" strike="noStrike" dirty="0" smtClean="0">
                        <a:effectLst/>
                        <a:latin typeface="Arial" panose="020B0604020202020204" pitchFamily="34" charset="0"/>
                        <a:cs typeface="Arial" panose="020B0604020202020204" pitchFamily="34" charset="0"/>
                      </a:endParaRPr>
                    </a:p>
                  </a:txBody>
                  <a:tcPr marL="63415" marR="63415" marT="56369" marB="56369"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97122">
                <a:tc rowSpan="2">
                  <a:txBody>
                    <a:bodyPr/>
                    <a:lstStyle/>
                    <a:p>
                      <a:pPr marL="0" marR="0" indent="0" algn="ctr" rtl="0" eaLnBrk="1" fontAlgn="auto" latinLnBrk="0" hangingPunct="1">
                        <a:spcBef>
                          <a:spcPts val="0"/>
                        </a:spcBef>
                        <a:spcAft>
                          <a:spcPts val="0"/>
                        </a:spcAft>
                      </a:pPr>
                      <a:r>
                        <a:rPr lang="es-MX" sz="900" b="1" i="0" u="none" strike="noStrike" kern="1200" dirty="0" smtClean="0">
                          <a:solidFill>
                            <a:srgbClr val="000000"/>
                          </a:solidFill>
                          <a:effectLst/>
                          <a:latin typeface="Arial" panose="020B0604020202020204" pitchFamily="34" charset="0"/>
                          <a:cs typeface="Arial" panose="020B0604020202020204" pitchFamily="34" charset="0"/>
                        </a:rPr>
                        <a:t>8</a:t>
                      </a:r>
                      <a:endParaRPr lang="es-MX" sz="900" b="1"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9">
                  <a:txBody>
                    <a:bodyPr/>
                    <a:lstStyle/>
                    <a:p>
                      <a:pPr rtl="0" eaLnBrk="1" fontAlgn="auto" latinLnBrk="0" hangingPunct="1"/>
                      <a:r>
                        <a:rPr lang="es-MX" sz="700" b="1" i="1" kern="1200" dirty="0" smtClean="0">
                          <a:solidFill>
                            <a:schemeClr val="tx1"/>
                          </a:solidFill>
                          <a:effectLst/>
                          <a:latin typeface="Arial" panose="020B0604020202020204" pitchFamily="34" charset="0"/>
                          <a:ea typeface="+mn-ea"/>
                          <a:cs typeface="Arial" panose="020B0604020202020204" pitchFamily="34" charset="0"/>
                        </a:rPr>
                        <a:t>Es una característica de la estructura de la Organización</a:t>
                      </a:r>
                      <a:r>
                        <a:rPr lang="es-MX" sz="700" b="1" i="1" kern="1200" baseline="0" dirty="0" smtClean="0">
                          <a:solidFill>
                            <a:schemeClr val="tx1"/>
                          </a:solidFill>
                          <a:effectLst/>
                          <a:latin typeface="Arial" panose="020B0604020202020204" pitchFamily="34" charset="0"/>
                          <a:ea typeface="+mn-ea"/>
                          <a:cs typeface="Arial" panose="020B0604020202020204" pitchFamily="34" charset="0"/>
                        </a:rPr>
                        <a:t> Matricial.</a:t>
                      </a:r>
                      <a:endParaRPr lang="es-MX" sz="700"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88769">
                <a:tc vMerge="1">
                  <a:txBody>
                    <a:bodyPr/>
                    <a:lstStyle/>
                    <a:p>
                      <a:pPr marL="0" marR="0" indent="0" algn="ctr" rtl="0" eaLnBrk="1" fontAlgn="auto" latinLnBrk="0" hangingPunct="1">
                        <a:spcBef>
                          <a:spcPts val="0"/>
                        </a:spcBef>
                        <a:spcAft>
                          <a:spcPts val="0"/>
                        </a:spcAft>
                      </a:pPr>
                      <a:endParaRPr lang="es-MX" sz="700" b="1"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algn="l" rtl="0" eaLnBrk="1" fontAlgn="auto"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A</a:t>
                      </a:r>
                      <a:endParaRPr lang="es-MX" sz="700" b="0"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rtl="0" eaLnBrk="1" latinLnBrk="0" hangingPunct="1"/>
                      <a:r>
                        <a:rPr lang="es-MX" sz="700" b="0" kern="1200" dirty="0" smtClean="0">
                          <a:solidFill>
                            <a:schemeClr val="tx1"/>
                          </a:solidFill>
                          <a:effectLst/>
                          <a:latin typeface="+mn-lt"/>
                          <a:ea typeface="+mn-ea"/>
                          <a:cs typeface="+mn-cs"/>
                        </a:rPr>
                        <a:t>Se aplica en pequeñas y medianas empresas</a:t>
                      </a:r>
                      <a:endParaRPr lang="es-MX" sz="700" dirty="0">
                        <a:effectLst/>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l" rtl="0" eaLnBrk="1" fontAlgn="auto"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B</a:t>
                      </a:r>
                      <a:endParaRPr lang="es-MX" sz="700" b="0"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rtl="0" eaLnBrk="1" latinLnBrk="0" hangingPunct="1"/>
                      <a:r>
                        <a:rPr lang="es-MX" sz="700" b="0" kern="1200" dirty="0" smtClean="0">
                          <a:solidFill>
                            <a:schemeClr val="tx1"/>
                          </a:solidFill>
                          <a:effectLst/>
                          <a:latin typeface="+mn-lt"/>
                          <a:ea typeface="+mn-ea"/>
                          <a:cs typeface="+mn-cs"/>
                        </a:rPr>
                        <a:t> Estructura</a:t>
                      </a:r>
                      <a:r>
                        <a:rPr lang="es-MX" sz="700" b="0" kern="1200" baseline="0" dirty="0" smtClean="0">
                          <a:solidFill>
                            <a:schemeClr val="tx1"/>
                          </a:solidFill>
                          <a:effectLst/>
                          <a:latin typeface="+mn-lt"/>
                          <a:ea typeface="+mn-ea"/>
                          <a:cs typeface="+mn-cs"/>
                        </a:rPr>
                        <a:t> de </a:t>
                      </a:r>
                      <a:r>
                        <a:rPr lang="es-MX" sz="700" b="0" kern="1200" dirty="0" smtClean="0">
                          <a:solidFill>
                            <a:schemeClr val="tx1"/>
                          </a:solidFill>
                          <a:effectLst/>
                          <a:latin typeface="+mn-lt"/>
                          <a:ea typeface="+mn-ea"/>
                          <a:cs typeface="+mn-cs"/>
                        </a:rPr>
                        <a:t>Niveles de jerarquías</a:t>
                      </a:r>
                      <a:r>
                        <a:rPr lang="es-MX" sz="700" b="0" kern="1200" baseline="0" dirty="0" smtClean="0">
                          <a:solidFill>
                            <a:schemeClr val="tx1"/>
                          </a:solidFill>
                          <a:effectLst/>
                          <a:latin typeface="+mn-lt"/>
                          <a:ea typeface="+mn-ea"/>
                          <a:cs typeface="+mn-cs"/>
                        </a:rPr>
                        <a:t> y mando</a:t>
                      </a:r>
                      <a:endParaRPr lang="es-MX" sz="700" dirty="0">
                        <a:effectLst/>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l" rtl="0" eaLnBrk="1" fontAlgn="auto"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C</a:t>
                      </a:r>
                      <a:endParaRPr lang="es-MX" sz="700" b="0"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rtl="0" eaLnBrk="1" latinLnBrk="0" hangingPunct="1"/>
                      <a:r>
                        <a:rPr lang="es-MX" sz="700" b="0" kern="1200" dirty="0" smtClean="0">
                          <a:solidFill>
                            <a:schemeClr val="tx1"/>
                          </a:solidFill>
                          <a:effectLst/>
                          <a:latin typeface="+mn-lt"/>
                          <a:ea typeface="+mn-ea"/>
                          <a:cs typeface="+mn-cs"/>
                        </a:rPr>
                        <a:t>La principal ventaja es el enfoque de la empresa en la satisfacción del cliente.</a:t>
                      </a:r>
                      <a:endParaRPr lang="es-MX" sz="700" dirty="0">
                        <a:effectLst/>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l" rtl="0" eaLnBrk="1" fontAlgn="auto" latinLnBrk="0" hangingPunct="1">
                        <a:spcBef>
                          <a:spcPts val="0"/>
                        </a:spcBef>
                        <a:spcAft>
                          <a:spcPts val="0"/>
                        </a:spcAft>
                      </a:pPr>
                      <a:r>
                        <a:rPr lang="es-MX" sz="700" b="0" i="0" u="none" strike="noStrike" dirty="0" smtClean="0">
                          <a:effectLst/>
                          <a:latin typeface="Arial" panose="020B0604020202020204" pitchFamily="34" charset="0"/>
                          <a:cs typeface="Arial" panose="020B0604020202020204" pitchFamily="34" charset="0"/>
                        </a:rPr>
                        <a:t>D</a:t>
                      </a:r>
                      <a:endParaRPr lang="es-MX" sz="700" b="0"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rtl="0" eaLnBrk="1" fontAlgn="auto" latinLnBrk="0" hangingPunct="1"/>
                      <a:r>
                        <a:rPr lang="es-MX" sz="700" b="0" kern="1200" dirty="0" smtClean="0">
                          <a:solidFill>
                            <a:schemeClr val="tx1"/>
                          </a:solidFill>
                          <a:effectLst/>
                          <a:latin typeface="+mn-lt"/>
                          <a:ea typeface="+mn-ea"/>
                          <a:cs typeface="+mn-cs"/>
                        </a:rPr>
                        <a:t>Buscar la mayor integración de recursos especializados</a:t>
                      </a:r>
                      <a:endParaRPr lang="es-MX" sz="700" dirty="0">
                        <a:effectLst/>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s-MX" sz="700" dirty="0"/>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29836">
                <a:tc>
                  <a:txBody>
                    <a:bodyPr/>
                    <a:lstStyle/>
                    <a:p>
                      <a:pPr marL="0" marR="0" indent="0" algn="ctr" rtl="0" eaLnBrk="1" fontAlgn="auto" latinLnBrk="0" hangingPunct="1">
                        <a:spcBef>
                          <a:spcPts val="0"/>
                        </a:spcBef>
                        <a:spcAft>
                          <a:spcPts val="0"/>
                        </a:spcAft>
                      </a:pPr>
                      <a:r>
                        <a:rPr lang="es-MX" sz="900" b="1" i="0" u="none" strike="noStrike" dirty="0" smtClean="0">
                          <a:effectLst/>
                          <a:latin typeface="Arial" panose="020B0604020202020204" pitchFamily="34" charset="0"/>
                          <a:cs typeface="Arial" panose="020B0604020202020204" pitchFamily="34" charset="0"/>
                        </a:rPr>
                        <a:t>9</a:t>
                      </a:r>
                      <a:endParaRPr lang="es-MX" sz="900" b="1"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9">
                  <a:txBody>
                    <a:bodyPr/>
                    <a:lstStyle/>
                    <a:p>
                      <a:pPr rtl="0" eaLnBrk="1" fontAlgn="ctr" latinLnBrk="0" hangingPunct="1"/>
                      <a:r>
                        <a:rPr lang="es-MX" sz="800" b="1" i="0" kern="1200" dirty="0" smtClean="0">
                          <a:solidFill>
                            <a:schemeClr val="tx1"/>
                          </a:solidFill>
                          <a:effectLst/>
                          <a:latin typeface="Arial" panose="020B0604020202020204" pitchFamily="34" charset="0"/>
                          <a:ea typeface="+mn-ea"/>
                          <a:cs typeface="Arial" panose="020B0604020202020204" pitchFamily="34" charset="0"/>
                        </a:rPr>
                        <a:t>Si</a:t>
                      </a:r>
                      <a:r>
                        <a:rPr lang="es-MX" sz="800" b="1" i="0" kern="1200" baseline="0" dirty="0" smtClean="0">
                          <a:solidFill>
                            <a:schemeClr val="tx1"/>
                          </a:solidFill>
                          <a:effectLst/>
                          <a:latin typeface="Arial" panose="020B0604020202020204" pitchFamily="34" charset="0"/>
                          <a:ea typeface="+mn-ea"/>
                          <a:cs typeface="Arial" panose="020B0604020202020204" pitchFamily="34" charset="0"/>
                        </a:rPr>
                        <a:t> tiene ya definido en que tipo de empresa o institución le gustaría trabajar, formar su propia empresa  o ser profesionista independiente, mencione en  cuál y las razones de hacerlo. (Si ya trabaja, tiene una empresa o es profesionista independiente, responda igualmente)  Si aún no ha decido en cuál, mencione las razones.</a:t>
                      </a:r>
                      <a:endParaRPr lang="es-MX" sz="800"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976001">
                <a:tc gridSpan="10">
                  <a:txBody>
                    <a:bodyPr/>
                    <a:lstStyle/>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p>
                      <a:pPr marL="0" algn="ctr" rtl="0" eaLnBrk="1" fontAlgn="ctr" latinLnBrk="0" hangingPunct="1">
                        <a:spcBef>
                          <a:spcPts val="0"/>
                        </a:spcBef>
                        <a:spcAft>
                          <a:spcPts val="0"/>
                        </a:spcAft>
                      </a:pPr>
                      <a:endParaRPr lang="es-MX" sz="1000" b="1" i="0" u="none" strike="noStrike" dirty="0" smtClean="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algn="ctr" rtl="0" eaLnBrk="1" fontAlgn="ctr" latinLnBrk="0" hangingPunct="1">
                        <a:spcBef>
                          <a:spcPts val="0"/>
                        </a:spcBef>
                        <a:spcAft>
                          <a:spcPts val="0"/>
                        </a:spcAft>
                      </a:pPr>
                      <a:endParaRPr lang="es-MX" sz="1000" b="1" i="0" u="none" strike="noStrike" dirty="0">
                        <a:effectLst/>
                        <a:latin typeface="Arial" panose="020B0604020202020204" pitchFamily="34" charset="0"/>
                        <a:cs typeface="Arial" panose="020B0604020202020204" pitchFamily="34" charset="0"/>
                      </a:endParaRPr>
                    </a:p>
                  </a:txBody>
                  <a:tcPr marL="63373" marR="63373" marT="56388" marB="56388"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val="3579120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11560" y="693304"/>
            <a:ext cx="7884000" cy="579600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graphicFrame>
        <p:nvGraphicFramePr>
          <p:cNvPr id="8" name="7 Tabla"/>
          <p:cNvGraphicFramePr>
            <a:graphicFrameLocks noGrp="1"/>
          </p:cNvGraphicFramePr>
          <p:nvPr>
            <p:extLst>
              <p:ext uri="{D42A27DB-BD31-4B8C-83A1-F6EECF244321}">
                <p14:modId xmlns:p14="http://schemas.microsoft.com/office/powerpoint/2010/main" val="1515643957"/>
              </p:ext>
            </p:extLst>
          </p:nvPr>
        </p:nvGraphicFramePr>
        <p:xfrm>
          <a:off x="611560" y="188640"/>
          <a:ext cx="7920000" cy="407194"/>
        </p:xfrm>
        <a:graphic>
          <a:graphicData uri="http://schemas.openxmlformats.org/drawingml/2006/table">
            <a:tbl>
              <a:tblPr/>
              <a:tblGrid>
                <a:gridCol w="819314"/>
                <a:gridCol w="3035146"/>
                <a:gridCol w="1095868"/>
                <a:gridCol w="424332"/>
                <a:gridCol w="652536"/>
                <a:gridCol w="408296"/>
                <a:gridCol w="748222"/>
                <a:gridCol w="454054"/>
                <a:gridCol w="282232"/>
              </a:tblGrid>
              <a:tr h="0">
                <a:tc gridSpan="4">
                  <a:txBody>
                    <a:bodyPr/>
                    <a:lstStyle/>
                    <a:p>
                      <a:pPr algn="ctr" rtl="0" eaLnBrk="1" latinLnBrk="0" hangingPunct="1"/>
                      <a:r>
                        <a:rPr lang="es-MX" sz="750" b="1" i="0" u="none" kern="1200" baseline="0" dirty="0" smtClean="0">
                          <a:solidFill>
                            <a:schemeClr val="tx1"/>
                          </a:solidFill>
                          <a:effectLst/>
                          <a:latin typeface="Arial" panose="020B0604020202020204" pitchFamily="34" charset="0"/>
                          <a:ea typeface="+mn-ea"/>
                          <a:cs typeface="Arial" panose="020B0604020202020204" pitchFamily="34" charset="0"/>
                        </a:rPr>
                        <a:t>TGE -2020 – 2021. MÓDULO I  TÉCNICAS DE DESARROLLO ORGANIZACIONAL.  CUESTIONARIO MODULAR</a:t>
                      </a:r>
                      <a:endParaRPr lang="es-MX" sz="750" i="0" u="none" dirty="0" smtClean="0">
                        <a:solidFill>
                          <a:schemeClr val="tx1"/>
                        </a:solidFill>
                        <a:effectLst/>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pPr algn="ctr" rtl="0" eaLnBrk="1" latinLnBrk="0" hangingPunct="1"/>
                      <a:endParaRPr lang="es-MX" sz="800" b="1" i="0" u="none" dirty="0" smtClean="0">
                        <a:solidFill>
                          <a:schemeClr val="tx1"/>
                        </a:solidFill>
                        <a:effectLst/>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rtl="0" eaLnBrk="1" latinLnBrk="0" hangingPunct="1"/>
                      <a:r>
                        <a:rPr lang="es-MX" sz="750" b="1" i="0" u="none" dirty="0" smtClean="0">
                          <a:solidFill>
                            <a:schemeClr val="tx1"/>
                          </a:solidFill>
                          <a:effectLst/>
                          <a:latin typeface="Arial" panose="020B0604020202020204" pitchFamily="34" charset="0"/>
                          <a:cs typeface="Arial" panose="020B0604020202020204" pitchFamily="34" charset="0"/>
                        </a:rPr>
                        <a:t>FECHA DE ENVÍ0</a:t>
                      </a: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dirty="0"/>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es-MX" sz="750" dirty="0"/>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s-MX" sz="750" b="1" baseline="0" dirty="0" smtClean="0">
                          <a:latin typeface="Arial" panose="020B0604020202020204" pitchFamily="34" charset="0"/>
                          <a:cs typeface="Arial" panose="020B0604020202020204" pitchFamily="34" charset="0"/>
                        </a:rPr>
                        <a:t>HOJA</a:t>
                      </a:r>
                      <a:endParaRPr lang="es-MX" sz="750" b="1" dirty="0">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s-MX" sz="750" b="1" dirty="0" smtClean="0">
                          <a:latin typeface="Arial" panose="020B0604020202020204" pitchFamily="34" charset="0"/>
                          <a:cs typeface="Arial" panose="020B0604020202020204" pitchFamily="34" charset="0"/>
                        </a:rPr>
                        <a:t>1</a:t>
                      </a:r>
                      <a:endParaRPr lang="es-MX" sz="750" b="1" dirty="0">
                        <a:latin typeface="Arial" panose="020B0604020202020204" pitchFamily="34" charset="0"/>
                        <a:cs typeface="Arial" panose="020B0604020202020204" pitchFamily="34" charset="0"/>
                      </a:endParaRPr>
                    </a:p>
                  </a:txBody>
                  <a:tcPr marL="89239" marR="89239" marT="44672" marB="44672" anchor="ct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a:txBody>
                    <a:bodyPr/>
                    <a:lstStyle/>
                    <a:p>
                      <a:pPr marL="0" marR="0" indent="0" algn="ctr" rtl="0" eaLnBrk="1" fontAlgn="base" latinLnBrk="0" hangingPunct="1">
                        <a:spcBef>
                          <a:spcPts val="0"/>
                        </a:spcBef>
                        <a:spcAft>
                          <a:spcPts val="0"/>
                        </a:spcAft>
                      </a:pPr>
                      <a:r>
                        <a:rPr lang="es-MX" sz="75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75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5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50" b="1" i="0" u="none" strike="noStrike" dirty="0" smtClean="0">
                          <a:effectLst/>
                          <a:latin typeface="Arial" panose="020B0604020202020204" pitchFamily="34" charset="0"/>
                          <a:cs typeface="Arial" panose="020B0604020202020204" pitchFamily="34" charset="0"/>
                        </a:rPr>
                        <a:t>CARRERA</a:t>
                      </a:r>
                      <a:endParaRPr lang="es-MX" sz="75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endParaRPr lang="es-MX" sz="75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algn="ctr"/>
                      <a:r>
                        <a:rPr lang="es-MX" sz="750" b="1" dirty="0" smtClean="0">
                          <a:latin typeface="Arial" panose="020B0604020202020204" pitchFamily="34" charset="0"/>
                          <a:cs typeface="Arial" panose="020B0604020202020204" pitchFamily="34" charset="0"/>
                        </a:rPr>
                        <a:t>MATRÍCULA</a:t>
                      </a:r>
                      <a:endParaRPr lang="es-MX" sz="75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gridSpan="2">
                  <a:txBody>
                    <a:bodyPr/>
                    <a:lstStyle/>
                    <a:p>
                      <a:endParaRPr lang="es-MX" sz="75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
        <p:nvSpPr>
          <p:cNvPr id="3" name="2 Marcador de número de diapositiva"/>
          <p:cNvSpPr>
            <a:spLocks noGrp="1"/>
          </p:cNvSpPr>
          <p:nvPr>
            <p:ph type="sldNum" sz="quarter" idx="12"/>
          </p:nvPr>
        </p:nvSpPr>
        <p:spPr/>
        <p:txBody>
          <a:bodyPr/>
          <a:lstStyle/>
          <a:p>
            <a:fld id="{132FADFE-3B8F-471C-ABF0-DBC7717ECBBC}" type="slidenum">
              <a:rPr lang="es-ES" sz="900" smtClean="0"/>
              <a:t>7</a:t>
            </a:fld>
            <a:endParaRPr lang="es-ES" sz="900" dirty="0"/>
          </a:p>
        </p:txBody>
      </p:sp>
      <p:sp>
        <p:nvSpPr>
          <p:cNvPr id="9" name="8 Rectángulo"/>
          <p:cNvSpPr/>
          <p:nvPr/>
        </p:nvSpPr>
        <p:spPr>
          <a:xfrm>
            <a:off x="828384" y="6381328"/>
            <a:ext cx="7488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900" b="1" i="1" dirty="0" smtClean="0">
                <a:solidFill>
                  <a:srgbClr val="FF0000"/>
                </a:solidFill>
              </a:rPr>
              <a:t>Puede llenarlo  a mano o bien por su computadora. No tiene límite en su repuesta.  Puede iniciar en esta página y continuar si lo requiere, en las hojas adicionales al final de este documento.</a:t>
            </a:r>
            <a:endParaRPr lang="es-MX" sz="1400" b="1" i="1" dirty="0">
              <a:solidFill>
                <a:srgbClr val="FF0000"/>
              </a:solidFill>
            </a:endParaRPr>
          </a:p>
        </p:txBody>
      </p:sp>
      <p:graphicFrame>
        <p:nvGraphicFramePr>
          <p:cNvPr id="7" name="Group 3"/>
          <p:cNvGraphicFramePr>
            <a:graphicFrameLocks noGrp="1"/>
          </p:cNvGraphicFramePr>
          <p:nvPr>
            <p:extLst>
              <p:ext uri="{D42A27DB-BD31-4B8C-83A1-F6EECF244321}">
                <p14:modId xmlns:p14="http://schemas.microsoft.com/office/powerpoint/2010/main" val="2011918219"/>
              </p:ext>
            </p:extLst>
          </p:nvPr>
        </p:nvGraphicFramePr>
        <p:xfrm>
          <a:off x="827584" y="836712"/>
          <a:ext cx="7560000" cy="5325272"/>
        </p:xfrm>
        <a:graphic>
          <a:graphicData uri="http://schemas.openxmlformats.org/drawingml/2006/table">
            <a:tbl>
              <a:tblPr/>
              <a:tblGrid>
                <a:gridCol w="466840"/>
                <a:gridCol w="469264"/>
                <a:gridCol w="1422158"/>
                <a:gridCol w="474053"/>
                <a:gridCol w="948105"/>
                <a:gridCol w="948105"/>
                <a:gridCol w="474053"/>
                <a:gridCol w="1422158"/>
                <a:gridCol w="935264"/>
              </a:tblGrid>
              <a:tr h="180000">
                <a:tc gridSpan="9">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defRPr/>
                      </a:pPr>
                      <a:r>
                        <a:rPr lang="es-MX" sz="700" b="1" i="0" dirty="0" smtClean="0">
                          <a:effectLst/>
                          <a:latin typeface="Arial" panose="020B0604020202020204" pitchFamily="34" charset="0"/>
                          <a:cs typeface="Arial" panose="020B0604020202020204" pitchFamily="34" charset="0"/>
                        </a:rPr>
                        <a:t>CAPÍTULO 3.0 LA COMUNICACIÓN EJECUTIVA</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9">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defRPr/>
                      </a:pPr>
                      <a:endParaRPr lang="es-MX" sz="100" i="1" dirty="0" smtClean="0">
                        <a:effectLst/>
                        <a:latin typeface="Arial" panose="020B0604020202020204" pitchFamily="34" charset="0"/>
                        <a:cs typeface="Arial" panose="020B0604020202020204" pitchFamily="34" charset="0"/>
                      </a:endParaRPr>
                    </a:p>
                  </a:txBody>
                  <a:tcPr marT="45730" marB="4573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4904">
                <a:tc gridSpan="9">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defRPr/>
                      </a:pPr>
                      <a:r>
                        <a:rPr lang="es-MX" sz="800" b="1" i="1" kern="1200" dirty="0" smtClean="0">
                          <a:solidFill>
                            <a:schemeClr val="tx1"/>
                          </a:solidFill>
                          <a:effectLst/>
                          <a:latin typeface="Arial" panose="020B0604020202020204" pitchFamily="34" charset="0"/>
                          <a:ea typeface="+mn-ea"/>
                          <a:cs typeface="Arial" panose="020B0604020202020204" pitchFamily="34" charset="0"/>
                        </a:rPr>
                        <a:t>3.19.1  AUTOEVALUACIÓN 3.1:  CAPACIDAD DE COMUNICARSE</a:t>
                      </a:r>
                      <a:endParaRPr lang="es-MX" sz="800" i="1" dirty="0" smtClean="0">
                        <a:effectLst/>
                        <a:latin typeface="Arial" panose="020B0604020202020204" pitchFamily="34" charset="0"/>
                        <a:cs typeface="Arial" panose="020B0604020202020204" pitchFamily="34" charset="0"/>
                      </a:endParaRP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sz="800" dirty="0">
                        <a:latin typeface="Arial" panose="020B0604020202020204" pitchFamily="34" charset="0"/>
                        <a:cs typeface="Arial" panose="020B0604020202020204" pitchFamily="34" charset="0"/>
                      </a:endParaRP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4904">
                <a:tc>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pPr>
                      <a:r>
                        <a:rPr kumimoji="0" lang="es-ES" sz="1600" b="1" i="0" u="none" strike="noStrike" cap="none" normalizeH="0" baseline="0" dirty="0" smtClean="0">
                          <a:ln>
                            <a:noFill/>
                          </a:ln>
                          <a:solidFill>
                            <a:srgbClr val="FF0000"/>
                          </a:solidFill>
                          <a:effectLst/>
                          <a:latin typeface="+mn-lt"/>
                        </a:rPr>
                        <a:t>2</a:t>
                      </a:r>
                      <a:endParaRPr kumimoji="0" lang="es-ES" sz="900" b="1" i="0" u="none" strike="noStrike" cap="none" normalizeH="0" baseline="0" dirty="0" smtClean="0">
                        <a:ln>
                          <a:noFill/>
                        </a:ln>
                        <a:solidFill>
                          <a:srgbClr val="FF0000"/>
                        </a:solidFill>
                        <a:effectLst/>
                        <a:latin typeface="+mn-lt"/>
                      </a:endParaRP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8">
                  <a:txBody>
                    <a:bodyPr/>
                    <a:lstStyle/>
                    <a:p>
                      <a:pPr algn="just"/>
                      <a:r>
                        <a:rPr lang="es-ES" sz="800" b="1" kern="1200" dirty="0" smtClean="0">
                          <a:solidFill>
                            <a:schemeClr val="tx1"/>
                          </a:solidFill>
                          <a:effectLst/>
                          <a:latin typeface="Arial" panose="020B0604020202020204" pitchFamily="34" charset="0"/>
                          <a:ea typeface="+mn-ea"/>
                          <a:cs typeface="Arial" panose="020B0604020202020204" pitchFamily="34" charset="0"/>
                        </a:rPr>
                        <a:t>Anote</a:t>
                      </a:r>
                      <a:r>
                        <a:rPr lang="es-ES" sz="800" b="1" kern="1200" baseline="0" dirty="0" smtClean="0">
                          <a:solidFill>
                            <a:schemeClr val="tx1"/>
                          </a:solidFill>
                          <a:effectLst/>
                          <a:latin typeface="Arial" panose="020B0604020202020204" pitchFamily="34" charset="0"/>
                          <a:ea typeface="+mn-ea"/>
                          <a:cs typeface="Arial" panose="020B0604020202020204" pitchFamily="34" charset="0"/>
                        </a:rPr>
                        <a:t> los</a:t>
                      </a:r>
                      <a:r>
                        <a:rPr lang="es-ES" sz="800" b="1" kern="1200" dirty="0" smtClean="0">
                          <a:solidFill>
                            <a:schemeClr val="tx1"/>
                          </a:solidFill>
                          <a:effectLst/>
                          <a:latin typeface="Arial" panose="020B0604020202020204" pitchFamily="34" charset="0"/>
                          <a:ea typeface="+mn-ea"/>
                          <a:cs typeface="Arial" panose="020B0604020202020204" pitchFamily="34" charset="0"/>
                        </a:rPr>
                        <a:t> puntos obtenidos en el rango que corresponda. </a:t>
                      </a:r>
                      <a:r>
                        <a:rPr lang="es-ES" sz="800" b="1" kern="1200" baseline="0" dirty="0" smtClean="0">
                          <a:solidFill>
                            <a:schemeClr val="tx1"/>
                          </a:solidFill>
                          <a:effectLst/>
                          <a:latin typeface="Arial" panose="020B0604020202020204" pitchFamily="34" charset="0"/>
                          <a:ea typeface="+mn-ea"/>
                          <a:cs typeface="Arial" panose="020B0604020202020204" pitchFamily="34" charset="0"/>
                        </a:rPr>
                        <a:t>  </a:t>
                      </a:r>
                      <a:r>
                        <a:rPr lang="es-ES" sz="800" b="1" kern="1200" dirty="0" smtClean="0">
                          <a:solidFill>
                            <a:schemeClr val="tx1"/>
                          </a:solidFill>
                          <a:effectLst/>
                          <a:latin typeface="Arial" panose="020B0604020202020204" pitchFamily="34" charset="0"/>
                          <a:ea typeface="+mn-ea"/>
                          <a:cs typeface="Arial" panose="020B0604020202020204" pitchFamily="34" charset="0"/>
                        </a:rPr>
                        <a:t>Analice el resultado de su capacidad de comunicarse y comente</a:t>
                      </a:r>
                      <a:r>
                        <a:rPr lang="es-ES" sz="800" b="1" kern="1200" baseline="0" dirty="0" smtClean="0">
                          <a:solidFill>
                            <a:schemeClr val="tx1"/>
                          </a:solidFill>
                          <a:effectLst/>
                          <a:latin typeface="Arial" panose="020B0604020202020204" pitchFamily="34" charset="0"/>
                          <a:ea typeface="+mn-ea"/>
                          <a:cs typeface="Arial" panose="020B0604020202020204" pitchFamily="34" charset="0"/>
                        </a:rPr>
                        <a:t> como los resultados de esta autoevaluación le pueden servir para mejorar su capacidad de comunicarse y como piensa hacerlo.</a:t>
                      </a:r>
                      <a:endParaRPr lang="es-MX" sz="800" dirty="0">
                        <a:latin typeface="Arial" panose="020B0604020202020204" pitchFamily="34" charset="0"/>
                        <a:cs typeface="Arial" panose="020B0604020202020204" pitchFamily="34" charset="0"/>
                      </a:endParaRP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sz="800" dirty="0">
                        <a:latin typeface="Arial" panose="020B0604020202020204" pitchFamily="34" charset="0"/>
                        <a:cs typeface="Arial" panose="020B0604020202020204" pitchFamily="34" charset="0"/>
                      </a:endParaRPr>
                    </a:p>
                  </a:txBody>
                  <a:tcPr marT="45730" marB="45730" anchor="ctr" horzOverflow="overflow">
                    <a:lnL w="12700" cap="flat" cmpd="sng" algn="ctr">
                      <a:noFill/>
                      <a:prstDash val="solid"/>
                      <a:round/>
                      <a:headEnd type="none" w="sm" len="sm"/>
                      <a:tailEnd type="none" w="sm" len="sm"/>
                    </a:lnL>
                    <a:lnR w="12700" cap="flat" cmpd="sng" algn="ctr">
                      <a:no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sz="800" dirty="0">
                        <a:latin typeface="Arial" panose="020B0604020202020204" pitchFamily="34" charset="0"/>
                        <a:cs typeface="Arial" panose="020B0604020202020204" pitchFamily="34" charset="0"/>
                      </a:endParaRPr>
                    </a:p>
                  </a:txBody>
                  <a:tcPr marT="45730" marB="45730" anchor="ctr" horzOverflow="overflow">
                    <a:lnL w="12700" cap="flat" cmpd="sng" algn="ctr">
                      <a:noFill/>
                      <a:prstDash val="solid"/>
                      <a:round/>
                      <a:headEnd type="none" w="sm" len="sm"/>
                      <a:tailEnd type="none" w="sm" len="sm"/>
                    </a:lnL>
                    <a:lnR w="12700" cap="flat" cmpd="sng" algn="ctr">
                      <a:no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16000">
                <a:tc rowSpan="4" gridSpan="2">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rowSpan="4" hMerge="1">
                  <a:txBody>
                    <a:bodyPr/>
                    <a:lstStyle/>
                    <a:p>
                      <a:endParaRPr lang="es-MX"/>
                    </a:p>
                  </a:txBody>
                  <a:tcPr/>
                </a:tc>
                <a:tc gridSpan="6">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0                                            7                                              15                                              23                                        30 </a:t>
                      </a:r>
                    </a:p>
                  </a:txBody>
                  <a:tcPr marT="45730" marB="45730"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rowSpan="4">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r>
              <a:tr h="216000">
                <a:tc gridSpan="2" vMerge="1">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vMerge="1">
                  <a:txBody>
                    <a:bodyPr/>
                    <a:lstStyle/>
                    <a:p>
                      <a:endParaRPr lang="es-MX"/>
                    </a:p>
                  </a:txBody>
                  <a:tcPr/>
                </a:tc>
                <a:tc>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24000">
                <a:tc gridSpan="2" vMerge="1">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vMerge="1">
                  <a:txBody>
                    <a:bodyPr/>
                    <a:lstStyle/>
                    <a:p>
                      <a:endParaRPr lang="es-MX"/>
                    </a:p>
                  </a:txBody>
                  <a:tcPr/>
                </a:tc>
                <a:tc gridSpan="6">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mn-lt"/>
                        </a:rPr>
                        <a:t>0%                                                25%                                                         50%                                                        75%                                             100%     </a:t>
                      </a:r>
                    </a:p>
                    <a:p>
                      <a:pPr marL="0" marR="0" lvl="0" indent="0" algn="l" defTabSz="914400" rtl="0" eaLnBrk="0" fontAlgn="base" latinLnBrk="0" hangingPunct="0">
                        <a:lnSpc>
                          <a:spcPct val="90000"/>
                        </a:lnSpc>
                        <a:spcBef>
                          <a:spcPct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mn-lt"/>
                        </a:rPr>
                        <a:t>                 MALA                                                       REGULAR                                             BUENA                                           EXCELENTE</a:t>
                      </a: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vMerge="1">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r>
              <a:tr h="216000">
                <a:tc gridSpan="2" vMerge="1">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vMerge="1">
                  <a:txBody>
                    <a:bodyPr/>
                    <a:lstStyle/>
                    <a:p>
                      <a:endParaRPr lang="es-MX"/>
                    </a:p>
                  </a:txBody>
                  <a:tcPr/>
                </a:tc>
                <a:tc gridSpan="2">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mn-lt"/>
                        </a:rPr>
                        <a:t>SU CAPACIDAD PARA COMUNICARSE ES:</a:t>
                      </a: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gridSpan="2">
                  <a:txBody>
                    <a:bodyPr/>
                    <a:lstStyle/>
                    <a:p>
                      <a:pPr marL="0" marR="0" lvl="0" indent="0" algn="r" defTabSz="914400" rtl="0" eaLnBrk="0" fontAlgn="base" latinLnBrk="0" hangingPunct="0">
                        <a:lnSpc>
                          <a:spcPct val="90000"/>
                        </a:lnSpc>
                        <a:spcBef>
                          <a:spcPct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mn-lt"/>
                        </a:rPr>
                        <a:t>%</a:t>
                      </a: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vMerge="1">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0">
                <a:tc gridSpan="9">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200" b="1" i="0" u="none" strike="noStrike" cap="none" normalizeH="0" baseline="0" dirty="0" smtClean="0">
                        <a:ln>
                          <a:noFill/>
                        </a:ln>
                        <a:solidFill>
                          <a:schemeClr val="tx1"/>
                        </a:solidFill>
                        <a:effectLst/>
                        <a:latin typeface="+mn-lt"/>
                      </a:endParaRPr>
                    </a:p>
                  </a:txBody>
                  <a:tcPr marT="45730" marB="45730"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hMerge="1">
                  <a:txBody>
                    <a:bodyPr/>
                    <a:lstStyle/>
                    <a:p>
                      <a:endParaRPr lang="es-MX"/>
                    </a:p>
                  </a:txBody>
                  <a:tcPr/>
                </a:tc>
                <a:tc hMerge="1">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pPr marL="0" marR="0" lvl="0" indent="0" algn="r"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tc hMerge="1">
                  <a:txBody>
                    <a:bodyPr/>
                    <a:lstStyle/>
                    <a:p>
                      <a:endParaRPr lang="es-MX"/>
                    </a:p>
                  </a:txBody>
                  <a:tcPr/>
                </a:tc>
                <a:tc hMerge="1">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1"/>
                    </a:solidFill>
                  </a:tcPr>
                </a:tc>
                <a:tc hMerge="1">
                  <a:txBody>
                    <a:bodyPr/>
                    <a:lstStyle/>
                    <a:p>
                      <a:endParaRPr lang="es-MX"/>
                    </a:p>
                  </a:txBody>
                  <a:tcPr/>
                </a:tc>
                <a:tc hMerge="1">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r>
              <a:tr h="216000">
                <a:tc gridSpan="9">
                  <a:txBody>
                    <a:bodyPr/>
                    <a:lstStyle/>
                    <a:p>
                      <a:pPr marL="0" marR="0" lvl="0" indent="0" algn="ctr" defTabSz="914400" rtl="0" eaLnBrk="0" fontAlgn="base" latinLnBrk="0" hangingPunct="0">
                        <a:lnSpc>
                          <a:spcPct val="90000"/>
                        </a:lnSpc>
                        <a:spcBef>
                          <a:spcPct val="0"/>
                        </a:spcBef>
                        <a:spcAft>
                          <a:spcPct val="0"/>
                        </a:spcAft>
                        <a:buClrTx/>
                        <a:buSzPct val="100000"/>
                        <a:buFontTx/>
                        <a:buNone/>
                        <a:tabLst/>
                        <a:defRPr/>
                      </a:pPr>
                      <a:r>
                        <a:rPr lang="es-ES" sz="800" b="1" kern="1200" baseline="0" dirty="0" smtClean="0">
                          <a:solidFill>
                            <a:schemeClr val="tx1"/>
                          </a:solidFill>
                          <a:effectLst/>
                          <a:latin typeface="Arial" panose="020B0604020202020204" pitchFamily="34" charset="0"/>
                          <a:ea typeface="+mn-ea"/>
                          <a:cs typeface="Arial" panose="020B0604020202020204" pitchFamily="34" charset="0"/>
                        </a:rPr>
                        <a:t>De acuerdo a los resultados obtenidos en la autoevaluación, ¿como puede mejorar su capacidad de comunicarse y como piensa hacerlo?</a:t>
                      </a:r>
                      <a:endParaRPr lang="es-MX" sz="800" dirty="0" smtClean="0">
                        <a:effectLst/>
                        <a:latin typeface="Arial" panose="020B0604020202020204" pitchFamily="34" charset="0"/>
                        <a:cs typeface="Arial" panose="020B0604020202020204" pitchFamily="34" charset="0"/>
                      </a:endParaRPr>
                    </a:p>
                  </a:txBody>
                  <a:tcPr marT="45730" marB="4573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324000">
                <a:tc gridSpan="9">
                  <a:txBody>
                    <a:bodyPr/>
                    <a:lstStyle/>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90000"/>
                        </a:lnSpc>
                        <a:spcBef>
                          <a:spcPct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T="45730" marB="45730"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val="2012470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35054" y="692696"/>
            <a:ext cx="7920000" cy="5796632"/>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11" name="10 Rectángulo"/>
          <p:cNvSpPr/>
          <p:nvPr/>
        </p:nvSpPr>
        <p:spPr>
          <a:xfrm>
            <a:off x="900424" y="6381328"/>
            <a:ext cx="7488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900" b="1" i="1" dirty="0" smtClean="0">
                <a:solidFill>
                  <a:srgbClr val="FF0000"/>
                </a:solidFill>
              </a:rPr>
              <a:t>Puede llenarlo  a mano o bien por su computadora. No tiene límite en su repuesta.  Puede iniciar en esta página y continuar si lo requiere, en las hojas adicionales al final de este documento.</a:t>
            </a:r>
            <a:endParaRPr lang="es-MX" sz="1400" b="1" i="1" dirty="0">
              <a:solidFill>
                <a:srgbClr val="FF0000"/>
              </a:solidFill>
            </a:endParaRPr>
          </a:p>
        </p:txBody>
      </p:sp>
      <p:sp>
        <p:nvSpPr>
          <p:cNvPr id="89091" name="3 Marcador de número de diapositiva"/>
          <p:cNvSpPr>
            <a:spLocks noGrp="1"/>
          </p:cNvSpPr>
          <p:nvPr>
            <p:ph type="sldNum" sz="quarter" idx="12"/>
          </p:nvPr>
        </p:nvSpPr>
        <p:spPr bwMode="auto">
          <a:xfrm>
            <a:off x="6614864" y="6376243"/>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1400" b="1">
                <a:solidFill>
                  <a:schemeClr val="tx1"/>
                </a:solidFill>
                <a:latin typeface="Arial" charset="0"/>
              </a:defRPr>
            </a:lvl1pPr>
            <a:lvl2pPr marL="742950" indent="-285750" algn="ctr" eaLnBrk="0" hangingPunct="0">
              <a:defRPr sz="1400" b="1">
                <a:solidFill>
                  <a:schemeClr val="tx1"/>
                </a:solidFill>
                <a:latin typeface="Arial" charset="0"/>
              </a:defRPr>
            </a:lvl2pPr>
            <a:lvl3pPr marL="1143000" indent="-228600" algn="ctr" eaLnBrk="0" hangingPunct="0">
              <a:defRPr sz="1400" b="1">
                <a:solidFill>
                  <a:schemeClr val="tx1"/>
                </a:solidFill>
                <a:latin typeface="Arial" charset="0"/>
              </a:defRPr>
            </a:lvl3pPr>
            <a:lvl4pPr marL="1600200" indent="-228600" algn="ctr" eaLnBrk="0" hangingPunct="0">
              <a:defRPr sz="1400" b="1">
                <a:solidFill>
                  <a:schemeClr val="tx1"/>
                </a:solidFill>
                <a:latin typeface="Arial" charset="0"/>
              </a:defRPr>
            </a:lvl4pPr>
            <a:lvl5pPr marL="2057400" indent="-228600" algn="ctr" eaLnBrk="0" hangingPunct="0">
              <a:defRPr sz="1400" b="1">
                <a:solidFill>
                  <a:schemeClr val="tx1"/>
                </a:solidFill>
                <a:latin typeface="Arial" charset="0"/>
              </a:defRPr>
            </a:lvl5pPr>
            <a:lvl6pPr marL="2514600" indent="-228600" algn="ctr" eaLnBrk="0" fontAlgn="base" hangingPunct="0">
              <a:spcBef>
                <a:spcPct val="0"/>
              </a:spcBef>
              <a:spcAft>
                <a:spcPct val="0"/>
              </a:spcAft>
              <a:defRPr sz="1400" b="1">
                <a:solidFill>
                  <a:schemeClr val="tx1"/>
                </a:solidFill>
                <a:latin typeface="Arial" charset="0"/>
              </a:defRPr>
            </a:lvl6pPr>
            <a:lvl7pPr marL="2971800" indent="-228600" algn="ctr" eaLnBrk="0" fontAlgn="base" hangingPunct="0">
              <a:spcBef>
                <a:spcPct val="0"/>
              </a:spcBef>
              <a:spcAft>
                <a:spcPct val="0"/>
              </a:spcAft>
              <a:defRPr sz="1400" b="1">
                <a:solidFill>
                  <a:schemeClr val="tx1"/>
                </a:solidFill>
                <a:latin typeface="Arial" charset="0"/>
              </a:defRPr>
            </a:lvl7pPr>
            <a:lvl8pPr marL="3429000" indent="-228600" algn="ctr" eaLnBrk="0" fontAlgn="base" hangingPunct="0">
              <a:spcBef>
                <a:spcPct val="0"/>
              </a:spcBef>
              <a:spcAft>
                <a:spcPct val="0"/>
              </a:spcAft>
              <a:defRPr sz="1400" b="1">
                <a:solidFill>
                  <a:schemeClr val="tx1"/>
                </a:solidFill>
                <a:latin typeface="Arial" charset="0"/>
              </a:defRPr>
            </a:lvl8pPr>
            <a:lvl9pPr marL="3886200" indent="-228600" algn="ctr" eaLnBrk="0" fontAlgn="base" hangingPunct="0">
              <a:spcBef>
                <a:spcPct val="0"/>
              </a:spcBef>
              <a:spcAft>
                <a:spcPct val="0"/>
              </a:spcAft>
              <a:defRPr sz="1400" b="1">
                <a:solidFill>
                  <a:schemeClr val="tx1"/>
                </a:solidFill>
                <a:latin typeface="Arial" charset="0"/>
              </a:defRPr>
            </a:lvl9pPr>
          </a:lstStyle>
          <a:p>
            <a:pPr algn="r" eaLnBrk="1" hangingPunct="1">
              <a:defRPr/>
            </a:pPr>
            <a:fld id="{CD7FAB8A-EEC7-4989-9099-0DBBDD9D2920}" type="slidenum">
              <a:rPr lang="es-ES" sz="800" smtClean="0">
                <a:solidFill>
                  <a:srgbClr val="898989"/>
                </a:solidFill>
              </a:rPr>
              <a:pPr algn="r" eaLnBrk="1" hangingPunct="1">
                <a:defRPr/>
              </a:pPr>
              <a:t>8</a:t>
            </a:fld>
            <a:endParaRPr lang="es-ES" sz="800" dirty="0" smtClean="0">
              <a:solidFill>
                <a:srgbClr val="898989"/>
              </a:solidFill>
            </a:endParaRPr>
          </a:p>
        </p:txBody>
      </p:sp>
      <p:graphicFrame>
        <p:nvGraphicFramePr>
          <p:cNvPr id="10" name="9 Tabla"/>
          <p:cNvGraphicFramePr>
            <a:graphicFrameLocks noGrp="1"/>
          </p:cNvGraphicFramePr>
          <p:nvPr>
            <p:extLst>
              <p:ext uri="{D42A27DB-BD31-4B8C-83A1-F6EECF244321}">
                <p14:modId xmlns:p14="http://schemas.microsoft.com/office/powerpoint/2010/main" val="3955659635"/>
              </p:ext>
            </p:extLst>
          </p:nvPr>
        </p:nvGraphicFramePr>
        <p:xfrm>
          <a:off x="612440" y="188640"/>
          <a:ext cx="7920000" cy="407194"/>
        </p:xfrm>
        <a:graphic>
          <a:graphicData uri="http://schemas.openxmlformats.org/drawingml/2006/table">
            <a:tbl>
              <a:tblPr/>
              <a:tblGrid>
                <a:gridCol w="819314"/>
                <a:gridCol w="3035146"/>
                <a:gridCol w="1095868"/>
                <a:gridCol w="424332"/>
                <a:gridCol w="652536"/>
                <a:gridCol w="408296"/>
                <a:gridCol w="748222"/>
                <a:gridCol w="454054"/>
                <a:gridCol w="282232"/>
              </a:tblGrid>
              <a:tr h="0">
                <a:tc gridSpan="4">
                  <a:txBody>
                    <a:bodyPr/>
                    <a:lstStyle/>
                    <a:p>
                      <a:pPr algn="ctr" rtl="0" eaLnBrk="1" latinLnBrk="0" hangingPunct="1"/>
                      <a:r>
                        <a:rPr lang="es-MX" sz="750" b="1" i="0" u="none" kern="1200" baseline="0" dirty="0" smtClean="0">
                          <a:solidFill>
                            <a:schemeClr val="tx1"/>
                          </a:solidFill>
                          <a:effectLst/>
                          <a:latin typeface="Arial" panose="020B0604020202020204" pitchFamily="34" charset="0"/>
                          <a:ea typeface="+mn-ea"/>
                          <a:cs typeface="Arial" panose="020B0604020202020204" pitchFamily="34" charset="0"/>
                        </a:rPr>
                        <a:t>TGE -2020 – 2021. MÓDULO I  TÉCNICAS DE DESARROLLO ORGANIZACIONAL.  CUESTIONARIO MODULAR</a:t>
                      </a:r>
                      <a:endParaRPr lang="es-MX" sz="750" i="0" u="none" dirty="0" smtClean="0">
                        <a:solidFill>
                          <a:schemeClr val="tx1"/>
                        </a:solidFill>
                        <a:effectLst/>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pPr algn="ctr" rtl="0" eaLnBrk="1" latinLnBrk="0" hangingPunct="1"/>
                      <a:endParaRPr lang="es-MX" sz="800" b="1" i="0" u="none" dirty="0" smtClean="0">
                        <a:solidFill>
                          <a:schemeClr val="tx1"/>
                        </a:solidFill>
                        <a:effectLst/>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rtl="0" eaLnBrk="1" latinLnBrk="0" hangingPunct="1"/>
                      <a:r>
                        <a:rPr lang="es-MX" sz="750" b="1" i="0" u="none" dirty="0" smtClean="0">
                          <a:solidFill>
                            <a:schemeClr val="tx1"/>
                          </a:solidFill>
                          <a:effectLst/>
                          <a:latin typeface="Arial" panose="020B0604020202020204" pitchFamily="34" charset="0"/>
                          <a:cs typeface="Arial" panose="020B0604020202020204" pitchFamily="34" charset="0"/>
                        </a:rPr>
                        <a:t>FECHA DE ENVÍ0</a:t>
                      </a: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dirty="0"/>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es-MX" sz="750" dirty="0"/>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s-MX" sz="750" b="1" baseline="0" dirty="0" smtClean="0">
                          <a:latin typeface="Arial" panose="020B0604020202020204" pitchFamily="34" charset="0"/>
                          <a:cs typeface="Arial" panose="020B0604020202020204" pitchFamily="34" charset="0"/>
                        </a:rPr>
                        <a:t>HOJA</a:t>
                      </a:r>
                      <a:endParaRPr lang="es-MX" sz="750" b="1" dirty="0">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s-MX" sz="750" b="1" dirty="0" smtClean="0">
                          <a:latin typeface="Arial" panose="020B0604020202020204" pitchFamily="34" charset="0"/>
                          <a:cs typeface="Arial" panose="020B0604020202020204" pitchFamily="34" charset="0"/>
                        </a:rPr>
                        <a:t>1</a:t>
                      </a:r>
                      <a:endParaRPr lang="es-MX" sz="750" b="1" dirty="0">
                        <a:latin typeface="Arial" panose="020B0604020202020204" pitchFamily="34" charset="0"/>
                        <a:cs typeface="Arial" panose="020B0604020202020204" pitchFamily="34" charset="0"/>
                      </a:endParaRPr>
                    </a:p>
                  </a:txBody>
                  <a:tcPr marL="89239" marR="89239" marT="44672" marB="44672" anchor="ct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a:txBody>
                    <a:bodyPr/>
                    <a:lstStyle/>
                    <a:p>
                      <a:pPr marL="0" marR="0" indent="0" algn="ctr" rtl="0" eaLnBrk="1" fontAlgn="base" latinLnBrk="0" hangingPunct="1">
                        <a:spcBef>
                          <a:spcPts val="0"/>
                        </a:spcBef>
                        <a:spcAft>
                          <a:spcPts val="0"/>
                        </a:spcAft>
                      </a:pPr>
                      <a:r>
                        <a:rPr lang="es-MX" sz="75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75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5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50" b="1" i="0" u="none" strike="noStrike" dirty="0" smtClean="0">
                          <a:effectLst/>
                          <a:latin typeface="Arial" panose="020B0604020202020204" pitchFamily="34" charset="0"/>
                          <a:cs typeface="Arial" panose="020B0604020202020204" pitchFamily="34" charset="0"/>
                        </a:rPr>
                        <a:t>CARRERA</a:t>
                      </a:r>
                      <a:endParaRPr lang="es-MX" sz="75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endParaRPr lang="es-MX" sz="75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algn="ctr"/>
                      <a:r>
                        <a:rPr lang="es-MX" sz="750" b="1" dirty="0" smtClean="0">
                          <a:latin typeface="Arial" panose="020B0604020202020204" pitchFamily="34" charset="0"/>
                          <a:cs typeface="Arial" panose="020B0604020202020204" pitchFamily="34" charset="0"/>
                        </a:rPr>
                        <a:t>MATRÍCULA</a:t>
                      </a:r>
                      <a:endParaRPr lang="es-MX" sz="75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gridSpan="2">
                  <a:txBody>
                    <a:bodyPr/>
                    <a:lstStyle/>
                    <a:p>
                      <a:endParaRPr lang="es-MX" sz="75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graphicFrame>
        <p:nvGraphicFramePr>
          <p:cNvPr id="7" name="Group 290"/>
          <p:cNvGraphicFramePr>
            <a:graphicFrameLocks noGrp="1"/>
          </p:cNvGraphicFramePr>
          <p:nvPr>
            <p:extLst>
              <p:ext uri="{D42A27DB-BD31-4B8C-83A1-F6EECF244321}">
                <p14:modId xmlns:p14="http://schemas.microsoft.com/office/powerpoint/2010/main" val="3080923697"/>
              </p:ext>
            </p:extLst>
          </p:nvPr>
        </p:nvGraphicFramePr>
        <p:xfrm>
          <a:off x="755576" y="856674"/>
          <a:ext cx="7668000" cy="5419434"/>
        </p:xfrm>
        <a:graphic>
          <a:graphicData uri="http://schemas.openxmlformats.org/drawingml/2006/table">
            <a:tbl>
              <a:tblPr/>
              <a:tblGrid>
                <a:gridCol w="319500"/>
                <a:gridCol w="319500"/>
                <a:gridCol w="639000"/>
                <a:gridCol w="639000"/>
                <a:gridCol w="639000"/>
                <a:gridCol w="639000"/>
                <a:gridCol w="639000"/>
                <a:gridCol w="639000"/>
                <a:gridCol w="639000"/>
                <a:gridCol w="639000"/>
                <a:gridCol w="639000"/>
                <a:gridCol w="639000"/>
                <a:gridCol w="639000"/>
              </a:tblGrid>
              <a:tr h="0">
                <a:tc gridSpan="13">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defRPr/>
                      </a:pPr>
                      <a:r>
                        <a:rPr lang="es-MX" sz="800" b="1" i="0" dirty="0" smtClean="0">
                          <a:effectLst/>
                        </a:rPr>
                        <a:t>CAPÍTULO 3.0 LA COMUNICACIÓN EJECUTIVA</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3">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defRPr/>
                      </a:pPr>
                      <a:endParaRPr lang="es-MX" sz="300" b="1" i="1" dirty="0" smtClean="0">
                        <a:effectLst/>
                      </a:endParaRPr>
                    </a:p>
                  </a:txBody>
                  <a:tcPr marL="91439" marR="91439"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3">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defRPr/>
                      </a:pPr>
                      <a:r>
                        <a:rPr lang="es-ES_tradnl" sz="900" b="1" i="1" kern="1200" dirty="0" smtClean="0">
                          <a:solidFill>
                            <a:schemeClr val="tx1"/>
                          </a:solidFill>
                          <a:effectLst/>
                          <a:latin typeface="+mn-lt"/>
                          <a:ea typeface="+mn-ea"/>
                          <a:cs typeface="+mn-cs"/>
                        </a:rPr>
                        <a:t>3.19.2  AUTOEVALUACIÓN 3.2 :</a:t>
                      </a:r>
                      <a:r>
                        <a:rPr lang="es-ES" sz="900" b="1" i="1" kern="1200" dirty="0" smtClean="0">
                          <a:solidFill>
                            <a:schemeClr val="tx1"/>
                          </a:solidFill>
                          <a:effectLst/>
                          <a:latin typeface="+mn-lt"/>
                          <a:ea typeface="+mn-ea"/>
                          <a:cs typeface="+mn-cs"/>
                        </a:rPr>
                        <a:t> </a:t>
                      </a:r>
                      <a:r>
                        <a:rPr lang="es-ES_tradnl" sz="900" b="1" i="1" kern="1200" dirty="0" smtClean="0">
                          <a:solidFill>
                            <a:schemeClr val="tx1"/>
                          </a:solidFill>
                          <a:effectLst/>
                          <a:latin typeface="+mn-lt"/>
                          <a:ea typeface="+mn-ea"/>
                          <a:cs typeface="+mn-cs"/>
                        </a:rPr>
                        <a:t>% EFECTIVIDAD EN LA COMUNICACIÓN</a:t>
                      </a:r>
                      <a:endParaRPr lang="es-MX" sz="900" b="1" i="1" dirty="0" smtClean="0">
                        <a:effectLs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l" defTabSz="914400" rtl="0" eaLnBrk="0" fontAlgn="base" latinLnBrk="0" hangingPunct="0">
                        <a:lnSpc>
                          <a:spcPct val="50000"/>
                        </a:lnSpc>
                        <a:spcBef>
                          <a:spcPts val="0"/>
                        </a:spcBef>
                        <a:spcAft>
                          <a:spcPct val="0"/>
                        </a:spcAft>
                        <a:buClrTx/>
                        <a:buSzPct val="100000"/>
                        <a:buFontTx/>
                        <a:buNone/>
                        <a:tabLst/>
                      </a:pPr>
                      <a:endParaRPr kumimoji="0" lang="es-MX"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0">
                <a:tc>
                  <a:txBody>
                    <a:bodyPr/>
                    <a:lstStyle/>
                    <a:p>
                      <a:pPr marL="0" marR="0" indent="0" algn="ctr" rtl="0" eaLnBrk="0" fontAlgn="base" latinLnBrk="0" hangingPunct="0">
                        <a:spcBef>
                          <a:spcPts val="0"/>
                        </a:spcBef>
                        <a:spcAft>
                          <a:spcPts val="0"/>
                        </a:spcAft>
                      </a:pPr>
                      <a:r>
                        <a:rPr lang="es-MX" sz="1100" b="1" i="0" u="none" strike="noStrike" kern="1200" baseline="0" dirty="0">
                          <a:ln>
                            <a:noFill/>
                          </a:ln>
                          <a:solidFill>
                            <a:srgbClr val="FF0000"/>
                          </a:solidFill>
                          <a:effectLst/>
                          <a:latin typeface="Calibri"/>
                        </a:rPr>
                        <a:t>2</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12">
                  <a:txBody>
                    <a:bodyPr/>
                    <a:lstStyle/>
                    <a:p>
                      <a:pPr marL="0" marR="0" indent="0" algn="just" rtl="0" eaLnBrk="0" fontAlgn="base" latinLnBrk="0" hangingPunct="0">
                        <a:spcBef>
                          <a:spcPts val="0"/>
                        </a:spcBef>
                        <a:spcAft>
                          <a:spcPts val="0"/>
                        </a:spcAft>
                      </a:pPr>
                      <a:r>
                        <a:rPr lang="es-MX" sz="800" b="1" i="0" u="none" strike="noStrike" kern="1200" dirty="0">
                          <a:solidFill>
                            <a:srgbClr val="000000"/>
                          </a:solidFill>
                          <a:effectLst/>
                          <a:latin typeface="Arial"/>
                          <a:cs typeface="Arial"/>
                        </a:rPr>
                        <a:t>En la “hoja de cálculo” siguiente, circule el valor que corresponda a la respuesta que marcó con una “x”, cada pregunta del cuadro anterior.  Siga las instrucciones que le marca la “hoja de calculo” y llegue al resultado final.</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pPr marL="0" marR="0" indent="0" algn="ctr" rtl="0" eaLnBrk="0" fontAlgn="base" latinLnBrk="0" hangingPunct="0">
                        <a:lnSpc>
                          <a:spcPct val="80000"/>
                        </a:lnSpc>
                        <a:spcBef>
                          <a:spcPts val="0"/>
                        </a:spcBef>
                        <a:spcAft>
                          <a:spcPts val="0"/>
                        </a:spcAft>
                      </a:pPr>
                      <a:endParaRPr lang="es-ES"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0">
                <a:tc grid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mn-lt"/>
                          <a:cs typeface="Times New Roman" pitchFamily="18" charset="0"/>
                        </a:rPr>
                        <a:t>SI</a:t>
                      </a: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mn-lt"/>
                          <a:cs typeface="Times New Roman" pitchFamily="18" charset="0"/>
                        </a:rPr>
                        <a:t>NO</a:t>
                      </a: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mn-lt"/>
                          <a:cs typeface="Times New Roman" pitchFamily="18" charset="0"/>
                        </a:rPr>
                        <a:t>A </a:t>
                      </a:r>
                    </a:p>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mn-lt"/>
                          <a:cs typeface="Times New Roman" pitchFamily="18" charset="0"/>
                        </a:rPr>
                        <a:t>VECES</a:t>
                      </a: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0" fontAlgn="base" latinLnBrk="0" hangingPunct="0">
                        <a:lnSpc>
                          <a:spcPct val="50000"/>
                        </a:lnSpc>
                        <a:spcBef>
                          <a:spcPts val="0"/>
                        </a:spcBef>
                        <a:spcAft>
                          <a:spcPct val="0"/>
                        </a:spcAft>
                        <a:buClrTx/>
                        <a:buSzPct val="100000"/>
                        <a:buFontTx/>
                        <a:buNone/>
                        <a:tabLst/>
                      </a:pPr>
                      <a:endParaRPr kumimoji="0" lang="es-MX"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mn-lt"/>
                          <a:cs typeface="Times New Roman" pitchFamily="18" charset="0"/>
                        </a:rPr>
                        <a:t>SI</a:t>
                      </a: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mn-lt"/>
                          <a:cs typeface="Times New Roman" pitchFamily="18" charset="0"/>
                        </a:rPr>
                        <a:t>NO</a:t>
                      </a: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mn-lt"/>
                          <a:cs typeface="Times New Roman" pitchFamily="18" charset="0"/>
                        </a:rPr>
                        <a:t>A</a:t>
                      </a:r>
                    </a:p>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mn-lt"/>
                          <a:cs typeface="Times New Roman" pitchFamily="18" charset="0"/>
                        </a:rPr>
                        <a:t>VECES</a:t>
                      </a: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mn-lt"/>
                          <a:cs typeface="Times New Roman" pitchFamily="18" charset="0"/>
                        </a:rPr>
                        <a:t>SI</a:t>
                      </a: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mn-lt"/>
                          <a:cs typeface="Times New Roman" pitchFamily="18" charset="0"/>
                        </a:rPr>
                        <a:t>NO</a:t>
                      </a: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mn-lt"/>
                          <a:cs typeface="Times New Roman" pitchFamily="18" charset="0"/>
                        </a:rPr>
                        <a:t>A</a:t>
                      </a:r>
                    </a:p>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mn-lt"/>
                          <a:cs typeface="Times New Roman" pitchFamily="18" charset="0"/>
                        </a:rPr>
                        <a:t>VECES</a:t>
                      </a: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0">
                <a:tc gridSpan="2">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mn-lt"/>
                          <a:cs typeface="Times New Roman" pitchFamily="18" charset="0"/>
                        </a:rPr>
                        <a:t>SUMA</a:t>
                      </a: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endParaRPr lang="es-MX"/>
                    </a:p>
                  </a:txBody>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mn-lt"/>
                          <a:cs typeface="Times New Roman" pitchFamily="18" charset="0"/>
                        </a:rPr>
                        <a:t>SUMA</a:t>
                      </a: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1" i="0" u="none" strike="noStrike" cap="none" normalizeH="0" baseline="0" dirty="0" smtClean="0">
                          <a:ln>
                            <a:noFill/>
                          </a:ln>
                          <a:solidFill>
                            <a:schemeClr val="tx1"/>
                          </a:solidFill>
                          <a:effectLst/>
                          <a:latin typeface="+mn-lt"/>
                          <a:cs typeface="Times New Roman" pitchFamily="18" charset="0"/>
                        </a:rPr>
                        <a:t>SUMA</a:t>
                      </a: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r>
              <a:tr h="0">
                <a:tc gridSpan="3">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_tradnl" sz="800" b="1" i="0" u="none" strike="noStrike" cap="none" normalizeH="0" baseline="0" dirty="0" smtClean="0">
                          <a:ln>
                            <a:noFill/>
                          </a:ln>
                          <a:solidFill>
                            <a:schemeClr val="tx1"/>
                          </a:solidFill>
                          <a:effectLst/>
                          <a:latin typeface="+mn-lt"/>
                        </a:rPr>
                        <a:t>= GRAN TOTAL</a:t>
                      </a:r>
                      <a:endParaRPr kumimoji="0" lang="es-ES" sz="8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n-US"/>
                    </a:p>
                  </a:txBody>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_tradnl" sz="800" b="1" i="0" u="none" strike="noStrike" cap="none" normalizeH="0" baseline="0" dirty="0" smtClean="0">
                          <a:ln>
                            <a:noFill/>
                          </a:ln>
                          <a:solidFill>
                            <a:schemeClr val="tx1"/>
                          </a:solidFill>
                          <a:effectLst/>
                          <a:latin typeface="+mn-lt"/>
                        </a:rPr>
                        <a:t>               </a:t>
                      </a:r>
                      <a:endParaRPr kumimoji="0" lang="es-ES" sz="8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gridSpan="5">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mn-lt"/>
                          <a:cs typeface="Arial" panose="020B0604020202020204" pitchFamily="34" charset="0"/>
                        </a:rPr>
                        <a:t>EL GRAN TOTAL SE MULTIPLICA POR DIEZ Y SE DIVIDE ENTRE DOCE, DÁNDONOS EL PORCENTAJE DE EFECTIVIDAD EN COMUNICACIÓN</a:t>
                      </a:r>
                      <a:r>
                        <a:rPr kumimoji="0" lang="es-ES" sz="800" b="1" i="0" u="none" strike="noStrike" cap="none" normalizeH="0" baseline="0" dirty="0" smtClean="0">
                          <a:ln>
                            <a:noFill/>
                          </a:ln>
                          <a:solidFill>
                            <a:schemeClr val="tx1"/>
                          </a:solidFill>
                          <a:effectLst/>
                          <a:latin typeface="+mn-lt"/>
                          <a:cs typeface="Times New Roman" pitchFamily="18" charset="0"/>
                        </a:rPr>
                        <a:t>.</a:t>
                      </a: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800" b="1" i="0" u="none" strike="noStrike" cap="none" normalizeH="0" baseline="0" dirty="0" smtClean="0">
                          <a:ln>
                            <a:noFill/>
                          </a:ln>
                          <a:solidFill>
                            <a:schemeClr val="tx1"/>
                          </a:solidFill>
                          <a:effectLst/>
                          <a:latin typeface="+mn-lt"/>
                          <a:cs typeface="Times New Roman" pitchFamily="18" charset="0"/>
                        </a:rPr>
                        <a:t>SU  % DE EFECTIVIDAD</a:t>
                      </a:r>
                    </a:p>
                  </a:txBody>
                  <a:tcPr marL="91439" marR="91439" marT="45732" marB="4573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0" fontAlgn="base" latinLnBrk="0" hangingPunct="0">
                        <a:lnSpc>
                          <a:spcPct val="80000"/>
                        </a:lnSpc>
                        <a:spcBef>
                          <a:spcPts val="0"/>
                        </a:spcBef>
                        <a:spcAft>
                          <a:spcPct val="0"/>
                        </a:spcAft>
                        <a:buClrTx/>
                        <a:buSzPct val="100000"/>
                        <a:buFontTx/>
                        <a:buNone/>
                        <a:tabLst/>
                      </a:pPr>
                      <a:r>
                        <a:rPr kumimoji="0" lang="es-ES_tradnl" sz="800" b="1" i="0" u="none" strike="noStrike" cap="none" normalizeH="0" baseline="0" dirty="0" smtClean="0">
                          <a:ln>
                            <a:noFill/>
                          </a:ln>
                          <a:solidFill>
                            <a:schemeClr val="tx1"/>
                          </a:solidFill>
                          <a:effectLst/>
                          <a:latin typeface="+mn-lt"/>
                        </a:rPr>
                        <a:t>%</a:t>
                      </a:r>
                      <a:endParaRPr kumimoji="0" lang="es-ES" sz="8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r>
              <a:tr h="0">
                <a:tc gridSpan="13">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4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cs typeface="Times New Roman" pitchFamily="18"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cs typeface="Times New Roman" pitchFamily="18" charset="0"/>
                      </a:endParaRPr>
                    </a:p>
                  </a:txBody>
                  <a:tcPr marL="91439" marR="91439" marT="45732" marB="4573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pPr marL="0" marR="0" lvl="0" indent="0" algn="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r>
              <a:tr h="0">
                <a:tc>
                  <a:txBody>
                    <a:bodyPr/>
                    <a:lstStyle/>
                    <a:p>
                      <a:pPr marL="0" marR="0" indent="0" algn="ctr" rtl="0" eaLnBrk="0" fontAlgn="base" latinLnBrk="0" hangingPunct="0">
                        <a:lnSpc>
                          <a:spcPct val="80000"/>
                        </a:lnSpc>
                        <a:spcBef>
                          <a:spcPts val="0"/>
                        </a:spcBef>
                        <a:spcAft>
                          <a:spcPts val="0"/>
                        </a:spcAft>
                      </a:pPr>
                      <a:r>
                        <a:rPr lang="es-ES" sz="1100" b="1" i="0" u="none" strike="noStrike" kern="1200" baseline="0" dirty="0">
                          <a:ln>
                            <a:noFill/>
                          </a:ln>
                          <a:solidFill>
                            <a:srgbClr val="FF0000"/>
                          </a:solidFill>
                          <a:effectLst/>
                          <a:latin typeface="Arial"/>
                          <a:cs typeface="Arial"/>
                        </a:rPr>
                        <a:t>3</a:t>
                      </a:r>
                      <a:endParaRPr lang="es-ES"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gridSpan="12">
                  <a:txBody>
                    <a:bodyPr/>
                    <a:lstStyle/>
                    <a:p>
                      <a:pPr marL="0" marR="0" indent="0" algn="just" rtl="0" eaLnBrk="1" fontAlgn="auto" latinLnBrk="0" hangingPunct="1">
                        <a:spcBef>
                          <a:spcPts val="0"/>
                        </a:spcBef>
                        <a:spcAft>
                          <a:spcPts val="0"/>
                        </a:spcAft>
                      </a:pPr>
                      <a:r>
                        <a:rPr lang="es-MX" sz="800" b="0" i="0" u="none" strike="noStrike" kern="1200" baseline="0" dirty="0">
                          <a:solidFill>
                            <a:srgbClr val="000000"/>
                          </a:solidFill>
                          <a:effectLst/>
                          <a:latin typeface="Arial"/>
                          <a:cs typeface="Arial"/>
                        </a:rPr>
                        <a:t>Comente los resultados de la evaluación, señalando aquellos aspectos que debe mejorar, y de que manera, así </a:t>
                      </a:r>
                      <a:r>
                        <a:rPr lang="es-MX" sz="800" b="0" i="0" u="none" strike="noStrike" kern="1200" baseline="0" dirty="0" smtClean="0">
                          <a:solidFill>
                            <a:srgbClr val="000000"/>
                          </a:solidFill>
                          <a:effectLst/>
                          <a:latin typeface="Arial"/>
                          <a:cs typeface="Arial"/>
                        </a:rPr>
                        <a:t>como </a:t>
                      </a:r>
                      <a:r>
                        <a:rPr lang="es-MX" sz="800" b="0" i="0" u="none" strike="noStrike" kern="1200" baseline="0" dirty="0">
                          <a:solidFill>
                            <a:srgbClr val="000000"/>
                          </a:solidFill>
                          <a:effectLst/>
                          <a:latin typeface="Arial"/>
                          <a:cs typeface="Arial"/>
                        </a:rPr>
                        <a:t>aquellos que debe evitar o nulificar. De la evaluación</a:t>
                      </a:r>
                      <a:endParaRPr lang="es-MX" sz="1800" b="0" i="0" u="none" strike="noStrike" dirty="0">
                        <a:effectLst/>
                        <a:latin typeface="Arial"/>
                      </a:endParaRPr>
                    </a:p>
                  </a:txBody>
                  <a:tcPr anchor="ctr">
                    <a:lnL w="12700" cap="flat" cmpd="sng" algn="ctr">
                      <a:solidFill>
                        <a:srgbClr val="000000"/>
                      </a:solidFill>
                      <a:prstDash val="solid"/>
                      <a:round/>
                      <a:headEnd type="none" w="med" len="med"/>
                      <a:tailEnd type="none" w="med" len="med"/>
                    </a:lnL>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ctr" rtl="0" eaLnBrk="0" fontAlgn="base" latinLnBrk="0" hangingPunct="0">
                        <a:lnSpc>
                          <a:spcPct val="80000"/>
                        </a:lnSpc>
                        <a:spcBef>
                          <a:spcPts val="0"/>
                        </a:spcBef>
                        <a:spcAft>
                          <a:spcPts val="0"/>
                        </a:spcAft>
                      </a:pPr>
                      <a:endParaRPr lang="es-ES" sz="1800" b="0" i="0" u="none" strike="noStrike" dirty="0">
                        <a:effectLst/>
                        <a:latin typeface="Arial"/>
                      </a:endParaRPr>
                    </a:p>
                  </a:txBody>
                  <a:tcPr anchor="ctr"/>
                </a:tc>
              </a:tr>
              <a:tr h="0">
                <a:tc gridSpan="13">
                  <a:txBody>
                    <a:bodyPr/>
                    <a:lstStyle/>
                    <a:p>
                      <a:pPr marL="0" marR="0" lvl="0" indent="0" algn="just" defTabSz="914400" rtl="0" eaLnBrk="0" fontAlgn="base" latinLnBrk="0" hangingPunct="0">
                        <a:lnSpc>
                          <a:spcPct val="80000"/>
                        </a:lnSpc>
                        <a:spcBef>
                          <a:spcPts val="0"/>
                        </a:spcBef>
                        <a:spcAft>
                          <a:spcPct val="0"/>
                        </a:spcAft>
                        <a:buClrTx/>
                        <a:buSzPct val="100000"/>
                        <a:buFontTx/>
                        <a:buNone/>
                        <a:tabLst/>
                        <a:defRPr/>
                      </a:pPr>
                      <a:r>
                        <a:rPr lang="es-MX" sz="1000" b="1" i="0" kern="1200" baseline="0" dirty="0" smtClean="0">
                          <a:solidFill>
                            <a:schemeClr val="tx1"/>
                          </a:solidFill>
                          <a:effectLst/>
                          <a:latin typeface="+mn-lt"/>
                          <a:ea typeface="+mn-ea"/>
                          <a:cs typeface="+mn-cs"/>
                        </a:rPr>
                        <a:t>Comente los resultados de la evaluación, señalando aquellos aspectos que debe mejorar, y de que manera, así como aquellos que debe evitar o nulificar. de la evaluación</a:t>
                      </a:r>
                      <a:endParaRPr lang="es-MX" sz="1000" dirty="0" smtClean="0">
                        <a:effectLst/>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cs typeface="Times New Roman" pitchFamily="18"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cs typeface="Times New Roman" pitchFamily="18" charset="0"/>
                      </a:endParaRPr>
                    </a:p>
                  </a:txBody>
                  <a:tcPr marL="91439" marR="91439" marT="45732" marB="4573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pPr marL="0" marR="0" lvl="0" indent="0" algn="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r>
              <a:tr h="0">
                <a:tc gridSpan="13">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cs typeface="Times New Roman" pitchFamily="18"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cs typeface="Times New Roman" pitchFamily="18" charset="0"/>
                      </a:endParaRPr>
                    </a:p>
                  </a:txBody>
                  <a:tcPr marL="91439" marR="91439" marT="45732" marB="4573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pPr marL="0" marR="0" lvl="0" indent="0" algn="r" defTabSz="914400" rtl="0" eaLnBrk="0" fontAlgn="base" latinLnBrk="0" hangingPunct="0">
                        <a:lnSpc>
                          <a:spcPct val="80000"/>
                        </a:lnSpc>
                        <a:spcBef>
                          <a:spcPts val="0"/>
                        </a:spcBef>
                        <a:spcAft>
                          <a:spcPct val="0"/>
                        </a:spcAft>
                        <a:buClrTx/>
                        <a:buSzPct val="100000"/>
                        <a:buFontTx/>
                        <a:buNone/>
                        <a:tabLst/>
                      </a:pPr>
                      <a:endParaRPr kumimoji="0" lang="es-ES" sz="800" b="1" i="0" u="none" strike="noStrike" cap="none" normalizeH="0" baseline="0" dirty="0" smtClean="0">
                        <a:ln>
                          <a:noFill/>
                        </a:ln>
                        <a:solidFill>
                          <a:schemeClr val="tx1"/>
                        </a:solidFill>
                        <a:effectLst/>
                        <a:latin typeface="+mn-lt"/>
                      </a:endParaRPr>
                    </a:p>
                  </a:txBody>
                  <a:tcPr marL="91439" marR="91439" marT="45732" marB="45732"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4032838615"/>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692696"/>
            <a:ext cx="7920000" cy="576064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s-MX" dirty="0"/>
          </a:p>
        </p:txBody>
      </p:sp>
      <p:sp>
        <p:nvSpPr>
          <p:cNvPr id="89091" name="3 Marcador de número de diapositiva"/>
          <p:cNvSpPr>
            <a:spLocks noGrp="1"/>
          </p:cNvSpPr>
          <p:nvPr>
            <p:ph type="sldNum" sz="quarter" idx="12"/>
          </p:nvPr>
        </p:nvSpPr>
        <p:spPr bwMode="auto">
          <a:xfrm>
            <a:off x="6614864" y="6376243"/>
            <a:ext cx="2133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sz="1400" b="1">
                <a:solidFill>
                  <a:schemeClr val="tx1"/>
                </a:solidFill>
                <a:latin typeface="Arial" charset="0"/>
              </a:defRPr>
            </a:lvl1pPr>
            <a:lvl2pPr marL="742950" indent="-285750" algn="ctr" eaLnBrk="0" hangingPunct="0">
              <a:defRPr sz="1400" b="1">
                <a:solidFill>
                  <a:schemeClr val="tx1"/>
                </a:solidFill>
                <a:latin typeface="Arial" charset="0"/>
              </a:defRPr>
            </a:lvl2pPr>
            <a:lvl3pPr marL="1143000" indent="-228600" algn="ctr" eaLnBrk="0" hangingPunct="0">
              <a:defRPr sz="1400" b="1">
                <a:solidFill>
                  <a:schemeClr val="tx1"/>
                </a:solidFill>
                <a:latin typeface="Arial" charset="0"/>
              </a:defRPr>
            </a:lvl3pPr>
            <a:lvl4pPr marL="1600200" indent="-228600" algn="ctr" eaLnBrk="0" hangingPunct="0">
              <a:defRPr sz="1400" b="1">
                <a:solidFill>
                  <a:schemeClr val="tx1"/>
                </a:solidFill>
                <a:latin typeface="Arial" charset="0"/>
              </a:defRPr>
            </a:lvl4pPr>
            <a:lvl5pPr marL="2057400" indent="-228600" algn="ctr" eaLnBrk="0" hangingPunct="0">
              <a:defRPr sz="1400" b="1">
                <a:solidFill>
                  <a:schemeClr val="tx1"/>
                </a:solidFill>
                <a:latin typeface="Arial" charset="0"/>
              </a:defRPr>
            </a:lvl5pPr>
            <a:lvl6pPr marL="2514600" indent="-228600" algn="ctr" eaLnBrk="0" fontAlgn="base" hangingPunct="0">
              <a:spcBef>
                <a:spcPct val="0"/>
              </a:spcBef>
              <a:spcAft>
                <a:spcPct val="0"/>
              </a:spcAft>
              <a:defRPr sz="1400" b="1">
                <a:solidFill>
                  <a:schemeClr val="tx1"/>
                </a:solidFill>
                <a:latin typeface="Arial" charset="0"/>
              </a:defRPr>
            </a:lvl6pPr>
            <a:lvl7pPr marL="2971800" indent="-228600" algn="ctr" eaLnBrk="0" fontAlgn="base" hangingPunct="0">
              <a:spcBef>
                <a:spcPct val="0"/>
              </a:spcBef>
              <a:spcAft>
                <a:spcPct val="0"/>
              </a:spcAft>
              <a:defRPr sz="1400" b="1">
                <a:solidFill>
                  <a:schemeClr val="tx1"/>
                </a:solidFill>
                <a:latin typeface="Arial" charset="0"/>
              </a:defRPr>
            </a:lvl7pPr>
            <a:lvl8pPr marL="3429000" indent="-228600" algn="ctr" eaLnBrk="0" fontAlgn="base" hangingPunct="0">
              <a:spcBef>
                <a:spcPct val="0"/>
              </a:spcBef>
              <a:spcAft>
                <a:spcPct val="0"/>
              </a:spcAft>
              <a:defRPr sz="1400" b="1">
                <a:solidFill>
                  <a:schemeClr val="tx1"/>
                </a:solidFill>
                <a:latin typeface="Arial" charset="0"/>
              </a:defRPr>
            </a:lvl8pPr>
            <a:lvl9pPr marL="3886200" indent="-228600" algn="ctr" eaLnBrk="0" fontAlgn="base" hangingPunct="0">
              <a:spcBef>
                <a:spcPct val="0"/>
              </a:spcBef>
              <a:spcAft>
                <a:spcPct val="0"/>
              </a:spcAft>
              <a:defRPr sz="1400" b="1">
                <a:solidFill>
                  <a:schemeClr val="tx1"/>
                </a:solidFill>
                <a:latin typeface="Arial" charset="0"/>
              </a:defRPr>
            </a:lvl9pPr>
          </a:lstStyle>
          <a:p>
            <a:pPr algn="r" eaLnBrk="1" hangingPunct="1">
              <a:defRPr/>
            </a:pPr>
            <a:fld id="{CD7FAB8A-EEC7-4989-9099-0DBBDD9D2920}" type="slidenum">
              <a:rPr lang="es-ES" sz="900" smtClean="0">
                <a:solidFill>
                  <a:srgbClr val="898989"/>
                </a:solidFill>
              </a:rPr>
              <a:pPr algn="r" eaLnBrk="1" hangingPunct="1">
                <a:defRPr/>
              </a:pPr>
              <a:t>9</a:t>
            </a:fld>
            <a:endParaRPr lang="es-ES" sz="900" dirty="0" smtClean="0">
              <a:solidFill>
                <a:srgbClr val="898989"/>
              </a:solidFill>
            </a:endParaRPr>
          </a:p>
        </p:txBody>
      </p:sp>
      <p:graphicFrame>
        <p:nvGraphicFramePr>
          <p:cNvPr id="615995" name="Group 571"/>
          <p:cNvGraphicFramePr>
            <a:graphicFrameLocks noGrp="1"/>
          </p:cNvGraphicFramePr>
          <p:nvPr>
            <p:extLst>
              <p:ext uri="{D42A27DB-BD31-4B8C-83A1-F6EECF244321}">
                <p14:modId xmlns:p14="http://schemas.microsoft.com/office/powerpoint/2010/main" val="3645507183"/>
              </p:ext>
            </p:extLst>
          </p:nvPr>
        </p:nvGraphicFramePr>
        <p:xfrm>
          <a:off x="828415" y="812192"/>
          <a:ext cx="7488001" cy="5361502"/>
        </p:xfrm>
        <a:graphic>
          <a:graphicData uri="http://schemas.openxmlformats.org/drawingml/2006/table">
            <a:tbl>
              <a:tblPr/>
              <a:tblGrid>
                <a:gridCol w="640838"/>
                <a:gridCol w="599611"/>
                <a:gridCol w="599611"/>
                <a:gridCol w="599611"/>
                <a:gridCol w="640838"/>
                <a:gridCol w="565434"/>
                <a:gridCol w="732271"/>
                <a:gridCol w="565434"/>
                <a:gridCol w="640838"/>
                <a:gridCol w="697213"/>
                <a:gridCol w="603151"/>
                <a:gridCol w="603151"/>
              </a:tblGrid>
              <a:tr h="180000">
                <a:tc gridSpan="12">
                  <a:txBody>
                    <a:bodyPr/>
                    <a:lstStyle/>
                    <a:p>
                      <a:pPr algn="ctr" rtl="0" eaLnBrk="0" fontAlgn="base" latinLnBrk="0" hangingPunct="0"/>
                      <a:r>
                        <a:rPr lang="es-ES_tradnl" sz="700" b="1" i="0" noProof="0" dirty="0" smtClean="0">
                          <a:effectLst/>
                          <a:latin typeface="Arial" panose="020B0604020202020204" pitchFamily="34" charset="0"/>
                          <a:cs typeface="Arial" panose="020B0604020202020204" pitchFamily="34" charset="0"/>
                        </a:rPr>
                        <a:t>CAPÍTULO</a:t>
                      </a:r>
                      <a:r>
                        <a:rPr lang="es-ES_tradnl" sz="700" b="1" i="0" baseline="0" noProof="0" dirty="0" smtClean="0">
                          <a:effectLst/>
                          <a:latin typeface="Arial" panose="020B0604020202020204" pitchFamily="34" charset="0"/>
                          <a:cs typeface="Arial" panose="020B0604020202020204" pitchFamily="34" charset="0"/>
                        </a:rPr>
                        <a:t> 3.0.- LA COMUNICACIÓN EJECUTIVA</a:t>
                      </a:r>
                      <a:endParaRPr lang="es-ES_tradnl" sz="700" b="1" i="0" noProof="0" dirty="0">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2">
                  <a:txBody>
                    <a:bodyPr/>
                    <a:lstStyle/>
                    <a:p>
                      <a:pPr algn="ctr" rtl="0" eaLnBrk="0" fontAlgn="base" latinLnBrk="0" hangingPunct="0"/>
                      <a:endParaRPr lang="es-ES_tradnl" sz="100" b="1" i="1" noProof="0" dirty="0">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65302">
                <a:tc gridSpan="12">
                  <a:txBody>
                    <a:bodyPr/>
                    <a:lstStyle/>
                    <a:p>
                      <a:pPr algn="ctr" rtl="0" eaLnBrk="0" fontAlgn="base" latinLnBrk="0" hangingPunct="0"/>
                      <a:r>
                        <a:rPr lang="es-ES_tradnl" sz="800" b="1" i="1" kern="1200" noProof="0" dirty="0" smtClean="0">
                          <a:solidFill>
                            <a:schemeClr val="tx1"/>
                          </a:solidFill>
                          <a:effectLst/>
                          <a:latin typeface="Arial" panose="020B0604020202020204" pitchFamily="34" charset="0"/>
                          <a:ea typeface="+mn-ea"/>
                          <a:cs typeface="Arial" panose="020B0604020202020204" pitchFamily="34" charset="0"/>
                        </a:rPr>
                        <a:t>3.19.3  AUTO EVALUACIÓN 3.3: CONDUCTAS EN LA COMUNICACIÓN</a:t>
                      </a:r>
                      <a:endParaRPr lang="es-ES_tradnl" sz="800" b="1" i="1" noProof="0" dirty="0">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a:txBody>
                    <a:bodyPr/>
                    <a:lstStyle/>
                    <a:p>
                      <a:pPr marL="0" marR="0" lvl="0" indent="0" algn="ctr" defTabSz="914400" rtl="0" eaLnBrk="0" fontAlgn="base" latinLnBrk="0" hangingPunct="0">
                        <a:lnSpc>
                          <a:spcPct val="80000"/>
                        </a:lnSpc>
                        <a:spcBef>
                          <a:spcPct val="30000"/>
                        </a:spcBef>
                        <a:spcAft>
                          <a:spcPct val="0"/>
                        </a:spcAft>
                        <a:buClrTx/>
                        <a:buSzPct val="100000"/>
                        <a:buFontTx/>
                        <a:buNone/>
                        <a:tabLst/>
                      </a:pPr>
                      <a:r>
                        <a:rPr kumimoji="0" lang="es-ES" sz="700" b="1" i="0" u="none" strike="noStrike" cap="none" normalizeH="0" baseline="0" dirty="0" smtClean="0">
                          <a:ln>
                            <a:noFill/>
                          </a:ln>
                          <a:solidFill>
                            <a:srgbClr val="FF0000"/>
                          </a:solidFill>
                          <a:effectLst/>
                          <a:latin typeface="+mn-lt"/>
                        </a:rPr>
                        <a:t>2</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gridSpan="11">
                  <a:txBody>
                    <a:bodyPr/>
                    <a:lstStyle/>
                    <a:p>
                      <a:pPr algn="just" rtl="0" eaLnBrk="0" fontAlgn="base" latinLnBrk="0" hangingPunct="0"/>
                      <a:r>
                        <a:rPr lang="es-ES_tradnl" sz="700" b="0" kern="1200" dirty="0" smtClean="0">
                          <a:solidFill>
                            <a:schemeClr val="tx1"/>
                          </a:solidFill>
                          <a:effectLst/>
                          <a:latin typeface="Arial" panose="020B0604020202020204" pitchFamily="34" charset="0"/>
                          <a:ea typeface="+mn-ea"/>
                          <a:cs typeface="Arial" panose="020B0604020202020204" pitchFamily="34" charset="0"/>
                        </a:rPr>
                        <a:t>En la siguiente tabla enmarque en un circulo la respuesta que señaló en la pregunta respectiva. En el renglón de SUMA, realice la suma de las columnas y después multiplíquelas por los índices que señalan en el siguiente renglón. El resultado de las multiplicaciones súmelas, y analice</a:t>
                      </a:r>
                      <a:r>
                        <a:rPr lang="es-ES_tradnl" sz="700" b="0" kern="1200" baseline="0" dirty="0" smtClean="0">
                          <a:solidFill>
                            <a:schemeClr val="tx1"/>
                          </a:solidFill>
                          <a:effectLst/>
                          <a:latin typeface="Arial" panose="020B0604020202020204" pitchFamily="34" charset="0"/>
                          <a:ea typeface="+mn-ea"/>
                          <a:cs typeface="Arial" panose="020B0604020202020204" pitchFamily="34" charset="0"/>
                        </a:rPr>
                        <a:t> los  resultados.</a:t>
                      </a:r>
                      <a:endParaRPr lang="es-MX" sz="700" dirty="0">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mn-lt"/>
                      </a:endParaRPr>
                    </a:p>
                  </a:txBody>
                  <a:tcPr marL="68580" marR="68580" marT="60960" marB="6096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mn-lt"/>
                      </a:endParaRPr>
                    </a:p>
                  </a:txBody>
                  <a:tcPr marL="68580" marR="68580" marT="60960" marB="6096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mn-lt"/>
                      </a:endParaRPr>
                    </a:p>
                  </a:txBody>
                  <a:tcPr marL="68580" marR="68580" marT="60960" marB="6096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mn-lt"/>
                      </a:endParaRPr>
                    </a:p>
                  </a:txBody>
                  <a:tcPr marL="68580" marR="68580" marT="60960" marB="6096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mn-lt"/>
                      </a:endParaRPr>
                    </a:p>
                  </a:txBody>
                  <a:tcPr marL="68580" marR="68580" marT="60960" marB="6096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mn-lt"/>
                      </a:endParaRPr>
                    </a:p>
                  </a:txBody>
                  <a:tcPr marL="68580" marR="68580" marT="60960" marB="6096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mn-lt"/>
                      </a:endParaRPr>
                    </a:p>
                  </a:txBody>
                  <a:tcPr marL="68580" marR="68580" marT="60960" marB="6096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mn-lt"/>
                      </a:endParaRPr>
                    </a:p>
                  </a:txBody>
                  <a:tcPr marL="68580" marR="68580" marT="60960" marB="6096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mn-lt"/>
                      </a:endParaRPr>
                    </a:p>
                  </a:txBody>
                  <a:tcPr marL="68580" marR="68580" marT="60960" marB="6096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mn-lt"/>
                      </a:endParaRPr>
                    </a:p>
                  </a:txBody>
                  <a:tcPr marL="68580" marR="68580" marT="60960" marB="6096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r>
              <a:tr h="0">
                <a:tc>
                  <a:txBody>
                    <a:bodyPr/>
                    <a:lstStyle/>
                    <a:p>
                      <a:pPr marL="0" marR="0" lvl="0" indent="0" algn="l" defTabSz="914400" rtl="0" eaLnBrk="0" fontAlgn="base" latinLnBrk="0" hangingPunct="0">
                        <a:lnSpc>
                          <a:spcPct val="80000"/>
                        </a:lnSpc>
                        <a:spcBef>
                          <a:spcPct val="3000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PREGUNTA</a:t>
                      </a: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CASI</a:t>
                      </a:r>
                    </a:p>
                    <a:p>
                      <a:pPr marL="0" marR="0" lvl="0" indent="0" algn="ctr" defTabSz="914400" rtl="0" eaLnBrk="0" fontAlgn="base" latinLnBrk="0" hangingPunct="0">
                        <a:lnSpc>
                          <a:spcPct val="100000"/>
                        </a:lnSpc>
                        <a:spcBef>
                          <a:spcPts val="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SIEMPRE</a:t>
                      </a: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ALGUNAS VECES</a:t>
                      </a: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NUNCA</a:t>
                      </a: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PREGUNTA</a:t>
                      </a: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CASI</a:t>
                      </a:r>
                    </a:p>
                    <a:p>
                      <a:pPr marL="0" marR="0" lvl="0" indent="0" algn="ctr" defTabSz="914400" rtl="0" eaLnBrk="0" fontAlgn="base" latinLnBrk="0" hangingPunct="0">
                        <a:lnSpc>
                          <a:spcPct val="100000"/>
                        </a:lnSpc>
                        <a:spcBef>
                          <a:spcPts val="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SIEMPRE</a:t>
                      </a: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ALGUNAS VECES</a:t>
                      </a: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NUNCA</a:t>
                      </a: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PREGUNTA</a:t>
                      </a: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CASI</a:t>
                      </a:r>
                    </a:p>
                    <a:p>
                      <a:pPr marL="0" marR="0" lvl="0" indent="0" algn="ctr" defTabSz="914400" rtl="0" eaLnBrk="0" fontAlgn="base" latinLnBrk="0" hangingPunct="0">
                        <a:lnSpc>
                          <a:spcPct val="100000"/>
                        </a:lnSpc>
                        <a:spcBef>
                          <a:spcPts val="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SIEMPRE</a:t>
                      </a: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ALGUNAS VECES</a:t>
                      </a: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NUNCA</a:t>
                      </a: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r>
              <a:tr h="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SUMA</a:t>
                      </a: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SUMA </a:t>
                      </a: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p>
                      <a:pPr marL="0" marR="0" indent="0" algn="r" rtl="0" eaLnBrk="0" fontAlgn="base" latinLnBrk="0" hangingPunct="0">
                        <a:spcBef>
                          <a:spcPts val="288"/>
                        </a:spcBef>
                        <a:spcAft>
                          <a:spcPts val="0"/>
                        </a:spcAft>
                      </a:pPr>
                      <a:endParaRPr lang="es-ES_tradnl" sz="700" b="0" i="0" u="none" strike="noStrike" kern="1200" baseline="0" dirty="0">
                        <a:solidFill>
                          <a:schemeClr val="tx1"/>
                        </a:solidFill>
                        <a:latin typeface="+mn-lt"/>
                      </a:endParaRPr>
                    </a:p>
                  </a:txBody>
                  <a:tcPr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indent="0" algn="r" rtl="0" eaLnBrk="0" fontAlgn="base" latinLnBrk="0" hangingPunct="0">
                        <a:spcBef>
                          <a:spcPts val="288"/>
                        </a:spcBef>
                        <a:spcAft>
                          <a:spcPts val="0"/>
                        </a:spcAft>
                      </a:pPr>
                      <a:endParaRPr lang="es-ES_tradnl" sz="700" b="0" i="0" u="none" strike="noStrike" kern="1200" baseline="0" dirty="0">
                        <a:solidFill>
                          <a:schemeClr val="tx1"/>
                        </a:solidFill>
                        <a:latin typeface="+mn-lt"/>
                      </a:endParaRPr>
                    </a:p>
                  </a:txBody>
                  <a:tcPr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indent="0" algn="r" rtl="0" eaLnBrk="0" fontAlgn="base" latinLnBrk="0" hangingPunct="0">
                        <a:spcBef>
                          <a:spcPts val="288"/>
                        </a:spcBef>
                        <a:spcAft>
                          <a:spcPts val="0"/>
                        </a:spcAft>
                      </a:pPr>
                      <a:endParaRPr lang="es-ES_tradnl" sz="700" b="0" i="0" u="none" strike="noStrike" kern="1200" baseline="0" dirty="0">
                        <a:solidFill>
                          <a:schemeClr val="tx1"/>
                        </a:solidFill>
                        <a:latin typeface="+mn-lt"/>
                      </a:endParaRPr>
                    </a:p>
                  </a:txBody>
                  <a:tcPr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SUMA</a:t>
                      </a: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p>
                      <a:pPr marL="0" marR="0" indent="0" algn="r" rtl="0" eaLnBrk="0" fontAlgn="base" latinLnBrk="0" hangingPunct="0">
                        <a:spcBef>
                          <a:spcPts val="288"/>
                        </a:spcBef>
                        <a:spcAft>
                          <a:spcPts val="0"/>
                        </a:spcAft>
                      </a:pPr>
                      <a:endParaRPr lang="es-ES_tradnl" sz="700" b="0" i="0" u="none" strike="noStrike" kern="1200" baseline="0" dirty="0">
                        <a:solidFill>
                          <a:schemeClr val="tx1"/>
                        </a:solidFill>
                        <a:latin typeface="+mn-lt"/>
                      </a:endParaRPr>
                    </a:p>
                  </a:txBody>
                  <a:tcPr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indent="0" algn="r" rtl="0" eaLnBrk="0" fontAlgn="base" latinLnBrk="0" hangingPunct="0">
                        <a:spcBef>
                          <a:spcPts val="288"/>
                        </a:spcBef>
                        <a:spcAft>
                          <a:spcPts val="0"/>
                        </a:spcAft>
                      </a:pPr>
                      <a:endParaRPr lang="es-ES_tradnl" sz="700" b="0" i="0" u="none" strike="noStrike" kern="1200" baseline="0" dirty="0">
                        <a:solidFill>
                          <a:schemeClr val="tx1"/>
                        </a:solidFill>
                        <a:latin typeface="+mn-lt"/>
                      </a:endParaRPr>
                    </a:p>
                  </a:txBody>
                  <a:tcPr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indent="0" algn="r" rtl="0" eaLnBrk="0" fontAlgn="base" latinLnBrk="0" hangingPunct="0">
                        <a:spcBef>
                          <a:spcPts val="288"/>
                        </a:spcBef>
                        <a:spcAft>
                          <a:spcPts val="0"/>
                        </a:spcAft>
                      </a:pPr>
                      <a:endParaRPr lang="es-ES_tradnl" sz="700" b="0" i="0" u="none" strike="noStrike" kern="1200" baseline="0" dirty="0">
                        <a:solidFill>
                          <a:schemeClr val="tx1"/>
                        </a:solidFill>
                        <a:latin typeface="+mn-lt"/>
                      </a:endParaRPr>
                    </a:p>
                  </a:txBody>
                  <a:tcPr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r>
              <a:tr h="0">
                <a:tc rowSpan="2">
                  <a:txBody>
                    <a:bodyPr/>
                    <a:lstStyle/>
                    <a:p>
                      <a:pPr marL="0" marR="0" lvl="0" indent="0" algn="just" defTabSz="914400" rtl="0" eaLnBrk="0" fontAlgn="base" latinLnBrk="0" hangingPunct="0">
                        <a:lnSpc>
                          <a:spcPct val="100000"/>
                        </a:lnSpc>
                        <a:spcBef>
                          <a:spcPct val="30000"/>
                        </a:spcBef>
                        <a:spcAft>
                          <a:spcPct val="0"/>
                        </a:spcAft>
                        <a:buClrTx/>
                        <a:buSzPct val="100000"/>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MULTIPLIQUE</a:t>
                      </a:r>
                      <a:endParaRPr kumimoji="0" lang="es-ES"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mn-lt"/>
                        </a:rPr>
                        <a:t>X 3</a:t>
                      </a:r>
                      <a:endParaRPr kumimoji="0" lang="es-ES" sz="700" b="1"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mn-lt"/>
                        </a:rPr>
                        <a:t>X 2</a:t>
                      </a:r>
                      <a:endParaRPr kumimoji="0" lang="es-ES" sz="700" b="1"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mn-lt"/>
                        </a:rPr>
                        <a:t>X1</a:t>
                      </a:r>
                      <a:endParaRPr kumimoji="0" lang="es-ES" sz="700" b="1"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rowSpan="2">
                  <a:txBody>
                    <a:bodyPr/>
                    <a:lstStyle/>
                    <a:p>
                      <a:pPr rtl="0" eaLnBrk="0" fontAlgn="base" latinLnBrk="0" hangingPunct="0"/>
                      <a:r>
                        <a:rPr lang="es-ES_tradnl" sz="500" b="1" i="0" kern="1200" baseline="0" dirty="0" smtClean="0">
                          <a:solidFill>
                            <a:schemeClr val="tx1"/>
                          </a:solidFill>
                          <a:effectLst/>
                          <a:latin typeface="Arial" panose="020B0604020202020204" pitchFamily="34" charset="0"/>
                          <a:ea typeface="+mn-ea"/>
                          <a:cs typeface="Arial" panose="020B0604020202020204" pitchFamily="34" charset="0"/>
                        </a:rPr>
                        <a:t>MULTIPLIQUE</a:t>
                      </a:r>
                      <a:endParaRPr lang="es-MX" sz="500" b="1" dirty="0">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mn-lt"/>
                        </a:rPr>
                        <a:t>X 3</a:t>
                      </a:r>
                      <a:endParaRPr kumimoji="0" lang="es-ES" sz="700" b="1"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mn-lt"/>
                        </a:rPr>
                        <a:t>X 2</a:t>
                      </a:r>
                      <a:endParaRPr kumimoji="0" lang="es-ES" sz="700" b="1"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mn-lt"/>
                        </a:rPr>
                        <a:t>X1</a:t>
                      </a:r>
                      <a:endParaRPr kumimoji="0" lang="es-ES" sz="700" b="1"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rowSpan="2">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MULTIPLIQUE</a:t>
                      </a:r>
                      <a:endParaRPr kumimoji="0" lang="es-ES" sz="5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mn-lt"/>
                        </a:rPr>
                        <a:t>X 3</a:t>
                      </a:r>
                      <a:endParaRPr kumimoji="0" lang="es-ES" sz="700" b="1"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mn-lt"/>
                        </a:rPr>
                        <a:t>X 2</a:t>
                      </a:r>
                      <a:endParaRPr kumimoji="0" lang="es-ES" sz="700" b="1"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mn-lt"/>
                        </a:rPr>
                        <a:t>X1</a:t>
                      </a:r>
                      <a:endParaRPr kumimoji="0" lang="es-ES" sz="700" b="1"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r>
              <a:tr h="0">
                <a:tc vMerge="1">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mn-lt"/>
                      </a:endParaRPr>
                    </a:p>
                  </a:txBody>
                  <a:tcPr marL="68580" marR="68580" marT="60960" marB="6096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vMerge="1">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mn-lt"/>
                      </a:endParaRPr>
                    </a:p>
                  </a:txBody>
                  <a:tcPr marL="68580" marR="68580" marT="60960" marB="6096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vMerge="1">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endParaRPr kumimoji="0" lang="es-ES" sz="900" b="0" i="0" u="none" strike="noStrike" cap="none" normalizeH="0" baseline="0" dirty="0" smtClean="0">
                        <a:ln>
                          <a:noFill/>
                        </a:ln>
                        <a:solidFill>
                          <a:schemeClr val="tx1"/>
                        </a:solidFill>
                        <a:effectLst/>
                        <a:latin typeface="+mn-lt"/>
                      </a:endParaRPr>
                    </a:p>
                  </a:txBody>
                  <a:tcPr marL="68580" marR="68580" marT="60960" marB="6096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90000"/>
                      </a:schemeClr>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r>
              <a:tr h="0">
                <a:tc gridSpan="2">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TOTAL</a:t>
                      </a: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1050" b="0" i="0" u="none" strike="noStrike" cap="none" normalizeH="0" baseline="0" dirty="0" smtClean="0">
                        <a:ln>
                          <a:noFill/>
                        </a:ln>
                        <a:solidFill>
                          <a:schemeClr val="tx1"/>
                        </a:solidFill>
                        <a:effectLst/>
                        <a:latin typeface="+mn-lt"/>
                      </a:endParaRPr>
                    </a:p>
                  </a:txBody>
                  <a:tcPr marL="68580" marR="68580" marT="60960" marB="6096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gridSpan="2">
                  <a:txBody>
                    <a:bodyPr/>
                    <a:lstStyle/>
                    <a:p>
                      <a:endParaRPr lang="en-US" sz="700" dirty="0">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TOTAL</a:t>
                      </a: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1050" b="0" i="0" u="none" strike="noStrike" cap="none" normalizeH="0" baseline="0" dirty="0" smtClean="0">
                        <a:ln>
                          <a:noFill/>
                        </a:ln>
                        <a:solidFill>
                          <a:schemeClr val="tx1"/>
                        </a:solidFill>
                        <a:effectLst/>
                        <a:latin typeface="+mn-lt"/>
                      </a:endParaRPr>
                    </a:p>
                  </a:txBody>
                  <a:tcPr marL="68580" marR="68580" marT="60960" marB="6096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gridSpan="2">
                  <a:txBody>
                    <a:bodyPr/>
                    <a:lstStyle/>
                    <a:p>
                      <a:endParaRPr lang="en-US" sz="700" dirty="0">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_tradnl" sz="700" b="0" i="0" u="none" strike="noStrike" cap="none" normalizeH="0" baseline="0" dirty="0" smtClean="0">
                          <a:ln>
                            <a:noFill/>
                          </a:ln>
                          <a:solidFill>
                            <a:schemeClr val="tx1"/>
                          </a:solidFill>
                          <a:effectLst/>
                          <a:latin typeface="+mn-lt"/>
                        </a:rPr>
                        <a:t>TOTAL</a:t>
                      </a:r>
                      <a:endParaRPr kumimoji="0" lang="es-ES" sz="7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pPr marL="0" marR="0" lvl="0" indent="0" algn="r" defTabSz="914400" rtl="0" eaLnBrk="0" fontAlgn="base" latinLnBrk="0" hangingPunct="0">
                        <a:lnSpc>
                          <a:spcPct val="100000"/>
                        </a:lnSpc>
                        <a:spcBef>
                          <a:spcPct val="30000"/>
                        </a:spcBef>
                        <a:spcAft>
                          <a:spcPct val="0"/>
                        </a:spcAft>
                        <a:buClrTx/>
                        <a:buSzPct val="100000"/>
                        <a:buFontTx/>
                        <a:buNone/>
                        <a:tabLst/>
                      </a:pPr>
                      <a:endParaRPr kumimoji="0" lang="es-ES" sz="1050" b="0" i="0" u="none" strike="noStrike" cap="none" normalizeH="0" baseline="0" dirty="0" smtClean="0">
                        <a:ln>
                          <a:noFill/>
                        </a:ln>
                        <a:solidFill>
                          <a:schemeClr val="tx1"/>
                        </a:solidFill>
                        <a:effectLst/>
                        <a:latin typeface="+mn-lt"/>
                      </a:endParaRPr>
                    </a:p>
                  </a:txBody>
                  <a:tcPr marL="68580" marR="68580" marT="60960" marB="6096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gridSpan="2">
                  <a:txBody>
                    <a:bodyPr/>
                    <a:lstStyle/>
                    <a:p>
                      <a:endParaRPr lang="en-US" sz="700" dirty="0">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n-US"/>
                    </a:p>
                  </a:txBody>
                  <a:tcPr/>
                </a:tc>
              </a:tr>
              <a:tr h="0">
                <a:tc gridSpan="12">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endParaRPr kumimoji="0" lang="es-ES" sz="1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hMerge="1">
                  <a:txBody>
                    <a:bodyPr/>
                    <a:lstStyle/>
                    <a:p>
                      <a:endParaRPr lang="es-MX"/>
                    </a:p>
                  </a:txBody>
                  <a:tcPr/>
                </a:tc>
                <a:tc hMerge="1">
                  <a:txBody>
                    <a:bodyPr/>
                    <a:lstStyle/>
                    <a:p>
                      <a:endParaRPr lang="en-US" sz="800" dirty="0">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s-MX"/>
                    </a:p>
                  </a:txBody>
                  <a:tcPr/>
                </a:tc>
                <a:tc hMerge="1">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endParaRPr kumimoji="0" lang="es-ES" sz="8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n-US" sz="800" dirty="0">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s-MX"/>
                    </a:p>
                  </a:txBody>
                  <a:tcPr/>
                </a:tc>
                <a:tc hMerge="1">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endParaRPr kumimoji="0" lang="es-ES" sz="8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n-US" sz="800" dirty="0">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s-MX"/>
                    </a:p>
                  </a:txBody>
                  <a:tcPr/>
                </a:tc>
              </a:tr>
              <a:tr h="0">
                <a:tc>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r>
                        <a:rPr kumimoji="0" lang="es-ES" sz="1200" b="1" i="0" u="none" strike="noStrike" cap="none" normalizeH="0" baseline="0" dirty="0" smtClean="0">
                          <a:ln>
                            <a:noFill/>
                          </a:ln>
                          <a:solidFill>
                            <a:srgbClr val="FF0000"/>
                          </a:solidFill>
                          <a:effectLst/>
                          <a:latin typeface="+mn-lt"/>
                        </a:rPr>
                        <a:t>3</a:t>
                      </a:r>
                      <a:endParaRPr kumimoji="0" lang="es-ES" sz="800" b="1" i="0" u="none" strike="noStrike" cap="none" normalizeH="0" baseline="0" dirty="0" smtClean="0">
                        <a:ln>
                          <a:noFill/>
                        </a:ln>
                        <a:solidFill>
                          <a:srgbClr val="FF0000"/>
                        </a:solidFill>
                        <a:effectLst/>
                        <a:latin typeface="+mn-lt"/>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1">
                  <a:txBody>
                    <a:bodyPr/>
                    <a:lstStyle/>
                    <a:p>
                      <a:r>
                        <a:rPr lang="es-MX" sz="800" b="1" dirty="0" smtClean="0">
                          <a:latin typeface="Arial" panose="020B0604020202020204" pitchFamily="34" charset="0"/>
                          <a:cs typeface="Arial" panose="020B0604020202020204" pitchFamily="34" charset="0"/>
                        </a:rPr>
                        <a:t>Comente que conductas negativas en</a:t>
                      </a:r>
                      <a:r>
                        <a:rPr lang="es-MX" sz="800" b="1" baseline="0" dirty="0" smtClean="0">
                          <a:latin typeface="Arial" panose="020B0604020202020204" pitchFamily="34" charset="0"/>
                          <a:cs typeface="Arial" panose="020B0604020202020204" pitchFamily="34" charset="0"/>
                        </a:rPr>
                        <a:t> la comunicación identifico, y como las puede mejorar.</a:t>
                      </a:r>
                      <a:endParaRPr lang="es-MX" sz="800" b="1" dirty="0">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3">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988000">
                <a:tc gridSpan="12">
                  <a:txBody>
                    <a:bodyPr/>
                    <a:lstStyle/>
                    <a:p>
                      <a:pPr marL="0" marR="0" lvl="0" indent="0" algn="ctr" defTabSz="914400" rtl="0" eaLnBrk="0" fontAlgn="base" latinLnBrk="0" hangingPunct="0">
                        <a:lnSpc>
                          <a:spcPct val="100000"/>
                        </a:lnSpc>
                        <a:spcBef>
                          <a:spcPct val="30000"/>
                        </a:spcBef>
                        <a:spcAft>
                          <a:spcPct val="0"/>
                        </a:spcAft>
                        <a:buClrTx/>
                        <a:buSzPct val="100000"/>
                        <a:buFontTx/>
                        <a:buNone/>
                        <a:tabLst/>
                      </a:pPr>
                      <a:endParaRPr kumimoji="0" lang="es-ES"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7" name="6 Rectángulo"/>
          <p:cNvSpPr/>
          <p:nvPr/>
        </p:nvSpPr>
        <p:spPr>
          <a:xfrm>
            <a:off x="1080432" y="6381328"/>
            <a:ext cx="7380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itchFamily="34" charset="0"/>
              <a:buChar char="•"/>
            </a:pPr>
            <a:r>
              <a:rPr lang="es-MX" sz="900" b="1" i="1" dirty="0" smtClean="0">
                <a:solidFill>
                  <a:srgbClr val="FF0000"/>
                </a:solidFill>
              </a:rPr>
              <a:t>Puede llenarlo  a mano o bien por su computadora. No tiene límite en su repuesta.  Puede iniciar en esta página y continuar si lo requiere, en las hojas adicionales al final de este documento.</a:t>
            </a:r>
            <a:endParaRPr lang="es-MX" sz="1400" b="1" i="1" dirty="0">
              <a:solidFill>
                <a:srgbClr val="FF0000"/>
              </a:solidFill>
            </a:endParaRPr>
          </a:p>
        </p:txBody>
      </p:sp>
      <p:graphicFrame>
        <p:nvGraphicFramePr>
          <p:cNvPr id="8" name="7 Tabla"/>
          <p:cNvGraphicFramePr>
            <a:graphicFrameLocks noGrp="1"/>
          </p:cNvGraphicFramePr>
          <p:nvPr>
            <p:extLst>
              <p:ext uri="{D42A27DB-BD31-4B8C-83A1-F6EECF244321}">
                <p14:modId xmlns:p14="http://schemas.microsoft.com/office/powerpoint/2010/main" val="1543439296"/>
              </p:ext>
            </p:extLst>
          </p:nvPr>
        </p:nvGraphicFramePr>
        <p:xfrm>
          <a:off x="611560" y="188640"/>
          <a:ext cx="7920000" cy="407194"/>
        </p:xfrm>
        <a:graphic>
          <a:graphicData uri="http://schemas.openxmlformats.org/drawingml/2006/table">
            <a:tbl>
              <a:tblPr/>
              <a:tblGrid>
                <a:gridCol w="819314"/>
                <a:gridCol w="3035146"/>
                <a:gridCol w="1095868"/>
                <a:gridCol w="424332"/>
                <a:gridCol w="652536"/>
                <a:gridCol w="408296"/>
                <a:gridCol w="748222"/>
                <a:gridCol w="454054"/>
                <a:gridCol w="282232"/>
              </a:tblGrid>
              <a:tr h="0">
                <a:tc gridSpan="4">
                  <a:txBody>
                    <a:bodyPr/>
                    <a:lstStyle/>
                    <a:p>
                      <a:pPr algn="ctr" rtl="0" eaLnBrk="1" latinLnBrk="0" hangingPunct="1"/>
                      <a:r>
                        <a:rPr lang="es-MX" sz="750" b="1" i="0" u="none" kern="1200" baseline="0" dirty="0" smtClean="0">
                          <a:solidFill>
                            <a:schemeClr val="tx1"/>
                          </a:solidFill>
                          <a:effectLst/>
                          <a:latin typeface="Arial" panose="020B0604020202020204" pitchFamily="34" charset="0"/>
                          <a:ea typeface="+mn-ea"/>
                          <a:cs typeface="Arial" panose="020B0604020202020204" pitchFamily="34" charset="0"/>
                        </a:rPr>
                        <a:t>TGE -2020 – 2021. MÓDULO I  TÉCNICAS DE DESARROLLO ORGANIZACIONAL.  CUESTIONARIO MODULAR</a:t>
                      </a:r>
                      <a:endParaRPr lang="es-MX" sz="750" i="0" u="none" dirty="0" smtClean="0">
                        <a:solidFill>
                          <a:schemeClr val="tx1"/>
                        </a:solidFill>
                        <a:effectLst/>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pPr algn="ctr" rtl="0" eaLnBrk="1" latinLnBrk="0" hangingPunct="1"/>
                      <a:endParaRPr lang="es-MX" sz="800" b="1" i="0" u="none" dirty="0" smtClean="0">
                        <a:solidFill>
                          <a:schemeClr val="tx1"/>
                        </a:solidFill>
                        <a:effectLst/>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algn="ctr" rtl="0" eaLnBrk="1" latinLnBrk="0" hangingPunct="1"/>
                      <a:r>
                        <a:rPr lang="es-MX" sz="750" b="1" i="0" u="none" dirty="0" smtClean="0">
                          <a:solidFill>
                            <a:schemeClr val="tx1"/>
                          </a:solidFill>
                          <a:effectLst/>
                          <a:latin typeface="Arial" panose="020B0604020202020204" pitchFamily="34" charset="0"/>
                          <a:cs typeface="Arial" panose="020B0604020202020204" pitchFamily="34" charset="0"/>
                        </a:rPr>
                        <a:t>FECHA DE ENVÍ0</a:t>
                      </a:r>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dirty="0"/>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endParaRPr lang="es-MX" sz="750" dirty="0"/>
                    </a:p>
                  </a:txBody>
                  <a:tcPr marL="89239" marR="89239" marT="44672" marB="4467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s-MX" sz="750" b="1" baseline="0" dirty="0" smtClean="0">
                          <a:latin typeface="Arial" panose="020B0604020202020204" pitchFamily="34" charset="0"/>
                          <a:cs typeface="Arial" panose="020B0604020202020204" pitchFamily="34" charset="0"/>
                        </a:rPr>
                        <a:t>HOJA</a:t>
                      </a:r>
                      <a:endParaRPr lang="es-MX" sz="750" b="1" dirty="0">
                        <a:latin typeface="Arial" panose="020B0604020202020204" pitchFamily="34" charset="0"/>
                        <a:cs typeface="Arial" panose="020B0604020202020204" pitchFamily="34" charset="0"/>
                      </a:endParaRPr>
                    </a:p>
                  </a:txBody>
                  <a:tcPr marL="89239" marR="89239" marT="44672" marB="44672"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s-MX" sz="750" b="1" dirty="0" smtClean="0">
                          <a:latin typeface="Arial" panose="020B0604020202020204" pitchFamily="34" charset="0"/>
                          <a:cs typeface="Arial" panose="020B0604020202020204" pitchFamily="34" charset="0"/>
                        </a:rPr>
                        <a:t>1</a:t>
                      </a:r>
                      <a:endParaRPr lang="es-MX" sz="750" b="1" dirty="0">
                        <a:latin typeface="Arial" panose="020B0604020202020204" pitchFamily="34" charset="0"/>
                        <a:cs typeface="Arial" panose="020B0604020202020204" pitchFamily="34" charset="0"/>
                      </a:endParaRPr>
                    </a:p>
                  </a:txBody>
                  <a:tcPr marL="89239" marR="89239" marT="44672" marB="44672" anchor="ct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a:txBody>
                    <a:bodyPr/>
                    <a:lstStyle/>
                    <a:p>
                      <a:pPr marL="0" marR="0" indent="0" algn="ctr" rtl="0" eaLnBrk="1" fontAlgn="base" latinLnBrk="0" hangingPunct="1">
                        <a:spcBef>
                          <a:spcPts val="0"/>
                        </a:spcBef>
                        <a:spcAft>
                          <a:spcPts val="0"/>
                        </a:spcAft>
                      </a:pPr>
                      <a:r>
                        <a:rPr lang="es-MX" sz="750" b="1" i="0" u="none" strike="noStrike" kern="1200" baseline="0" dirty="0">
                          <a:ln>
                            <a:noFill/>
                          </a:ln>
                          <a:solidFill>
                            <a:srgbClr val="000000"/>
                          </a:solidFill>
                          <a:effectLst/>
                          <a:latin typeface="Arial" panose="020B0604020202020204" pitchFamily="34" charset="0"/>
                          <a:cs typeface="Arial" panose="020B0604020202020204" pitchFamily="34" charset="0"/>
                        </a:rPr>
                        <a:t>NOMBRE:</a:t>
                      </a:r>
                      <a:endParaRPr lang="es-MX" sz="75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75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750" b="1" i="0" u="none" strike="noStrike" dirty="0" smtClean="0">
                          <a:effectLst/>
                          <a:latin typeface="Arial" panose="020B0604020202020204" pitchFamily="34" charset="0"/>
                          <a:cs typeface="Arial" panose="020B0604020202020204" pitchFamily="34" charset="0"/>
                        </a:rPr>
                        <a:t>CARRERA</a:t>
                      </a:r>
                      <a:endParaRPr lang="es-MX" sz="750" b="1" i="0" u="none" strike="noStrike" dirty="0">
                        <a:effectLst/>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endParaRPr lang="es-MX" sz="75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gridSpan="2">
                  <a:txBody>
                    <a:bodyPr/>
                    <a:lstStyle/>
                    <a:p>
                      <a:pPr algn="ctr"/>
                      <a:r>
                        <a:rPr lang="es-MX" sz="750" b="1" dirty="0" smtClean="0">
                          <a:latin typeface="Arial" panose="020B0604020202020204" pitchFamily="34" charset="0"/>
                          <a:cs typeface="Arial" panose="020B0604020202020204" pitchFamily="34" charset="0"/>
                        </a:rPr>
                        <a:t>MATRÍCULA</a:t>
                      </a:r>
                      <a:endParaRPr lang="es-MX" sz="75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gridSpan="2">
                  <a:txBody>
                    <a:bodyPr/>
                    <a:lstStyle/>
                    <a:p>
                      <a:endParaRPr lang="es-MX" sz="750" b="1" dirty="0">
                        <a:latin typeface="Arial" panose="020B0604020202020204" pitchFamily="34" charset="0"/>
                        <a:cs typeface="Arial" panose="020B0604020202020204" pitchFamily="34" charset="0"/>
                      </a:endParaRPr>
                    </a:p>
                  </a:txBody>
                  <a:tcPr marL="89209" marR="89209" marT="44625" marB="44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r>
            </a:tbl>
          </a:graphicData>
        </a:graphic>
      </p:graphicFrame>
    </p:spTree>
    <p:extLst>
      <p:ext uri="{BB962C8B-B14F-4D97-AF65-F5344CB8AC3E}">
        <p14:creationId xmlns:p14="http://schemas.microsoft.com/office/powerpoint/2010/main" val="255690337"/>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1712</TotalTime>
  <Words>5222</Words>
  <Application>Microsoft Office PowerPoint</Application>
  <PresentationFormat>Presentación en pantalla (4:3)</PresentationFormat>
  <Paragraphs>852</Paragraphs>
  <Slides>19</Slides>
  <Notes>1</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dc:creator>
  <cp:lastModifiedBy>Equipo</cp:lastModifiedBy>
  <cp:revision>104</cp:revision>
  <dcterms:created xsi:type="dcterms:W3CDTF">2019-07-21T23:57:14Z</dcterms:created>
  <dcterms:modified xsi:type="dcterms:W3CDTF">2021-01-14T02:13:51Z</dcterms:modified>
</cp:coreProperties>
</file>