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93" r:id="rId2"/>
    <p:sldId id="311" r:id="rId3"/>
    <p:sldId id="312" r:id="rId4"/>
    <p:sldId id="313" r:id="rId5"/>
    <p:sldId id="314" r:id="rId6"/>
    <p:sldId id="315" r:id="rId7"/>
    <p:sldId id="316" r:id="rId8"/>
    <p:sldId id="317" r:id="rId9"/>
    <p:sldId id="294" r:id="rId10"/>
    <p:sldId id="295" r:id="rId11"/>
    <p:sldId id="296" r:id="rId12"/>
    <p:sldId id="297" r:id="rId13"/>
    <p:sldId id="298" r:id="rId14"/>
    <p:sldId id="299" r:id="rId15"/>
    <p:sldId id="300" r:id="rId16"/>
    <p:sldId id="301" r:id="rId17"/>
    <p:sldId id="318" r:id="rId18"/>
    <p:sldId id="319" r:id="rId19"/>
    <p:sldId id="320" r:id="rId20"/>
    <p:sldId id="321" r:id="rId21"/>
    <p:sldId id="322" r:id="rId22"/>
    <p:sldId id="323" r:id="rId23"/>
    <p:sldId id="324" r:id="rId24"/>
    <p:sldId id="325" r:id="rId25"/>
    <p:sldId id="326" r:id="rId26"/>
  </p:sldIdLst>
  <p:sldSz cx="9144000" cy="6858000" type="screen4x3"/>
  <p:notesSz cx="6858000" cy="923925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8" autoAdjust="0"/>
    <p:restoredTop sz="93387" autoAdjust="0"/>
  </p:normalViewPr>
  <p:slideViewPr>
    <p:cSldViewPr>
      <p:cViewPr varScale="1">
        <p:scale>
          <a:sx n="100" d="100"/>
          <a:sy n="100" d="100"/>
        </p:scale>
        <p:origin x="133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61963"/>
          </a:xfrm>
          <a:prstGeom prst="rect">
            <a:avLst/>
          </a:prstGeom>
        </p:spPr>
        <p:txBody>
          <a:bodyPr vert="horz" lIns="91440" tIns="45720" rIns="91440" bIns="45720" rtlCol="0"/>
          <a:lstStyle>
            <a:lvl1pPr algn="r">
              <a:defRPr sz="1200"/>
            </a:lvl1pPr>
          </a:lstStyle>
          <a:p>
            <a:fld id="{3DE54A86-79D3-4C8E-9220-3B829399A004}" type="datetimeFigureOut">
              <a:rPr lang="es-MX" smtClean="0"/>
              <a:t>05/11/2021</a:t>
            </a:fld>
            <a:endParaRPr lang="es-MX" dirty="0"/>
          </a:p>
        </p:txBody>
      </p:sp>
      <p:sp>
        <p:nvSpPr>
          <p:cNvPr id="4" name="3 Marcador de imagen de diapositiva"/>
          <p:cNvSpPr>
            <a:spLocks noGrp="1" noRot="1" noChangeAspect="1"/>
          </p:cNvSpPr>
          <p:nvPr>
            <p:ph type="sldImg" idx="2"/>
          </p:nvPr>
        </p:nvSpPr>
        <p:spPr>
          <a:xfrm>
            <a:off x="1120775" y="693738"/>
            <a:ext cx="4616450" cy="3463925"/>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88644"/>
            <a:ext cx="5486400" cy="4157663"/>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775684"/>
            <a:ext cx="2971800" cy="461963"/>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775684"/>
            <a:ext cx="2971800" cy="461963"/>
          </a:xfrm>
          <a:prstGeom prst="rect">
            <a:avLst/>
          </a:prstGeom>
        </p:spPr>
        <p:txBody>
          <a:bodyPr vert="horz" lIns="91440" tIns="45720" rIns="91440" bIns="45720" rtlCol="0" anchor="b"/>
          <a:lstStyle>
            <a:lvl1pPr algn="r">
              <a:defRPr sz="1200"/>
            </a:lvl1pPr>
          </a:lstStyle>
          <a:p>
            <a:fld id="{6346FEA2-D063-40E6-A32B-0423060CDA87}" type="slidenum">
              <a:rPr lang="es-MX" smtClean="0"/>
              <a:t>‹Nº›</a:t>
            </a:fld>
            <a:endParaRPr lang="es-MX" dirty="0"/>
          </a:p>
        </p:txBody>
      </p:sp>
    </p:spTree>
    <p:extLst>
      <p:ext uri="{BB962C8B-B14F-4D97-AF65-F5344CB8AC3E}">
        <p14:creationId xmlns:p14="http://schemas.microsoft.com/office/powerpoint/2010/main" val="2057662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2185BAFE-986F-4E7B-9B16-7C90540FDF91}" type="slidenum">
              <a:rPr lang="es-MX" smtClean="0"/>
              <a:t>3</a:t>
            </a:fld>
            <a:endParaRPr lang="es-MX" dirty="0"/>
          </a:p>
        </p:txBody>
      </p:sp>
    </p:spTree>
    <p:extLst>
      <p:ext uri="{BB962C8B-B14F-4D97-AF65-F5344CB8AC3E}">
        <p14:creationId xmlns:p14="http://schemas.microsoft.com/office/powerpoint/2010/main" val="4259635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2185BAFE-986F-4E7B-9B16-7C90540FDF91}" type="slidenum">
              <a:rPr lang="es-MX" smtClean="0"/>
              <a:t>4</a:t>
            </a:fld>
            <a:endParaRPr lang="es-MX" dirty="0"/>
          </a:p>
        </p:txBody>
      </p:sp>
    </p:spTree>
    <p:extLst>
      <p:ext uri="{BB962C8B-B14F-4D97-AF65-F5344CB8AC3E}">
        <p14:creationId xmlns:p14="http://schemas.microsoft.com/office/powerpoint/2010/main" val="3998360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2185BAFE-986F-4E7B-9B16-7C90540FDF91}" type="slidenum">
              <a:rPr lang="es-MX" smtClean="0"/>
              <a:t>5</a:t>
            </a:fld>
            <a:endParaRPr lang="es-MX" dirty="0"/>
          </a:p>
        </p:txBody>
      </p:sp>
    </p:spTree>
    <p:extLst>
      <p:ext uri="{BB962C8B-B14F-4D97-AF65-F5344CB8AC3E}">
        <p14:creationId xmlns:p14="http://schemas.microsoft.com/office/powerpoint/2010/main" val="1088950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2185BAFE-986F-4E7B-9B16-7C90540FDF91}" type="slidenum">
              <a:rPr lang="es-MX" smtClean="0"/>
              <a:t>9</a:t>
            </a:fld>
            <a:endParaRPr lang="es-MX" dirty="0"/>
          </a:p>
        </p:txBody>
      </p:sp>
    </p:spTree>
    <p:extLst>
      <p:ext uri="{BB962C8B-B14F-4D97-AF65-F5344CB8AC3E}">
        <p14:creationId xmlns:p14="http://schemas.microsoft.com/office/powerpoint/2010/main" val="446603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B227655-4F1F-4ED1-A5B9-08A4F36F7C4C}" type="datetime1">
              <a:rPr lang="es-ES" smtClean="0"/>
              <a:t>05/11/2021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D278557-ED5A-46A6-A7EC-D4CD7D70B22A}" type="datetime1">
              <a:rPr lang="es-ES" smtClean="0"/>
              <a:t>05/11/2021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3726FA9-6A2F-44B2-B6A7-45F2C271B9BD}" type="datetime1">
              <a:rPr lang="es-ES" smtClean="0"/>
              <a:t>05/11/2021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D98AFAB-0ED9-4D81-B072-345FDD12CA7B}" type="datetime1">
              <a:rPr lang="es-ES" smtClean="0"/>
              <a:t>05/11/2021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2C927C0-1199-40C5-9393-E6E02F21804B}" type="datetime1">
              <a:rPr lang="es-ES" smtClean="0"/>
              <a:t>05/11/2021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84D8E42-3BBD-47CB-825E-A0AA95D4FE7D}" type="datetime1">
              <a:rPr lang="es-ES" smtClean="0"/>
              <a:t>05/11/2021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77B6470-C1CC-4135-942D-28B3084DB0C7}" type="datetime1">
              <a:rPr lang="es-ES" smtClean="0"/>
              <a:t>05/11/2021</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A055075-FA94-4205-A57B-98B0C3582372}" type="datetime1">
              <a:rPr lang="es-ES" smtClean="0"/>
              <a:t>05/11/2021</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6BC55DE-7024-48DC-A213-29790908D723}" type="datetime1">
              <a:rPr lang="es-ES" smtClean="0"/>
              <a:t>05/11/2021</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70D00A2-1D9F-4578-8CE1-C5B38EBB0733}" type="datetime1">
              <a:rPr lang="es-ES" smtClean="0"/>
              <a:t>05/11/2021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585D7DC-530E-45A9-9842-D669018E93E4}" type="datetime1">
              <a:rPr lang="es-ES" smtClean="0"/>
              <a:t>05/11/2021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EB3617-EE8F-40B4-A373-188EC1565D00}" type="datetime1">
              <a:rPr lang="es-ES" smtClean="0"/>
              <a:t>05/11/2021</a:t>
            </a:fld>
            <a:endParaRPr lang="es-ES" dirty="0"/>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iplomadotge@itescam.edu.mx"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a:xfrm>
            <a:off x="6830888" y="6356351"/>
            <a:ext cx="2133600" cy="365125"/>
          </a:xfrm>
        </p:spPr>
        <p:txBody>
          <a:bodyPr/>
          <a:lstStyle/>
          <a:p>
            <a:fld id="{132FADFE-3B8F-471C-ABF0-DBC7717ECBBC}" type="slidenum">
              <a:rPr lang="es-ES" sz="800" smtClean="0"/>
              <a:t>1</a:t>
            </a:fld>
            <a:endParaRPr lang="es-ES" sz="800" dirty="0"/>
          </a:p>
        </p:txBody>
      </p:sp>
      <p:graphicFrame>
        <p:nvGraphicFramePr>
          <p:cNvPr id="4" name="3 Tabla"/>
          <p:cNvGraphicFramePr>
            <a:graphicFrameLocks noGrp="1"/>
          </p:cNvGraphicFramePr>
          <p:nvPr>
            <p:extLst>
              <p:ext uri="{D42A27DB-BD31-4B8C-83A1-F6EECF244321}">
                <p14:modId xmlns:p14="http://schemas.microsoft.com/office/powerpoint/2010/main" val="522168263"/>
              </p:ext>
            </p:extLst>
          </p:nvPr>
        </p:nvGraphicFramePr>
        <p:xfrm>
          <a:off x="467959" y="332656"/>
          <a:ext cx="8280505" cy="5835497"/>
        </p:xfrm>
        <a:graphic>
          <a:graphicData uri="http://schemas.openxmlformats.org/drawingml/2006/table">
            <a:tbl>
              <a:tblPr firstRow="1" bandRow="1">
                <a:tableStyleId>{5C22544A-7EE6-4342-B048-85BDC9FD1C3A}</a:tableStyleId>
              </a:tblPr>
              <a:tblGrid>
                <a:gridCol w="346836">
                  <a:extLst>
                    <a:ext uri="{9D8B030D-6E8A-4147-A177-3AD203B41FA5}">
                      <a16:colId xmlns:a16="http://schemas.microsoft.com/office/drawing/2014/main" val="20000"/>
                    </a:ext>
                  </a:extLst>
                </a:gridCol>
                <a:gridCol w="457116">
                  <a:extLst>
                    <a:ext uri="{9D8B030D-6E8A-4147-A177-3AD203B41FA5}">
                      <a16:colId xmlns:a16="http://schemas.microsoft.com/office/drawing/2014/main" val="20001"/>
                    </a:ext>
                  </a:extLst>
                </a:gridCol>
                <a:gridCol w="392297">
                  <a:extLst>
                    <a:ext uri="{9D8B030D-6E8A-4147-A177-3AD203B41FA5}">
                      <a16:colId xmlns:a16="http://schemas.microsoft.com/office/drawing/2014/main" val="20002"/>
                    </a:ext>
                  </a:extLst>
                </a:gridCol>
                <a:gridCol w="301371">
                  <a:extLst>
                    <a:ext uri="{9D8B030D-6E8A-4147-A177-3AD203B41FA5}">
                      <a16:colId xmlns:a16="http://schemas.microsoft.com/office/drawing/2014/main" val="20003"/>
                    </a:ext>
                  </a:extLst>
                </a:gridCol>
                <a:gridCol w="693670">
                  <a:extLst>
                    <a:ext uri="{9D8B030D-6E8A-4147-A177-3AD203B41FA5}">
                      <a16:colId xmlns:a16="http://schemas.microsoft.com/office/drawing/2014/main" val="20004"/>
                    </a:ext>
                  </a:extLst>
                </a:gridCol>
                <a:gridCol w="557184">
                  <a:extLst>
                    <a:ext uri="{9D8B030D-6E8A-4147-A177-3AD203B41FA5}">
                      <a16:colId xmlns:a16="http://schemas.microsoft.com/office/drawing/2014/main" val="20005"/>
                    </a:ext>
                  </a:extLst>
                </a:gridCol>
                <a:gridCol w="346836">
                  <a:extLst>
                    <a:ext uri="{9D8B030D-6E8A-4147-A177-3AD203B41FA5}">
                      <a16:colId xmlns:a16="http://schemas.microsoft.com/office/drawing/2014/main" val="20007"/>
                    </a:ext>
                  </a:extLst>
                </a:gridCol>
                <a:gridCol w="504675">
                  <a:extLst>
                    <a:ext uri="{9D8B030D-6E8A-4147-A177-3AD203B41FA5}">
                      <a16:colId xmlns:a16="http://schemas.microsoft.com/office/drawing/2014/main" val="20008"/>
                    </a:ext>
                  </a:extLst>
                </a:gridCol>
                <a:gridCol w="610983">
                  <a:extLst>
                    <a:ext uri="{9D8B030D-6E8A-4147-A177-3AD203B41FA5}">
                      <a16:colId xmlns:a16="http://schemas.microsoft.com/office/drawing/2014/main" val="2155537490"/>
                    </a:ext>
                  </a:extLst>
                </a:gridCol>
                <a:gridCol w="397129">
                  <a:extLst>
                    <a:ext uri="{9D8B030D-6E8A-4147-A177-3AD203B41FA5}">
                      <a16:colId xmlns:a16="http://schemas.microsoft.com/office/drawing/2014/main" val="20009"/>
                    </a:ext>
                  </a:extLst>
                </a:gridCol>
                <a:gridCol w="592193">
                  <a:extLst>
                    <a:ext uri="{9D8B030D-6E8A-4147-A177-3AD203B41FA5}">
                      <a16:colId xmlns:a16="http://schemas.microsoft.com/office/drawing/2014/main" val="20010"/>
                    </a:ext>
                  </a:extLst>
                </a:gridCol>
                <a:gridCol w="220257">
                  <a:extLst>
                    <a:ext uri="{9D8B030D-6E8A-4147-A177-3AD203B41FA5}">
                      <a16:colId xmlns:a16="http://schemas.microsoft.com/office/drawing/2014/main" val="20011"/>
                    </a:ext>
                  </a:extLst>
                </a:gridCol>
                <a:gridCol w="776103">
                  <a:extLst>
                    <a:ext uri="{9D8B030D-6E8A-4147-A177-3AD203B41FA5}">
                      <a16:colId xmlns:a16="http://schemas.microsoft.com/office/drawing/2014/main" val="20012"/>
                    </a:ext>
                  </a:extLst>
                </a:gridCol>
                <a:gridCol w="499679">
                  <a:extLst>
                    <a:ext uri="{9D8B030D-6E8A-4147-A177-3AD203B41FA5}">
                      <a16:colId xmlns:a16="http://schemas.microsoft.com/office/drawing/2014/main" val="20013"/>
                    </a:ext>
                  </a:extLst>
                </a:gridCol>
                <a:gridCol w="440106">
                  <a:extLst>
                    <a:ext uri="{9D8B030D-6E8A-4147-A177-3AD203B41FA5}">
                      <a16:colId xmlns:a16="http://schemas.microsoft.com/office/drawing/2014/main" val="20014"/>
                    </a:ext>
                  </a:extLst>
                </a:gridCol>
                <a:gridCol w="224288">
                  <a:extLst>
                    <a:ext uri="{9D8B030D-6E8A-4147-A177-3AD203B41FA5}">
                      <a16:colId xmlns:a16="http://schemas.microsoft.com/office/drawing/2014/main" val="20016"/>
                    </a:ext>
                  </a:extLst>
                </a:gridCol>
                <a:gridCol w="424540">
                  <a:extLst>
                    <a:ext uri="{9D8B030D-6E8A-4147-A177-3AD203B41FA5}">
                      <a16:colId xmlns:a16="http://schemas.microsoft.com/office/drawing/2014/main" val="3634352496"/>
                    </a:ext>
                  </a:extLst>
                </a:gridCol>
                <a:gridCol w="495242">
                  <a:extLst>
                    <a:ext uri="{9D8B030D-6E8A-4147-A177-3AD203B41FA5}">
                      <a16:colId xmlns:a16="http://schemas.microsoft.com/office/drawing/2014/main" val="2246613947"/>
                    </a:ext>
                  </a:extLst>
                </a:gridCol>
              </a:tblGrid>
              <a:tr h="230819">
                <a:tc gridSpan="12">
                  <a:txBody>
                    <a:bodyPr/>
                    <a:lstStyle/>
                    <a:p>
                      <a:pPr marL="0" algn="ctr" rtl="0" eaLnBrk="1" fontAlgn="ctr" latinLnBrk="0" hangingPunct="1">
                        <a:lnSpc>
                          <a:spcPts val="1080"/>
                        </a:lnSpc>
                        <a:spcBef>
                          <a:spcPts val="0"/>
                        </a:spcBef>
                        <a:spcAft>
                          <a:spcPts val="0"/>
                        </a:spcAft>
                      </a:pPr>
                      <a:r>
                        <a:rPr lang="es-MX" sz="900" b="1" i="0" u="none" strike="noStrike" kern="1200" dirty="0" smtClean="0">
                          <a:solidFill>
                            <a:srgbClr val="000000"/>
                          </a:solidFill>
                          <a:effectLst/>
                          <a:latin typeface="Arial" panose="020B0604020202020204" pitchFamily="34" charset="0"/>
                          <a:cs typeface="Arial" panose="020B0604020202020204" pitchFamily="34" charset="0"/>
                        </a:rPr>
                        <a:t>TGE-2021-2022</a:t>
                      </a:r>
                      <a:r>
                        <a:rPr lang="es-MX" sz="900" b="1" i="0" u="none" strike="noStrike" kern="1200" baseline="0" dirty="0" smtClean="0">
                          <a:solidFill>
                            <a:srgbClr val="000000"/>
                          </a:solidFill>
                          <a:effectLst/>
                          <a:latin typeface="Arial" panose="020B0604020202020204" pitchFamily="34" charset="0"/>
                          <a:cs typeface="Arial" panose="020B0604020202020204" pitchFamily="34" charset="0"/>
                        </a:rPr>
                        <a:t>  </a:t>
                      </a:r>
                      <a:r>
                        <a:rPr lang="es-MX" sz="900" b="1" i="0" u="none" strike="noStrike" kern="1200" baseline="0" dirty="0">
                          <a:solidFill>
                            <a:srgbClr val="000000"/>
                          </a:solidFill>
                          <a:effectLst/>
                          <a:latin typeface="Arial" panose="020B0604020202020204" pitchFamily="34" charset="0"/>
                          <a:cs typeface="Arial" panose="020B0604020202020204" pitchFamily="34" charset="0"/>
                        </a:rPr>
                        <a:t>MÓDULO I </a:t>
                      </a:r>
                      <a:r>
                        <a:rPr lang="es-MX" sz="900" b="1" i="0" u="none" strike="noStrike" kern="1200" baseline="0" dirty="0" smtClean="0">
                          <a:solidFill>
                            <a:srgbClr val="000000"/>
                          </a:solidFill>
                          <a:effectLst/>
                          <a:latin typeface="Arial" panose="020B0604020202020204" pitchFamily="34" charset="0"/>
                          <a:cs typeface="Arial" panose="020B0604020202020204" pitchFamily="34" charset="0"/>
                        </a:rPr>
                        <a:t>:  TÉCNICAS </a:t>
                      </a:r>
                      <a:r>
                        <a:rPr lang="es-MX" sz="900" b="1" i="0" u="none" strike="noStrike" kern="1200" baseline="0" dirty="0">
                          <a:solidFill>
                            <a:srgbClr val="000000"/>
                          </a:solidFill>
                          <a:effectLst/>
                          <a:latin typeface="Arial" panose="020B0604020202020204" pitchFamily="34" charset="0"/>
                          <a:cs typeface="Arial" panose="020B0604020202020204" pitchFamily="34" charset="0"/>
                        </a:rPr>
                        <a:t>DE DESARROLLO ORGANIZACIONAL</a:t>
                      </a:r>
                      <a:endParaRPr lang="es-MX" sz="900" b="0" i="0" u="none" strike="noStrike" dirty="0">
                        <a:effectLst/>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6">
                  <a:txBody>
                    <a:bodyPr/>
                    <a:lstStyle/>
                    <a:p>
                      <a:pPr algn="ctr">
                        <a:lnSpc>
                          <a:spcPts val="1080"/>
                        </a:lnSpc>
                      </a:pPr>
                      <a:r>
                        <a:rPr lang="es-MX" sz="900" dirty="0" smtClean="0">
                          <a:solidFill>
                            <a:schemeClr val="accent2">
                              <a:lumMod val="75000"/>
                            </a:schemeClr>
                          </a:solidFill>
                          <a:latin typeface="Arial" panose="020B0604020202020204" pitchFamily="34" charset="0"/>
                          <a:cs typeface="Arial" panose="020B0604020202020204" pitchFamily="34" charset="0"/>
                        </a:rPr>
                        <a:t>CUESTIONARIO MODULAR - I</a:t>
                      </a:r>
                      <a:endParaRPr lang="es-MX" sz="900" dirty="0">
                        <a:solidFill>
                          <a:schemeClr val="accent2">
                            <a:lumMod val="75000"/>
                          </a:schemeClr>
                        </a:solidFill>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228283">
                <a:tc>
                  <a:txBody>
                    <a:bodyPr/>
                    <a:lstStyle/>
                    <a:p>
                      <a:pPr marL="0" algn="ctr" rtl="0" eaLnBrk="1" fontAlgn="ctr" latinLnBrk="0" hangingPunct="1">
                        <a:spcBef>
                          <a:spcPts val="0"/>
                        </a:spcBef>
                        <a:spcAft>
                          <a:spcPts val="0"/>
                        </a:spcAft>
                      </a:pPr>
                      <a:r>
                        <a:rPr lang="es-MX" sz="900" b="1" i="0" u="none" strike="noStrike" dirty="0" smtClean="0">
                          <a:solidFill>
                            <a:srgbClr val="FF0000"/>
                          </a:solidFill>
                          <a:effectLst/>
                          <a:latin typeface="Arial" panose="020B0604020202020204" pitchFamily="34" charset="0"/>
                          <a:cs typeface="Arial" panose="020B0604020202020204" pitchFamily="34" charset="0"/>
                        </a:rPr>
                        <a:t>A</a:t>
                      </a:r>
                      <a:endParaRPr lang="es-MX" sz="900" b="1" i="0" u="none" strike="noStrike" dirty="0">
                        <a:solidFill>
                          <a:srgbClr val="FF0000"/>
                        </a:solidFill>
                        <a:effectLst/>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17">
                  <a:txBody>
                    <a:bodyPr/>
                    <a:lstStyle/>
                    <a:p>
                      <a:r>
                        <a:rPr lang="es-MX" sz="900" dirty="0" smtClean="0">
                          <a:latin typeface="Arial" panose="020B0604020202020204" pitchFamily="34" charset="0"/>
                          <a:cs typeface="Arial" panose="020B0604020202020204" pitchFamily="34" charset="0"/>
                        </a:rPr>
                        <a:t>Llene</a:t>
                      </a:r>
                      <a:r>
                        <a:rPr lang="es-MX" sz="900" baseline="0" dirty="0" smtClean="0">
                          <a:latin typeface="Arial" panose="020B0604020202020204" pitchFamily="34" charset="0"/>
                          <a:cs typeface="Arial" panose="020B0604020202020204" pitchFamily="34" charset="0"/>
                        </a:rPr>
                        <a:t> los siguientes datos y marque con  una  x  donde corresponda.</a:t>
                      </a:r>
                      <a:endParaRPr lang="es-MX" sz="900" dirty="0">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a:endParaRPr lang="es-MX" sz="1400" dirty="0">
                        <a:solidFill>
                          <a:schemeClr val="accent2">
                            <a:lumMod val="75000"/>
                          </a:schemeClr>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r h="260340">
                <a:tc gridSpan="2">
                  <a:txBody>
                    <a:bodyPr/>
                    <a:lstStyle/>
                    <a:p>
                      <a:pPr marL="0" algn="ctr" rtl="0" eaLnBrk="1" fontAlgn="ctr" latinLnBrk="0" hangingPunct="1">
                        <a:spcBef>
                          <a:spcPts val="0"/>
                        </a:spcBef>
                        <a:spcAft>
                          <a:spcPts val="0"/>
                        </a:spcAft>
                      </a:pPr>
                      <a:r>
                        <a:rPr lang="es-MX" sz="900" b="1" i="0" u="none" strike="noStrike" dirty="0" smtClean="0">
                          <a:effectLst/>
                          <a:latin typeface="Arial" panose="020B0604020202020204" pitchFamily="34" charset="0"/>
                          <a:cs typeface="Arial" panose="020B0604020202020204" pitchFamily="34" charset="0"/>
                        </a:rPr>
                        <a:t>NOMBRE</a:t>
                      </a:r>
                      <a:endParaRPr lang="es-MX" sz="900" b="1" i="0" u="none" strike="noStrike" dirty="0">
                        <a:effectLst/>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7">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900" b="1" i="0" u="none" strike="noStrike" dirty="0" smtClean="0">
                          <a:effectLst/>
                          <a:latin typeface="Arial" panose="020B0604020202020204" pitchFamily="34" charset="0"/>
                          <a:cs typeface="Arial" panose="020B0604020202020204" pitchFamily="34" charset="0"/>
                        </a:rPr>
                        <a:t>CARRERA</a:t>
                      </a:r>
                      <a:endParaRPr lang="es-MX" sz="900" b="1" i="0" u="none" strike="noStrike" dirty="0">
                        <a:effectLst/>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2">
                  <a:txBody>
                    <a:bodyPr/>
                    <a:lstStyle/>
                    <a:p>
                      <a:endParaRPr lang="es-MX" sz="900" dirty="0">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sz="9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marL="0" algn="ctr" rtl="0" eaLnBrk="1" fontAlgn="ctr" latinLnBrk="0" hangingPunct="1">
                        <a:spcBef>
                          <a:spcPts val="0"/>
                        </a:spcBef>
                        <a:spcAft>
                          <a:spcPts val="0"/>
                        </a:spcAft>
                      </a:pPr>
                      <a:r>
                        <a:rPr lang="es-MX" sz="900" b="1" i="0" u="none" strike="noStrike" dirty="0" smtClean="0">
                          <a:effectLst/>
                          <a:latin typeface="Arial" panose="020B0604020202020204" pitchFamily="34" charset="0"/>
                          <a:cs typeface="Arial" panose="020B0604020202020204" pitchFamily="34" charset="0"/>
                        </a:rPr>
                        <a:t>MATRICULA</a:t>
                      </a:r>
                      <a:endParaRPr lang="es-MX" sz="900" b="1" i="0" u="none" strike="noStrike" dirty="0">
                        <a:effectLst/>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endParaRPr lang="es-MX" sz="900" dirty="0">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2"/>
                  </a:ext>
                </a:extLst>
              </a:tr>
              <a:tr h="213064">
                <a:tc gridSpan="2">
                  <a:txBody>
                    <a:bodyPr/>
                    <a:lstStyle/>
                    <a:p>
                      <a:pPr marL="0" algn="ctr" rtl="0" eaLnBrk="1" fontAlgn="ctr" latinLnBrk="0" hangingPunct="1">
                        <a:spcBef>
                          <a:spcPts val="0"/>
                        </a:spcBef>
                        <a:spcAft>
                          <a:spcPts val="0"/>
                        </a:spcAft>
                      </a:pPr>
                      <a:r>
                        <a:rPr lang="es-MX" sz="900" b="1" i="0" u="none" strike="noStrike" dirty="0" smtClean="0">
                          <a:effectLst/>
                          <a:latin typeface="Arial" panose="020B0604020202020204" pitchFamily="34" charset="0"/>
                          <a:cs typeface="Arial" panose="020B0604020202020204" pitchFamily="34" charset="0"/>
                        </a:rPr>
                        <a:t>EDAD</a:t>
                      </a:r>
                      <a:endParaRPr lang="es-MX" sz="900" b="1" i="0" u="none" strike="noStrike" dirty="0">
                        <a:effectLst/>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r"/>
                      <a:r>
                        <a:rPr lang="es-MX" sz="800" dirty="0" smtClean="0">
                          <a:latin typeface="Arial" panose="020B0604020202020204" pitchFamily="34" charset="0"/>
                          <a:cs typeface="Arial" panose="020B0604020202020204" pitchFamily="34" charset="0"/>
                        </a:rPr>
                        <a:t>AÑOS</a:t>
                      </a:r>
                      <a:endParaRPr lang="es-MX" sz="800" dirty="0">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a:txBody>
                    <a:bodyPr/>
                    <a:lstStyle/>
                    <a:p>
                      <a:pPr algn="ctr"/>
                      <a:r>
                        <a:rPr lang="es-MX" sz="900" b="1" dirty="0" smtClean="0">
                          <a:latin typeface="Arial" panose="020B0604020202020204" pitchFamily="34" charset="0"/>
                          <a:cs typeface="Arial" panose="020B0604020202020204" pitchFamily="34" charset="0"/>
                        </a:rPr>
                        <a:t>GENERO</a:t>
                      </a:r>
                      <a:endParaRPr lang="es-MX" sz="900" b="1" dirty="0">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es-MX" sz="900" dirty="0" smtClean="0">
                          <a:latin typeface="Arial" panose="020B0604020202020204" pitchFamily="34" charset="0"/>
                          <a:cs typeface="Arial" panose="020B0604020202020204" pitchFamily="34" charset="0"/>
                        </a:rPr>
                        <a:t>M</a:t>
                      </a:r>
                      <a:endParaRPr lang="es-MX" sz="900" dirty="0">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a:r>
                        <a:rPr lang="es-MX" sz="900" dirty="0" smtClean="0">
                          <a:latin typeface="Arial" panose="020B0604020202020204" pitchFamily="34" charset="0"/>
                          <a:cs typeface="Arial" panose="020B0604020202020204" pitchFamily="34" charset="0"/>
                        </a:rPr>
                        <a:t>F</a:t>
                      </a:r>
                      <a:endParaRPr lang="es-MX" sz="900" dirty="0">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2">
                  <a:txBody>
                    <a:bodyPr/>
                    <a:lstStyle/>
                    <a:p>
                      <a:pPr algn="ctr"/>
                      <a:r>
                        <a:rPr lang="es-MX" sz="900" b="1" dirty="0" smtClean="0">
                          <a:latin typeface="Arial" panose="020B0604020202020204" pitchFamily="34" charset="0"/>
                          <a:cs typeface="Arial" panose="020B0604020202020204" pitchFamily="34" charset="0"/>
                        </a:rPr>
                        <a:t>ESTADO. CIVIL</a:t>
                      </a:r>
                      <a:endParaRPr lang="es-MX" sz="900" b="1" dirty="0">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2">
                  <a:txBody>
                    <a:bodyPr/>
                    <a:lstStyle/>
                    <a:p>
                      <a:pPr algn="ctr"/>
                      <a:r>
                        <a:rPr lang="es-MX" sz="900" dirty="0" smtClean="0">
                          <a:latin typeface="Arial" panose="020B0604020202020204" pitchFamily="34" charset="0"/>
                          <a:cs typeface="Arial" panose="020B0604020202020204" pitchFamily="34" charset="0"/>
                        </a:rPr>
                        <a:t>SOLTERO</a:t>
                      </a:r>
                      <a:endParaRPr lang="es-MX" sz="900" dirty="0">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gridSpan="2">
                  <a:txBody>
                    <a:bodyPr/>
                    <a:lstStyle/>
                    <a:p>
                      <a:pPr algn="ctr"/>
                      <a:r>
                        <a:rPr lang="es-MX" sz="900" dirty="0" smtClean="0">
                          <a:latin typeface="Arial" panose="020B0604020202020204" pitchFamily="34" charset="0"/>
                          <a:cs typeface="Arial" panose="020B0604020202020204" pitchFamily="34" charset="0"/>
                        </a:rPr>
                        <a:t>CASADO</a:t>
                      </a:r>
                      <a:endParaRPr lang="es-MX" sz="900" dirty="0">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gridSpan="2">
                  <a:txBody>
                    <a:bodyPr/>
                    <a:lstStyle/>
                    <a:p>
                      <a:pPr algn="ctr"/>
                      <a:r>
                        <a:rPr lang="es-MX" sz="900" dirty="0" smtClean="0">
                          <a:latin typeface="Arial" panose="020B0604020202020204" pitchFamily="34" charset="0"/>
                          <a:cs typeface="Arial" panose="020B0604020202020204" pitchFamily="34" charset="0"/>
                        </a:rPr>
                        <a:t>UNIÓN LIBRE</a:t>
                      </a:r>
                      <a:endParaRPr lang="es-MX" sz="900" dirty="0">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gridSpan="3">
                  <a:txBody>
                    <a:bodyPr/>
                    <a:lstStyle/>
                    <a:p>
                      <a:pPr algn="ctr"/>
                      <a:r>
                        <a:rPr lang="es-MX" sz="900" dirty="0" smtClean="0">
                          <a:latin typeface="Arial" panose="020B0604020202020204" pitchFamily="34" charset="0"/>
                          <a:cs typeface="Arial" panose="020B0604020202020204" pitchFamily="34" charset="0"/>
                        </a:rPr>
                        <a:t>OTRO</a:t>
                      </a:r>
                      <a:endParaRPr lang="es-MX" sz="900" dirty="0">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3"/>
                  </a:ext>
                </a:extLst>
              </a:tr>
              <a:tr h="136736">
                <a:tc gridSpan="18">
                  <a:txBody>
                    <a:bodyPr/>
                    <a:lstStyle/>
                    <a:p>
                      <a:pPr algn="ctr"/>
                      <a:endParaRPr lang="es-MX" sz="300" dirty="0">
                        <a:solidFill>
                          <a:srgbClr val="FF0000"/>
                        </a:solidFill>
                        <a:latin typeface="Arial" panose="020B0604020202020204" pitchFamily="34" charset="0"/>
                        <a:cs typeface="Arial" panose="020B0604020202020204" pitchFamily="34"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4"/>
                  </a:ext>
                </a:extLst>
              </a:tr>
              <a:tr h="432000">
                <a:tc>
                  <a:txBody>
                    <a:bodyPr/>
                    <a:lstStyle/>
                    <a:p>
                      <a:pPr algn="ctr"/>
                      <a:r>
                        <a:rPr lang="es-MX" sz="900" b="1" dirty="0" smtClean="0">
                          <a:solidFill>
                            <a:srgbClr val="FF0000"/>
                          </a:solidFill>
                          <a:latin typeface="Arial" panose="020B0604020202020204" pitchFamily="34" charset="0"/>
                          <a:cs typeface="Arial" panose="020B0604020202020204" pitchFamily="34" charset="0"/>
                        </a:rPr>
                        <a:t>B</a:t>
                      </a:r>
                      <a:endParaRPr lang="es-MX" sz="9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15">
                  <a:txBody>
                    <a:bodyPr/>
                    <a:lstStyle/>
                    <a:p>
                      <a:pPr algn="just"/>
                      <a:r>
                        <a:rPr lang="es-MX" sz="900" dirty="0" smtClean="0">
                          <a:latin typeface="Arial" panose="020B0604020202020204" pitchFamily="34" charset="0"/>
                          <a:cs typeface="Arial" panose="020B0604020202020204" pitchFamily="34" charset="0"/>
                        </a:rPr>
                        <a:t>Conteste </a:t>
                      </a:r>
                      <a:r>
                        <a:rPr lang="es-MX" sz="900" baseline="0" dirty="0" smtClean="0">
                          <a:latin typeface="Arial" panose="020B0604020202020204" pitchFamily="34" charset="0"/>
                          <a:cs typeface="Arial" panose="020B0604020202020204" pitchFamily="34" charset="0"/>
                        </a:rPr>
                        <a:t>los diferentes cuadros del presente documento. En cada caso llene los datos que le soliciten en el encabezado de cada hoja. Verifique  que está cumpliendo totalmente con lo requerido en cada caso y si está satisfecho, llene el siguiente cuadro, marcando con </a:t>
                      </a:r>
                      <a:r>
                        <a:rPr lang="es-MX" sz="900" baseline="0" dirty="0" smtClean="0">
                          <a:latin typeface="Arial" panose="020B0604020202020204" pitchFamily="34" charset="0"/>
                          <a:cs typeface="Arial" panose="020B0604020202020204" pitchFamily="34" charset="0"/>
                          <a:sym typeface="Wingdings 2"/>
                        </a:rPr>
                        <a:t>  el documento que acompaña y en “No. de Hojas” anote el número de hojas de que consta su respuesta, especialmente si si adiciono alguna hoja. </a:t>
                      </a:r>
                      <a:r>
                        <a:rPr lang="es-MX" sz="900" baseline="0" dirty="0" smtClean="0">
                          <a:solidFill>
                            <a:srgbClr val="FF0000"/>
                          </a:solidFill>
                          <a:latin typeface="Arial" panose="020B0604020202020204" pitchFamily="34" charset="0"/>
                          <a:cs typeface="Arial" panose="020B0604020202020204" pitchFamily="34" charset="0"/>
                          <a:sym typeface="Wingdings 2"/>
                        </a:rPr>
                        <a:t>RECUERDE QUE SE DEBEN RESOLVER Y CONSTESTAR DE MANERA INDIVIDUAL</a:t>
                      </a:r>
                      <a:endParaRPr lang="es-MX" sz="900" dirty="0">
                        <a:solidFill>
                          <a:srgbClr val="FF0000"/>
                        </a:solidFill>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a:endParaRPr lang="es-MX" sz="10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900" dirty="0" smtClean="0">
                        <a:effectLst/>
                        <a:latin typeface="Arial" panose="020B0604020202020204" pitchFamily="34" charset="0"/>
                        <a:cs typeface="Arial" panose="020B0604020202020204"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900" b="1" kern="1200" dirty="0" smtClean="0">
                          <a:solidFill>
                            <a:schemeClr val="dk1"/>
                          </a:solidFill>
                          <a:effectLst/>
                          <a:latin typeface="Arial" panose="020B0604020202020204" pitchFamily="34" charset="0"/>
                          <a:ea typeface="+mn-ea"/>
                          <a:cs typeface="Arial" panose="020B0604020202020204" pitchFamily="34" charset="0"/>
                          <a:sym typeface="Wingdings 2"/>
                        </a:rPr>
                        <a:t></a:t>
                      </a:r>
                      <a:endParaRPr lang="es-MX" sz="900" dirty="0" smtClean="0">
                        <a:effectLst/>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r>
                        <a:rPr lang="es-MX" sz="900" dirty="0" smtClean="0">
                          <a:latin typeface="Arial" panose="020B0604020202020204" pitchFamily="34" charset="0"/>
                          <a:cs typeface="Arial" panose="020B0604020202020204" pitchFamily="34" charset="0"/>
                        </a:rPr>
                        <a:t># de hojas</a:t>
                      </a:r>
                      <a:endParaRPr lang="es-MX" sz="900" dirty="0">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36970">
                <a:tc gridSpan="18">
                  <a:txBody>
                    <a:bodyPr/>
                    <a:lstStyle/>
                    <a:p>
                      <a:pPr algn="ctr"/>
                      <a:endParaRPr lang="es-MX" sz="100" dirty="0">
                        <a:solidFill>
                          <a:srgbClr val="FF0000"/>
                        </a:solidFill>
                        <a:latin typeface="Arial" panose="020B0604020202020204" pitchFamily="34" charset="0"/>
                        <a:cs typeface="Arial" panose="020B0604020202020204" pitchFamily="34"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sz="700" dirty="0">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6"/>
                  </a:ext>
                </a:extLst>
              </a:tr>
              <a:tr h="216000">
                <a:tc gridSpan="18">
                  <a:txBody>
                    <a:bodyPr/>
                    <a:lstStyle/>
                    <a:p>
                      <a:pPr marL="0" marR="0" indent="0" algn="ctr" rtl="0" eaLnBrk="1" fontAlgn="auto" latinLnBrk="0" hangingPunct="1">
                        <a:spcBef>
                          <a:spcPts val="0"/>
                        </a:spcBef>
                        <a:spcAft>
                          <a:spcPts val="0"/>
                        </a:spcAft>
                      </a:pPr>
                      <a:r>
                        <a:rPr lang="es-MX" sz="1000" b="1" i="0" u="none" strike="noStrike" dirty="0" smtClean="0">
                          <a:effectLst/>
                          <a:latin typeface="Arial" panose="020B0604020202020204" pitchFamily="34" charset="0"/>
                          <a:cs typeface="Arial" panose="020B0604020202020204" pitchFamily="34" charset="0"/>
                        </a:rPr>
                        <a:t>TGE- MÓDULO I. DESARROLLO ORGANIZACIONAL</a:t>
                      </a:r>
                      <a:endParaRPr lang="es-MX" sz="1000" b="1" i="0" u="none" strike="noStrike" dirty="0">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a:endParaRPr>
                    </a:p>
                  </a:txBody>
                  <a:tcPr marL="66548" marR="66548" marT="33274" marB="33274"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7"/>
                  </a:ext>
                </a:extLst>
              </a:tr>
              <a:tr h="216000">
                <a:tc gridSpan="18">
                  <a:txBody>
                    <a:bodyPr/>
                    <a:lstStyle/>
                    <a:p>
                      <a:pPr marL="0" marR="0" indent="0" algn="ctr" rtl="0" eaLnBrk="1" fontAlgn="auto" latinLnBrk="0" hangingPunct="1">
                        <a:spcBef>
                          <a:spcPts val="0"/>
                        </a:spcBef>
                        <a:spcAft>
                          <a:spcPts val="0"/>
                        </a:spcAft>
                      </a:pPr>
                      <a:r>
                        <a:rPr lang="es-MX" sz="1000" b="1" i="0" u="none" strike="noStrike" dirty="0" smtClean="0">
                          <a:effectLst/>
                          <a:latin typeface="Arial" panose="020B0604020202020204" pitchFamily="34" charset="0"/>
                          <a:cs typeface="Arial" panose="020B0604020202020204" pitchFamily="34" charset="0"/>
                        </a:rPr>
                        <a:t>SOLUCIÓN DE AUTOWVALUACIONES, EJERCICIO Y CASOS PR+ÁCTICOS</a:t>
                      </a:r>
                      <a:endParaRPr lang="es-MX" sz="1000" b="1" i="0" u="none" strike="noStrike" dirty="0">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19362169"/>
                  </a:ext>
                </a:extLst>
              </a:tr>
              <a:tr h="288000">
                <a:tc>
                  <a:txBody>
                    <a:bodyPr/>
                    <a:lstStyle/>
                    <a:p>
                      <a:pPr algn="ctr" rtl="0" eaLnBrk="1" latinLnBrk="0" hangingPunct="1"/>
                      <a:r>
                        <a:rPr lang="es-MX" sz="900" b="1" dirty="0" smtClean="0">
                          <a:solidFill>
                            <a:srgbClr val="FF0000"/>
                          </a:solidFill>
                          <a:effectLst/>
                          <a:latin typeface="Arial" panose="020B0604020202020204" pitchFamily="34" charset="0"/>
                          <a:cs typeface="Arial" panose="020B0604020202020204" pitchFamily="34" charset="0"/>
                        </a:rPr>
                        <a:t>1.</a:t>
                      </a:r>
                      <a:endParaRPr lang="es-MX" sz="900" b="1" dirty="0">
                        <a:solidFill>
                          <a:srgbClr val="FF0000"/>
                        </a:solidFill>
                        <a:effectLst/>
                        <a:latin typeface="Arial" panose="020B0604020202020204" pitchFamily="34" charset="0"/>
                        <a:cs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15">
                  <a:txBody>
                    <a:bodyPr/>
                    <a:lstStyle/>
                    <a:p>
                      <a:pPr marL="0" algn="l" rtl="0" eaLnBrk="1" fontAlgn="ctr" latinLnBrk="0" hangingPunct="1">
                        <a:spcBef>
                          <a:spcPts val="0"/>
                        </a:spcBef>
                        <a:spcAft>
                          <a:spcPts val="0"/>
                        </a:spcAft>
                      </a:pPr>
                      <a:r>
                        <a:rPr lang="es-MX" sz="900" b="1" i="0" u="none" strike="noStrike" kern="1200" dirty="0">
                          <a:solidFill>
                            <a:srgbClr val="000000"/>
                          </a:solidFill>
                          <a:effectLst/>
                          <a:latin typeface="Arial" panose="020B0604020202020204" pitchFamily="34" charset="0"/>
                          <a:cs typeface="Arial" panose="020B0604020202020204" pitchFamily="34" charset="0"/>
                        </a:rPr>
                        <a:t>1.7   AUTO EVALUACIÓN 1.1:  ¿CUALES APTITUDES DE INTELIGENCIA EMOCIONAL LO</a:t>
                      </a:r>
                      <a:r>
                        <a:rPr lang="es-MX" sz="900" b="1" i="0" u="none" strike="noStrike" kern="1200" baseline="0" dirty="0">
                          <a:solidFill>
                            <a:srgbClr val="000000"/>
                          </a:solidFill>
                          <a:effectLst/>
                          <a:latin typeface="Arial" panose="020B0604020202020204" pitchFamily="34" charset="0"/>
                          <a:cs typeface="Arial" panose="020B0604020202020204" pitchFamily="34" charset="0"/>
                        </a:rPr>
                        <a:t> CARACTERIZAN MEJOR</a:t>
                      </a:r>
                      <a:r>
                        <a:rPr lang="es-MX" sz="900" b="1" i="0" u="none" strike="noStrike" kern="1200" dirty="0">
                          <a:solidFill>
                            <a:srgbClr val="000000"/>
                          </a:solidFill>
                          <a:effectLst/>
                          <a:latin typeface="Arial" panose="020B0604020202020204" pitchFamily="34" charset="0"/>
                          <a:cs typeface="Arial" panose="020B0604020202020204" pitchFamily="34" charset="0"/>
                        </a:rPr>
                        <a:t>?  </a:t>
                      </a:r>
                      <a:endParaRPr lang="es-MX" sz="900" b="1" i="0" u="none" strike="noStrike" dirty="0">
                        <a:effectLst/>
                        <a:latin typeface="Arial" panose="020B060402020202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algn="l" rtl="0" eaLnBrk="1" fontAlgn="ctr" latinLnBrk="0" hangingPunct="1">
                        <a:spcBef>
                          <a:spcPts val="0"/>
                        </a:spcBef>
                        <a:spcAft>
                          <a:spcPts val="0"/>
                        </a:spcAft>
                      </a:pPr>
                      <a:endParaRPr lang="es-MX" sz="1000" b="0" i="0" u="none" strike="noStrike" dirty="0">
                        <a:effectLst/>
                        <a:latin typeface="Arial" panose="020B0604020202020204" pitchFamily="34" charset="0"/>
                      </a:endParaRPr>
                    </a:p>
                  </a:txBody>
                  <a:tcPr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1000" dirty="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endParaRPr lang="es-MX" sz="900" dirty="0"/>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r"/>
                      <a:r>
                        <a:rPr lang="es-MX" sz="900" dirty="0" smtClean="0"/>
                        <a:t>2-8</a:t>
                      </a:r>
                      <a:endParaRPr lang="es-MX" sz="900" dirty="0"/>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88000">
                <a:tc>
                  <a:txBody>
                    <a:bodyPr/>
                    <a:lstStyle/>
                    <a:p>
                      <a:pPr algn="ctr" rtl="0" eaLnBrk="1" latinLnBrk="0" hangingPunct="1"/>
                      <a:r>
                        <a:rPr lang="es-MX" sz="900" b="1" dirty="0" smtClean="0">
                          <a:solidFill>
                            <a:srgbClr val="FF0000"/>
                          </a:solidFill>
                          <a:effectLst/>
                          <a:latin typeface="Arial" panose="020B0604020202020204" pitchFamily="34" charset="0"/>
                          <a:cs typeface="Arial" panose="020B0604020202020204" pitchFamily="34" charset="0"/>
                        </a:rPr>
                        <a:t>2.</a:t>
                      </a:r>
                      <a:endParaRPr lang="es-MX" sz="900" b="1" dirty="0">
                        <a:solidFill>
                          <a:srgbClr val="FF0000"/>
                        </a:solidFill>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15">
                  <a:txBody>
                    <a:bodyPr/>
                    <a:lstStyle/>
                    <a:p>
                      <a:pPr marL="0" algn="l" rtl="0" eaLnBrk="1" fontAlgn="ctr" latinLnBrk="0" hangingPunct="1">
                        <a:spcBef>
                          <a:spcPts val="0"/>
                        </a:spcBef>
                        <a:spcAft>
                          <a:spcPts val="0"/>
                        </a:spcAft>
                      </a:pPr>
                      <a:r>
                        <a:rPr lang="es-MX" sz="900" b="1" i="0" u="none" strike="noStrike" kern="1200" dirty="0">
                          <a:solidFill>
                            <a:srgbClr val="000000"/>
                          </a:solidFill>
                          <a:effectLst/>
                          <a:latin typeface="Arial" panose="020B0604020202020204" pitchFamily="34" charset="0"/>
                          <a:cs typeface="Arial" panose="020B0604020202020204" pitchFamily="34" charset="0"/>
                        </a:rPr>
                        <a:t>3.14  AUTO-EVALUACIÓN:</a:t>
                      </a:r>
                      <a:r>
                        <a:rPr lang="es-MX" sz="900" b="1" i="0" u="none" strike="noStrike" kern="1200" baseline="0" dirty="0">
                          <a:solidFill>
                            <a:srgbClr val="000000"/>
                          </a:solidFill>
                          <a:effectLst/>
                          <a:latin typeface="Arial" panose="020B0604020202020204" pitchFamily="34" charset="0"/>
                          <a:cs typeface="Arial" panose="020B0604020202020204" pitchFamily="34" charset="0"/>
                        </a:rPr>
                        <a:t> 3.1  </a:t>
                      </a:r>
                      <a:r>
                        <a:rPr lang="es-MX" sz="900" b="1" i="0" u="none" strike="noStrike" kern="1200" dirty="0">
                          <a:solidFill>
                            <a:srgbClr val="000000"/>
                          </a:solidFill>
                          <a:effectLst/>
                          <a:latin typeface="Arial" panose="020B0604020202020204" pitchFamily="34" charset="0"/>
                          <a:cs typeface="Arial" panose="020B0604020202020204" pitchFamily="34" charset="0"/>
                        </a:rPr>
                        <a:t>ESTILOS BÁSICOS DE LIDERAZGO </a:t>
                      </a:r>
                      <a:endParaRPr lang="es-MX" sz="900" b="1" i="0" u="none" strike="noStrike" dirty="0">
                        <a:effectLst/>
                        <a:latin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algn="l" rtl="0" eaLnBrk="1" fontAlgn="ctr" latinLnBrk="0" hangingPunct="1">
                        <a:spcBef>
                          <a:spcPts val="0"/>
                        </a:spcBef>
                        <a:spcAft>
                          <a:spcPts val="0"/>
                        </a:spcAft>
                      </a:pPr>
                      <a:endParaRPr lang="es-MX" sz="1800" b="0" i="0" u="none" strike="noStrike" dirty="0">
                        <a:effectLst/>
                        <a:latin typeface="Arial" panose="020B0604020202020204" pitchFamily="34" charset="0"/>
                      </a:endParaRPr>
                    </a:p>
                  </a:txBody>
                  <a:tcPr marL="66548" marR="66548" marT="33274" marB="33274"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marL="66548" marR="66548" marT="33274" marB="33274"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endParaRPr lang="es-MX" sz="900"/>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r"/>
                      <a:r>
                        <a:rPr lang="es-MX" sz="900" dirty="0" smtClean="0"/>
                        <a:t>9-16</a:t>
                      </a:r>
                      <a:endParaRPr lang="es-MX" sz="900" dirty="0"/>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288000">
                <a:tc>
                  <a:txBody>
                    <a:bodyPr/>
                    <a:lstStyle/>
                    <a:p>
                      <a:pPr marL="265176" marR="0" indent="-265176" algn="ctr" defTabSz="914400" rtl="0" eaLnBrk="1" fontAlgn="t" latinLnBrk="0" hangingPunct="1">
                        <a:lnSpc>
                          <a:spcPct val="100000"/>
                        </a:lnSpc>
                        <a:spcBef>
                          <a:spcPts val="0"/>
                        </a:spcBef>
                        <a:spcAft>
                          <a:spcPts val="0"/>
                        </a:spcAft>
                        <a:buClrTx/>
                        <a:buSzTx/>
                        <a:buFontTx/>
                        <a:buNone/>
                        <a:tabLst/>
                        <a:defRPr/>
                      </a:pPr>
                      <a:r>
                        <a:rPr lang="es-MX" sz="900" b="1" dirty="0" smtClean="0">
                          <a:solidFill>
                            <a:srgbClr val="FF0000"/>
                          </a:solidFill>
                          <a:effectLst/>
                          <a:latin typeface="Arial" panose="020B0604020202020204" pitchFamily="34" charset="0"/>
                          <a:cs typeface="Arial" panose="020B0604020202020204" pitchFamily="34" charset="0"/>
                        </a:rPr>
                        <a:t>3.</a:t>
                      </a: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15">
                  <a:txBody>
                    <a:bodyPr/>
                    <a:lstStyle/>
                    <a:p>
                      <a:pPr marL="265176" marR="0" indent="-265176" algn="just" rtl="0" eaLnBrk="1" fontAlgn="t" latinLnBrk="0" hangingPunct="1">
                        <a:spcBef>
                          <a:spcPts val="0"/>
                        </a:spcBef>
                        <a:spcAft>
                          <a:spcPts val="0"/>
                        </a:spcAft>
                      </a:pPr>
                      <a:r>
                        <a:rPr lang="es-MX" sz="900" b="1" i="0" u="none" strike="noStrike" kern="1200" dirty="0" smtClean="0">
                          <a:solidFill>
                            <a:srgbClr val="000000"/>
                          </a:solidFill>
                          <a:effectLst/>
                          <a:latin typeface="Arial" panose="020B0604020202020204" pitchFamily="34" charset="0"/>
                          <a:cs typeface="Arial" panose="020B0604020202020204" pitchFamily="34" charset="0"/>
                        </a:rPr>
                        <a:t>4.11  EJERCICIIO</a:t>
                      </a:r>
                      <a:r>
                        <a:rPr lang="es-MX" sz="900" b="1" i="0" u="none" strike="noStrike" kern="1200" baseline="0" dirty="0" smtClean="0">
                          <a:solidFill>
                            <a:srgbClr val="000000"/>
                          </a:solidFill>
                          <a:effectLst/>
                          <a:latin typeface="Arial" panose="020B0604020202020204" pitchFamily="34" charset="0"/>
                          <a:cs typeface="Arial" panose="020B0604020202020204" pitchFamily="34" charset="0"/>
                        </a:rPr>
                        <a:t>  4.1  </a:t>
                      </a:r>
                      <a:r>
                        <a:rPr lang="es-MX" sz="900" b="1" i="0" u="none" strike="noStrike" kern="1200" baseline="0" dirty="0">
                          <a:solidFill>
                            <a:srgbClr val="000000"/>
                          </a:solidFill>
                          <a:effectLst/>
                          <a:latin typeface="Arial" panose="020B0604020202020204" pitchFamily="34" charset="0"/>
                          <a:cs typeface="Arial" panose="020B0604020202020204" pitchFamily="34" charset="0"/>
                        </a:rPr>
                        <a:t>ESTILOS DE EQUIPOS DE TRABAJO</a:t>
                      </a:r>
                      <a:endParaRPr lang="es-MX" sz="900" b="1" i="0" u="none" strike="noStrike" dirty="0">
                        <a:effectLst/>
                        <a:latin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265176" marR="0" indent="-265176" algn="just" rtl="0" eaLnBrk="1" fontAlgn="t" latinLnBrk="0" hangingPunct="1">
                        <a:spcBef>
                          <a:spcPts val="0"/>
                        </a:spcBef>
                        <a:spcAft>
                          <a:spcPts val="0"/>
                        </a:spcAft>
                      </a:pPr>
                      <a:endParaRPr lang="es-MX" sz="1800" b="0" i="0" u="none" strike="noStrike" dirty="0">
                        <a:effectLst/>
                        <a:latin typeface="Arial" panose="020B0604020202020204" pitchFamily="34" charset="0"/>
                      </a:endParaRPr>
                    </a:p>
                  </a:txBody>
                  <a:tcPr marL="66548" marR="66548" marT="33274" marB="33274"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1000" dirty="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endParaRPr lang="es-MX" sz="900"/>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r"/>
                      <a:r>
                        <a:rPr lang="es-MX" sz="900" dirty="0" smtClean="0"/>
                        <a:t>17-18</a:t>
                      </a:r>
                      <a:endParaRPr lang="es-MX" sz="900" dirty="0"/>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288000">
                <a:tc>
                  <a:txBody>
                    <a:bodyPr/>
                    <a:lstStyle/>
                    <a:p>
                      <a:pPr marL="0" marR="0" indent="0" algn="ctr" rtl="0" eaLnBrk="1" fontAlgn="auto" latinLnBrk="0" hangingPunct="1">
                        <a:spcBef>
                          <a:spcPts val="0"/>
                        </a:spcBef>
                        <a:spcAft>
                          <a:spcPts val="0"/>
                        </a:spcAft>
                      </a:pPr>
                      <a:r>
                        <a:rPr lang="es-MX" sz="900" b="1" i="0" u="none" strike="noStrike" dirty="0" smtClean="0">
                          <a:solidFill>
                            <a:srgbClr val="FF0000"/>
                          </a:solidFill>
                          <a:effectLst/>
                          <a:latin typeface="Arial" panose="020B0604020202020204" pitchFamily="34" charset="0"/>
                          <a:cs typeface="Arial" panose="020B0604020202020204" pitchFamily="34" charset="0"/>
                        </a:rPr>
                        <a:t>4.</a:t>
                      </a:r>
                      <a:endParaRPr lang="es-MX" sz="900" b="1" i="0" u="none" strike="noStrike" dirty="0">
                        <a:solidFill>
                          <a:srgbClr val="FF0000"/>
                        </a:solidFill>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15">
                  <a:txBody>
                    <a:bodyPr/>
                    <a:lstStyle/>
                    <a:p>
                      <a:pPr marL="0" marR="0" indent="0" algn="l" rtl="0" eaLnBrk="1" fontAlgn="auto" latinLnBrk="0" hangingPunct="1">
                        <a:spcBef>
                          <a:spcPts val="0"/>
                        </a:spcBef>
                        <a:spcAft>
                          <a:spcPts val="0"/>
                        </a:spcAft>
                      </a:pPr>
                      <a:r>
                        <a:rPr lang="es-MX" sz="900" b="1" i="0" u="none" strike="noStrike" kern="1200" dirty="0" smtClean="0">
                          <a:solidFill>
                            <a:srgbClr val="000000"/>
                          </a:solidFill>
                          <a:effectLst/>
                          <a:latin typeface="Arial" panose="020B0604020202020204" pitchFamily="34" charset="0"/>
                          <a:cs typeface="Arial" panose="020B0604020202020204" pitchFamily="34" charset="0"/>
                        </a:rPr>
                        <a:t>MÓDULO I CASO PRÁCTICO:SU</a:t>
                      </a:r>
                      <a:r>
                        <a:rPr lang="es-MX" sz="900" b="1" i="0" u="none" strike="noStrike" kern="1200" baseline="0" dirty="0" smtClean="0">
                          <a:solidFill>
                            <a:srgbClr val="000000"/>
                          </a:solidFill>
                          <a:effectLst/>
                          <a:latin typeface="Arial" panose="020B0604020202020204" pitchFamily="34" charset="0"/>
                          <a:cs typeface="Arial" panose="020B0604020202020204" pitchFamily="34" charset="0"/>
                        </a:rPr>
                        <a:t> HOTEL, S.A.</a:t>
                      </a:r>
                      <a:endParaRPr lang="es-MX" sz="900" b="1" i="0" u="none" strike="noStrike" dirty="0">
                        <a:effectLst/>
                        <a:latin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panose="020B0604020202020204" pitchFamily="34" charset="0"/>
                      </a:endParaRPr>
                    </a:p>
                  </a:txBody>
                  <a:tcPr marL="66548" marR="66548" marT="33274" marB="33274"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1000" dirty="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endParaRPr lang="es-MX" sz="900" dirty="0"/>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r"/>
                      <a:r>
                        <a:rPr lang="es-MX" sz="900" dirty="0" smtClean="0"/>
                        <a:t>19-25</a:t>
                      </a:r>
                      <a:endParaRPr lang="es-MX" sz="900" dirty="0"/>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r h="288000">
                <a:tc>
                  <a:txBody>
                    <a:bodyPr/>
                    <a:lstStyle/>
                    <a:p>
                      <a:pPr marL="0" marR="0" indent="0" algn="ctr" rtl="0" eaLnBrk="1" fontAlgn="auto" latinLnBrk="0" hangingPunct="1">
                        <a:spcBef>
                          <a:spcPts val="0"/>
                        </a:spcBef>
                        <a:spcAft>
                          <a:spcPts val="0"/>
                        </a:spcAft>
                      </a:pPr>
                      <a:r>
                        <a:rPr lang="es-MX" sz="900" b="1" i="0" u="none" strike="noStrike" dirty="0" smtClean="0">
                          <a:solidFill>
                            <a:srgbClr val="FF0000"/>
                          </a:solidFill>
                          <a:effectLst/>
                          <a:latin typeface="Arial" panose="020B0604020202020204" pitchFamily="34" charset="0"/>
                          <a:cs typeface="Arial" panose="020B0604020202020204" pitchFamily="34" charset="0"/>
                        </a:rPr>
                        <a:t>5.</a:t>
                      </a:r>
                      <a:endParaRPr lang="es-MX" sz="900" b="1" i="0" u="none" strike="noStrike" dirty="0">
                        <a:solidFill>
                          <a:srgbClr val="FF0000"/>
                        </a:solidFill>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15">
                  <a:txBody>
                    <a:bodyPr/>
                    <a:lstStyle/>
                    <a:p>
                      <a:pPr marL="0" marR="0" indent="0" algn="l" rtl="0" eaLnBrk="1" fontAlgn="auto" latinLnBrk="0" hangingPunct="1">
                        <a:spcBef>
                          <a:spcPts val="0"/>
                        </a:spcBef>
                        <a:spcAft>
                          <a:spcPts val="0"/>
                        </a:spcAft>
                      </a:pPr>
                      <a:r>
                        <a:rPr lang="es-MX" sz="900" b="1" i="0" u="none" strike="noStrike" kern="1200" dirty="0">
                          <a:solidFill>
                            <a:srgbClr val="000000"/>
                          </a:solidFill>
                          <a:effectLst/>
                          <a:latin typeface="Arial" panose="020B0604020202020204" pitchFamily="34" charset="0"/>
                          <a:cs typeface="Arial" panose="020B0604020202020204" pitchFamily="34" charset="0"/>
                        </a:rPr>
                        <a:t>HOJAS ADICIONALES </a:t>
                      </a:r>
                      <a:endParaRPr lang="es-MX" sz="900" b="1" i="0" u="none" strike="noStrike" dirty="0">
                        <a:effectLst/>
                        <a:latin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panose="020B0604020202020204" pitchFamily="34" charset="0"/>
                      </a:endParaRPr>
                    </a:p>
                  </a:txBody>
                  <a:tcPr marL="66548" marR="66548" marT="33274" marB="33274"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1000" dirty="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endParaRPr lang="es-MX" sz="900"/>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r"/>
                      <a:r>
                        <a:rPr lang="es-MX" sz="900" dirty="0" smtClean="0"/>
                        <a:t>26</a:t>
                      </a:r>
                      <a:endParaRPr lang="es-MX" sz="900" dirty="0"/>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r h="112112">
                <a:tc gridSpan="18">
                  <a:txBody>
                    <a:bodyPr/>
                    <a:lstStyle/>
                    <a:p>
                      <a:pPr marL="0" marR="0" indent="0" algn="r" rtl="0" eaLnBrk="1" fontAlgn="auto" latinLnBrk="0" hangingPunct="1">
                        <a:spcBef>
                          <a:spcPts val="0"/>
                        </a:spcBef>
                        <a:spcAft>
                          <a:spcPts val="0"/>
                        </a:spcAft>
                      </a:pPr>
                      <a:endParaRPr lang="es-MX" sz="500" b="1" i="0" u="none" strike="noStrike" dirty="0">
                        <a:effectLst/>
                        <a:latin typeface="Arial" panose="020B0604020202020204" pitchFamily="34" charset="0"/>
                        <a:cs typeface="Arial" panose="020B0604020202020204" pitchFamily="34" charset="0"/>
                      </a:endParaRPr>
                    </a:p>
                  </a:txBody>
                  <a:tcPr marL="66548" marR="66548" marT="33274" marB="33274"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23"/>
                  </a:ext>
                </a:extLst>
              </a:tr>
              <a:tr h="188206">
                <a:tc rowSpan="3">
                  <a:txBody>
                    <a:bodyPr/>
                    <a:lstStyle/>
                    <a:p>
                      <a:pPr marL="0" marR="0" indent="0" algn="ctr" rtl="0" eaLnBrk="1" fontAlgn="auto" latinLnBrk="0" hangingPunct="1">
                        <a:spcBef>
                          <a:spcPts val="0"/>
                        </a:spcBef>
                        <a:spcAft>
                          <a:spcPts val="0"/>
                        </a:spcAft>
                      </a:pPr>
                      <a:r>
                        <a:rPr lang="es-MX" sz="900" b="1" i="0" u="none" strike="noStrike" dirty="0" smtClean="0">
                          <a:solidFill>
                            <a:srgbClr val="FF0000"/>
                          </a:solidFill>
                          <a:effectLst/>
                          <a:latin typeface="Arial" panose="020B0604020202020204" pitchFamily="34" charset="0"/>
                          <a:cs typeface="Arial" panose="020B0604020202020204" pitchFamily="34" charset="0"/>
                        </a:rPr>
                        <a:t>C</a:t>
                      </a:r>
                      <a:endParaRPr lang="es-MX" sz="900" b="1" i="0" u="none" strike="noStrike" dirty="0">
                        <a:solidFill>
                          <a:srgbClr val="FF0000"/>
                        </a:solidFill>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17">
                  <a:txBody>
                    <a:bodyPr/>
                    <a:lstStyle/>
                    <a:p>
                      <a:pPr algn="just"/>
                      <a:r>
                        <a:rPr lang="es-MX" sz="1050" b="1" dirty="0" smtClean="0">
                          <a:latin typeface="Arial" panose="020B0604020202020204" pitchFamily="34" charset="0"/>
                          <a:cs typeface="Arial" panose="020B0604020202020204" pitchFamily="34" charset="0"/>
                        </a:rPr>
                        <a:t>Una </a:t>
                      </a:r>
                      <a:r>
                        <a:rPr lang="es-MX" sz="1050" b="1" dirty="0" smtClean="0">
                          <a:latin typeface="Arial" panose="020B0604020202020204" pitchFamily="34" charset="0"/>
                          <a:cs typeface="Arial" panose="020B0604020202020204" pitchFamily="34" charset="0"/>
                        </a:rPr>
                        <a:t>vez</a:t>
                      </a:r>
                      <a:r>
                        <a:rPr lang="es-MX" sz="1050" b="1" baseline="0" dirty="0" smtClean="0">
                          <a:latin typeface="Arial" panose="020B0604020202020204" pitchFamily="34" charset="0"/>
                          <a:cs typeface="Arial" panose="020B0604020202020204" pitchFamily="34" charset="0"/>
                        </a:rPr>
                        <a:t> revisado y </a:t>
                      </a:r>
                      <a:r>
                        <a:rPr lang="es-MX" sz="1050" b="1" dirty="0" smtClean="0">
                          <a:latin typeface="Arial" panose="020B0604020202020204" pitchFamily="34" charset="0"/>
                          <a:cs typeface="Arial" panose="020B0604020202020204" pitchFamily="34" charset="0"/>
                        </a:rPr>
                        <a:t>seguro</a:t>
                      </a:r>
                      <a:r>
                        <a:rPr lang="es-MX" sz="1050" b="1" baseline="0" dirty="0" smtClean="0">
                          <a:latin typeface="Arial" panose="020B0604020202020204" pitchFamily="34" charset="0"/>
                          <a:cs typeface="Arial" panose="020B0604020202020204" pitchFamily="34" charset="0"/>
                        </a:rPr>
                        <a:t> </a:t>
                      </a:r>
                      <a:r>
                        <a:rPr lang="es-MX" sz="1050" b="1" baseline="0" dirty="0" smtClean="0">
                          <a:latin typeface="Arial" panose="020B0604020202020204" pitchFamily="34" charset="0"/>
                          <a:cs typeface="Arial" panose="020B0604020202020204" pitchFamily="34" charset="0"/>
                        </a:rPr>
                        <a:t>de que ha contestado  todo lo requerido, envíe este cuestionario modular completo al siguiente correo y anote la fecha en que lo esta enviando.</a:t>
                      </a:r>
                      <a:endParaRPr lang="es-MX" sz="1050" b="1" dirty="0">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24"/>
                  </a:ext>
                </a:extLst>
              </a:tr>
              <a:tr h="218644">
                <a:tc vMerge="1">
                  <a:txBody>
                    <a:bodyPr/>
                    <a:lstStyle/>
                    <a:p>
                      <a:pPr marL="0" marR="0" indent="0" algn="l" rtl="0" eaLnBrk="1" fontAlgn="auto" latinLnBrk="0" hangingPunct="1">
                        <a:spcBef>
                          <a:spcPts val="0"/>
                        </a:spcBef>
                        <a:spcAft>
                          <a:spcPts val="0"/>
                        </a:spcAft>
                      </a:pPr>
                      <a:endParaRPr lang="es-MX" sz="800" b="1" i="0" u="none" strike="noStrike" dirty="0">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gridSpan="2">
                  <a:txBody>
                    <a:bodyPr/>
                    <a:lstStyle/>
                    <a:p>
                      <a:pPr algn="ctr"/>
                      <a:r>
                        <a:rPr lang="es-MX" sz="1000" b="1" dirty="0" smtClean="0">
                          <a:latin typeface="Arial" panose="020B0604020202020204" pitchFamily="34" charset="0"/>
                          <a:cs typeface="Arial" panose="020B0604020202020204" pitchFamily="34" charset="0"/>
                        </a:rPr>
                        <a:t>CORREO</a:t>
                      </a:r>
                      <a:endParaRPr lang="es-MX" sz="1000" b="1" dirty="0">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7">
                  <a:txBody>
                    <a:bodyPr/>
                    <a:lstStyle/>
                    <a:p>
                      <a:pPr algn="ctr"/>
                      <a:r>
                        <a:rPr lang="es-MX" sz="1000" b="1" i="1" dirty="0" smtClean="0">
                          <a:solidFill>
                            <a:schemeClr val="tx2">
                              <a:lumMod val="75000"/>
                            </a:schemeClr>
                          </a:solidFill>
                          <a:latin typeface="Arial" panose="020B0604020202020204" pitchFamily="34" charset="0"/>
                          <a:cs typeface="Arial" panose="020B0604020202020204" pitchFamily="34" charset="0"/>
                          <a:hlinkClick r:id="rId2"/>
                        </a:rPr>
                        <a:t>diplomadotge@itescam.edu.m</a:t>
                      </a:r>
                      <a:r>
                        <a:rPr lang="es-MX" sz="1000" b="1" dirty="0" smtClean="0">
                          <a:latin typeface="Arial" panose="020B0604020202020204" pitchFamily="34" charset="0"/>
                          <a:cs typeface="Arial" panose="020B0604020202020204" pitchFamily="34" charset="0"/>
                          <a:hlinkClick r:id="rId2"/>
                        </a:rPr>
                        <a:t>x</a:t>
                      </a:r>
                      <a:endParaRPr lang="es-MX" sz="1000" b="1" dirty="0">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4">
                  <a:txBody>
                    <a:bodyPr/>
                    <a:lstStyle/>
                    <a:p>
                      <a:pPr algn="ctr"/>
                      <a:r>
                        <a:rPr lang="es-MX" sz="1000" b="1" dirty="0" smtClean="0">
                          <a:latin typeface="Arial" panose="020B0604020202020204" pitchFamily="34" charset="0"/>
                          <a:cs typeface="Arial" panose="020B0604020202020204" pitchFamily="34" charset="0"/>
                        </a:rPr>
                        <a:t>ANOTE AQUÍ FECHA DE ENVIO</a:t>
                      </a:r>
                      <a:endParaRPr lang="es-MX" sz="1000" b="1" dirty="0">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4">
                  <a:txBody>
                    <a:bodyPr/>
                    <a:lstStyle/>
                    <a:p>
                      <a:endParaRPr lang="es-MX" sz="1000" dirty="0">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25"/>
                  </a:ext>
                </a:extLst>
              </a:tr>
              <a:tr h="218644">
                <a:tc vMerge="1">
                  <a:txBody>
                    <a:bodyPr/>
                    <a:lstStyle/>
                    <a:p>
                      <a:pPr marL="0" marR="0" indent="0" algn="ctr" rtl="0" eaLnBrk="1" fontAlgn="auto" latinLnBrk="0" hangingPunct="1">
                        <a:spcBef>
                          <a:spcPts val="0"/>
                        </a:spcBef>
                        <a:spcAft>
                          <a:spcPts val="0"/>
                        </a:spcAft>
                      </a:pPr>
                      <a:endParaRPr lang="es-MX" sz="900" b="1" i="0" u="none" strike="noStrike" dirty="0">
                        <a:solidFill>
                          <a:srgbClr val="FF0000"/>
                        </a:solidFill>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17">
                  <a:txBody>
                    <a:bodyPr/>
                    <a:lstStyle/>
                    <a:p>
                      <a:pPr algn="ctr"/>
                      <a:r>
                        <a:rPr lang="es-MX" sz="1000" b="1" baseline="0" dirty="0" smtClean="0">
                          <a:latin typeface="Arial" panose="020B0604020202020204" pitchFamily="34" charset="0"/>
                          <a:cs typeface="Arial" panose="020B0604020202020204" pitchFamily="34" charset="0"/>
                        </a:rPr>
                        <a:t>EL CORREO DEBE TENER </a:t>
                      </a:r>
                      <a:r>
                        <a:rPr lang="es-MX" sz="1000" b="1" baseline="0" dirty="0" smtClean="0">
                          <a:latin typeface="Arial" panose="020B0604020202020204" pitchFamily="34" charset="0"/>
                          <a:cs typeface="Arial" panose="020B0604020202020204" pitchFamily="34" charset="0"/>
                        </a:rPr>
                        <a:t>ESTE ENCABEZADO:  </a:t>
                      </a:r>
                      <a:endParaRPr lang="es-MX" sz="1000" b="1" baseline="0" dirty="0" smtClean="0">
                        <a:latin typeface="Arial" panose="020B0604020202020204" pitchFamily="34" charset="0"/>
                        <a:cs typeface="Arial" panose="020B0604020202020204" pitchFamily="34" charset="0"/>
                      </a:endParaRPr>
                    </a:p>
                    <a:p>
                      <a:pPr algn="ctr"/>
                      <a:r>
                        <a:rPr lang="es-MX" sz="1200" b="1" baseline="0" dirty="0" smtClean="0">
                          <a:solidFill>
                            <a:srgbClr val="FF0000"/>
                          </a:solidFill>
                          <a:latin typeface="Arial" panose="020B0604020202020204" pitchFamily="34" charset="0"/>
                          <a:cs typeface="Arial" panose="020B0604020202020204" pitchFamily="34" charset="0"/>
                        </a:rPr>
                        <a:t>MATRICULA-INICIALES DE LA CARRERA Y NOMBRE ESTUDIANTE</a:t>
                      </a:r>
                    </a:p>
                    <a:p>
                      <a:pPr algn="ctr"/>
                      <a:r>
                        <a:rPr lang="es-MX" sz="1000" b="1" baseline="0" dirty="0" smtClean="0">
                          <a:latin typeface="Arial" panose="020B0604020202020204" pitchFamily="34" charset="0"/>
                          <a:cs typeface="Arial" panose="020B0604020202020204" pitchFamily="34" charset="0"/>
                        </a:rPr>
                        <a:t>SOLO MANDE UN CUESTIONARIO MODULAR A LA VEZ.</a:t>
                      </a:r>
                      <a:endParaRPr lang="es-MX" sz="1000" b="1" dirty="0">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pPr algn="ctr"/>
                      <a:endParaRPr lang="es-MX" sz="1000" b="1" dirty="0">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a:endParaRPr lang="es-MX" sz="1000" b="1" dirty="0">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1000" dirty="0">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604827411"/>
                  </a:ext>
                </a:extLst>
              </a:tr>
              <a:tr h="127331">
                <a:tc gridSpan="18">
                  <a:txBody>
                    <a:bodyPr/>
                    <a:lstStyle/>
                    <a:p>
                      <a:pPr marL="0" marR="0" indent="0" algn="l" rtl="0" eaLnBrk="1" fontAlgn="auto" latinLnBrk="0" hangingPunct="1">
                        <a:spcBef>
                          <a:spcPts val="0"/>
                        </a:spcBef>
                        <a:spcAft>
                          <a:spcPts val="0"/>
                        </a:spcAft>
                      </a:pPr>
                      <a:endParaRPr lang="es-MX" sz="300" b="1" i="0" u="none" strike="noStrike" dirty="0">
                        <a:effectLst/>
                        <a:latin typeface="Arial" panose="020B0604020202020204" pitchFamily="34" charset="0"/>
                        <a:cs typeface="Arial" panose="020B0604020202020204" pitchFamily="34" charset="0"/>
                      </a:endParaRPr>
                    </a:p>
                  </a:txBody>
                  <a:tcPr marL="66548" marR="66548" marT="33274" marB="33274"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pPr algn="ctr"/>
                      <a:endParaRPr lang="es-MX" sz="900" dirty="0"/>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26"/>
                  </a:ext>
                </a:extLst>
              </a:tr>
              <a:tr h="324000">
                <a:tc rowSpan="2">
                  <a:txBody>
                    <a:bodyPr/>
                    <a:lstStyle/>
                    <a:p>
                      <a:pPr marL="0" marR="0" indent="0" algn="ctr" rtl="0" eaLnBrk="1" fontAlgn="auto" latinLnBrk="0" hangingPunct="1">
                        <a:lnSpc>
                          <a:spcPts val="120"/>
                        </a:lnSpc>
                        <a:spcBef>
                          <a:spcPts val="0"/>
                        </a:spcBef>
                        <a:spcAft>
                          <a:spcPts val="0"/>
                        </a:spcAft>
                      </a:pPr>
                      <a:r>
                        <a:rPr lang="es-MX" sz="1000" b="1" i="0" u="none" strike="noStrike" dirty="0" smtClean="0">
                          <a:solidFill>
                            <a:srgbClr val="FF0000"/>
                          </a:solidFill>
                          <a:effectLst/>
                          <a:latin typeface="Arial" panose="020B0604020202020204" pitchFamily="34" charset="0"/>
                          <a:cs typeface="Arial" panose="020B0604020202020204" pitchFamily="34" charset="0"/>
                        </a:rPr>
                        <a:t>D</a:t>
                      </a:r>
                      <a:endParaRPr lang="es-MX" sz="1000" b="1" i="0" u="none" strike="noStrike" dirty="0">
                        <a:solidFill>
                          <a:srgbClr val="FF0000"/>
                        </a:solidFill>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noFill/>
                  </a:tcPr>
                </a:tc>
                <a:tc gridSpan="7">
                  <a:txBody>
                    <a:bodyPr/>
                    <a:lstStyle/>
                    <a:p>
                      <a:pPr algn="l">
                        <a:lnSpc>
                          <a:spcPct val="100000"/>
                        </a:lnSpc>
                      </a:pPr>
                      <a:r>
                        <a:rPr lang="es-MX" sz="1000" dirty="0" smtClean="0">
                          <a:latin typeface="Arial" panose="020B0604020202020204" pitchFamily="34" charset="0"/>
                          <a:cs typeface="Arial" panose="020B0604020202020204" pitchFamily="34" charset="0"/>
                        </a:rPr>
                        <a:t>Si tiene algún comentario  hágalo a continuación:</a:t>
                      </a:r>
                      <a:endParaRPr lang="es-MX" sz="1000" dirty="0">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pPr algn="ctr"/>
                      <a:endParaRPr lang="es-MX" sz="900" dirty="0"/>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pPr algn="ctr"/>
                      <a:endParaRPr lang="es-MX" sz="900" dirty="0"/>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pPr>
                        <a:lnSpc>
                          <a:spcPts val="2160"/>
                        </a:lnSpc>
                      </a:pPr>
                      <a:endParaRPr lang="es-MX" sz="800" dirty="0">
                        <a:latin typeface="Arial Narrow" panose="020B060602020203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10">
                  <a:txBody>
                    <a:bodyPr/>
                    <a:lstStyle/>
                    <a:p>
                      <a:endParaRPr lang="es-MX" dirty="0">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pPr algn="ctr"/>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27"/>
                  </a:ext>
                </a:extLst>
              </a:tr>
              <a:tr h="324000">
                <a:tc vMerge="1">
                  <a:txBody>
                    <a:bodyPr/>
                    <a:lstStyle/>
                    <a:p>
                      <a:pPr marL="0" marR="0" indent="0" algn="ctr" rtl="0" eaLnBrk="1" fontAlgn="auto" latinLnBrk="0" hangingPunct="1">
                        <a:spcBef>
                          <a:spcPts val="0"/>
                        </a:spcBef>
                        <a:spcAft>
                          <a:spcPts val="0"/>
                        </a:spcAft>
                      </a:pPr>
                      <a:endParaRPr lang="es-MX" sz="900" b="1" i="0" u="none" strike="noStrike" dirty="0">
                        <a:solidFill>
                          <a:srgbClr val="FF0000"/>
                        </a:solidFill>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17">
                  <a:txBody>
                    <a:bodyPr/>
                    <a:lstStyle/>
                    <a:p>
                      <a:pPr algn="ctr">
                        <a:lnSpc>
                          <a:spcPct val="100000"/>
                        </a:lnSpc>
                      </a:pPr>
                      <a:endParaRPr lang="es-MX" sz="1000" dirty="0">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nSpc>
                          <a:spcPts val="2160"/>
                        </a:lnSpc>
                      </a:pPr>
                      <a:endParaRPr lang="es-MX" sz="800" dirty="0">
                        <a:latin typeface="Arial Narrow" panose="020B0606020202030204" pitchFamily="34" charset="0"/>
                      </a:endParaRPr>
                    </a:p>
                  </a:txBody>
                  <a:tcPr marL="66548" marR="66548" marT="33274" marB="33274" anchor="ctr">
                    <a:lnL w="1270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28"/>
                  </a:ext>
                </a:extLst>
              </a:tr>
            </a:tbl>
          </a:graphicData>
        </a:graphic>
      </p:graphicFrame>
    </p:spTree>
    <p:extLst>
      <p:ext uri="{BB962C8B-B14F-4D97-AF65-F5344CB8AC3E}">
        <p14:creationId xmlns:p14="http://schemas.microsoft.com/office/powerpoint/2010/main" val="3737914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Marcador de número de diapositiva"/>
          <p:cNvSpPr>
            <a:spLocks noGrp="1"/>
          </p:cNvSpPr>
          <p:nvPr>
            <p:ph type="sldNum" sz="quarter" idx="12"/>
          </p:nvPr>
        </p:nvSpPr>
        <p:spPr>
          <a:xfrm>
            <a:off x="6876256" y="6466254"/>
            <a:ext cx="2133600" cy="365125"/>
          </a:xfrm>
        </p:spPr>
        <p:txBody>
          <a:bodyPr/>
          <a:lstStyle/>
          <a:p>
            <a:pPr>
              <a:defRPr/>
            </a:pPr>
            <a:fld id="{4D58E3C8-F31A-42EC-AF2A-01392A808377}" type="slidenum">
              <a:rPr lang="es-ES" sz="900" smtClean="0">
                <a:solidFill>
                  <a:schemeClr val="tx1"/>
                </a:solidFill>
              </a:rPr>
              <a:pPr>
                <a:defRPr/>
              </a:pPr>
              <a:t>10</a:t>
            </a:fld>
            <a:endParaRPr lang="es-ES" dirty="0">
              <a:solidFill>
                <a:schemeClr val="tx1"/>
              </a:solidFill>
            </a:endParaRPr>
          </a:p>
        </p:txBody>
      </p:sp>
      <p:graphicFrame>
        <p:nvGraphicFramePr>
          <p:cNvPr id="3" name="2 Tabla"/>
          <p:cNvGraphicFramePr>
            <a:graphicFrameLocks noGrp="1"/>
          </p:cNvGraphicFramePr>
          <p:nvPr>
            <p:extLst/>
          </p:nvPr>
        </p:nvGraphicFramePr>
        <p:xfrm>
          <a:off x="611560" y="2127686"/>
          <a:ext cx="7920000" cy="4397658"/>
        </p:xfrm>
        <a:graphic>
          <a:graphicData uri="http://schemas.openxmlformats.org/drawingml/2006/table">
            <a:tbl>
              <a:tblPr firstRow="1" bandRow="1"/>
              <a:tblGrid>
                <a:gridCol w="474930">
                  <a:extLst>
                    <a:ext uri="{9D8B030D-6E8A-4147-A177-3AD203B41FA5}">
                      <a16:colId xmlns:a16="http://schemas.microsoft.com/office/drawing/2014/main" val="20000"/>
                    </a:ext>
                  </a:extLst>
                </a:gridCol>
                <a:gridCol w="387633">
                  <a:extLst>
                    <a:ext uri="{9D8B030D-6E8A-4147-A177-3AD203B41FA5}">
                      <a16:colId xmlns:a16="http://schemas.microsoft.com/office/drawing/2014/main" val="20001"/>
                    </a:ext>
                  </a:extLst>
                </a:gridCol>
                <a:gridCol w="7057437">
                  <a:extLst>
                    <a:ext uri="{9D8B030D-6E8A-4147-A177-3AD203B41FA5}">
                      <a16:colId xmlns:a16="http://schemas.microsoft.com/office/drawing/2014/main" val="20002"/>
                    </a:ext>
                  </a:extLst>
                </a:gridCol>
              </a:tblGrid>
              <a:tr h="216000">
                <a:tc gridSpan="3">
                  <a:txBody>
                    <a:bodyPr/>
                    <a:lstStyle/>
                    <a:p>
                      <a:pPr marL="0" algn="just"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Elemento 1: </a:t>
                      </a:r>
                      <a:r>
                        <a:rPr lang="es-MX" sz="850" b="1" i="1" u="none" strike="noStrike" kern="1200" dirty="0">
                          <a:solidFill>
                            <a:srgbClr val="000000"/>
                          </a:solidFill>
                          <a:effectLst/>
                          <a:latin typeface="Arial" panose="020B0604020202020204" pitchFamily="34" charset="0"/>
                          <a:ea typeface="Times New Roman"/>
                          <a:cs typeface="Arial" panose="020B0604020202020204" pitchFamily="34" charset="0"/>
                        </a:rPr>
                        <a:t>Toma de Decisiones.</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62000">
                <a:tc>
                  <a:txBody>
                    <a:bodyPr/>
                    <a:lstStyle/>
                    <a:p>
                      <a:pPr marL="0" algn="r" rtl="0" eaLnBrk="1" fontAlgn="t" latinLnBrk="0" hangingPunct="1">
                        <a:spcBef>
                          <a:spcPts val="0"/>
                        </a:spcBef>
                        <a:spcAft>
                          <a:spcPts val="0"/>
                        </a:spcAft>
                      </a:pP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r"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A.3</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Acepto sin discusión las decisiones de los demás.</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62000">
                <a:tc>
                  <a:txBody>
                    <a:bodyPr/>
                    <a:lstStyle/>
                    <a:p>
                      <a:pPr marL="0" algn="r" rtl="0" eaLnBrk="1" fontAlgn="t" latinLnBrk="0" hangingPunct="1">
                        <a:spcBef>
                          <a:spcPts val="0"/>
                        </a:spcBef>
                        <a:spcAft>
                          <a:spcPts val="0"/>
                        </a:spcAft>
                      </a:pP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r"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B.3</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Valoro mucho mantener buenas relaciones</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162000">
                <a:tc>
                  <a:txBody>
                    <a:bodyPr/>
                    <a:lstStyle/>
                    <a:p>
                      <a:pPr marL="0" algn="r" rtl="0" eaLnBrk="1" fontAlgn="t" latinLnBrk="0" hangingPunct="1">
                        <a:spcBef>
                          <a:spcPts val="0"/>
                        </a:spcBef>
                        <a:spcAft>
                          <a:spcPts val="0"/>
                        </a:spcAft>
                      </a:pP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r"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C.3</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tabLst>
                          <a:tab pos="114300" algn="l"/>
                          <a:tab pos="228600" algn="l"/>
                          <a:tab pos="342900" algn="l"/>
                        </a:tabLs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Busco decisiones viables aunque no perfectas</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162000">
                <a:tc>
                  <a:txBody>
                    <a:bodyPr/>
                    <a:lstStyle/>
                    <a:p>
                      <a:pPr marL="0" algn="r" rtl="0" eaLnBrk="1" fontAlgn="t" latinLnBrk="0" hangingPunct="1">
                        <a:spcBef>
                          <a:spcPts val="0"/>
                        </a:spcBef>
                        <a:spcAft>
                          <a:spcPts val="0"/>
                        </a:spcAft>
                      </a:pP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r"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D.3</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Valoro mucho tomar decisiones incontrovertibles</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r h="162000">
                <a:tc>
                  <a:txBody>
                    <a:bodyPr/>
                    <a:lstStyle/>
                    <a:p>
                      <a:pPr marL="0" algn="r" rtl="0" eaLnBrk="1" fontAlgn="t" latinLnBrk="0" hangingPunct="1">
                        <a:spcBef>
                          <a:spcPts val="0"/>
                        </a:spcBef>
                        <a:spcAft>
                          <a:spcPts val="0"/>
                        </a:spcAft>
                      </a:pP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r"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E.3</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tabLst>
                          <a:tab pos="114300" algn="l"/>
                          <a:tab pos="342900" algn="l"/>
                        </a:tabLs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Valoro decisiones creativas que generan acuerdo y comprensión</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r h="36112">
                <a:tc gridSpan="3">
                  <a:txBody>
                    <a:bodyPr/>
                    <a:lstStyle/>
                    <a:p>
                      <a:pPr marL="0" algn="just" rtl="0" eaLnBrk="1" fontAlgn="t" latinLnBrk="0" hangingPunct="1">
                        <a:spcBef>
                          <a:spcPts val="0"/>
                        </a:spcBef>
                        <a:spcAft>
                          <a:spcPts val="0"/>
                        </a:spcAft>
                      </a:pPr>
                      <a:endParaRPr lang="es-MX" sz="300" b="0" i="0" u="none" strike="noStrike" dirty="0">
                        <a:effectLst/>
                        <a:latin typeface="Arial" panose="020B0604020202020204" pitchFamily="34" charset="0"/>
                        <a:cs typeface="Arial" panose="020B0604020202020204" pitchFamily="34" charset="0"/>
                      </a:endParaRPr>
                    </a:p>
                  </a:txBody>
                  <a:tcPr marL="43879" marR="43879" marT="3429" marB="0" anchor="ctr">
                    <a:lnL>
                      <a:noFill/>
                    </a:lnL>
                    <a:lnR>
                      <a:noFill/>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6"/>
                  </a:ext>
                </a:extLst>
              </a:tr>
              <a:tr h="216000">
                <a:tc gridSpan="3">
                  <a:txBody>
                    <a:bodyPr/>
                    <a:lstStyle/>
                    <a:p>
                      <a:pPr marL="0" algn="l"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Elemento 2: </a:t>
                      </a:r>
                      <a:r>
                        <a:rPr lang="es-MX" sz="850" b="1" i="1" u="none" strike="noStrike" kern="1200" dirty="0">
                          <a:solidFill>
                            <a:srgbClr val="000000"/>
                          </a:solidFill>
                          <a:effectLst/>
                          <a:latin typeface="Arial" panose="020B0604020202020204" pitchFamily="34" charset="0"/>
                          <a:ea typeface="Times New Roman"/>
                          <a:cs typeface="Arial" panose="020B0604020202020204" pitchFamily="34" charset="0"/>
                        </a:rPr>
                        <a:t>Convicciones</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7"/>
                  </a:ext>
                </a:extLst>
              </a:tr>
              <a:tr h="162000">
                <a:tc>
                  <a:txBody>
                    <a:bodyPr/>
                    <a:lstStyle/>
                    <a:p>
                      <a:pPr marL="0" algn="r" rtl="0" eaLnBrk="1" fontAlgn="ctr" latinLnBrk="0" hangingPunct="1">
                        <a:spcBef>
                          <a:spcPts val="0"/>
                        </a:spcBef>
                        <a:spcAft>
                          <a:spcPts val="0"/>
                        </a:spcAft>
                      </a:pP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r"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A.3</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Acepto y sigo las opiniones, actitudes e ideas de los demás o evito tomar partido</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8"/>
                  </a:ext>
                </a:extLst>
              </a:tr>
              <a:tr h="162000">
                <a:tc>
                  <a:txBody>
                    <a:bodyPr/>
                    <a:lstStyle/>
                    <a:p>
                      <a:pPr marL="0" algn="r" rtl="0" eaLnBrk="1" fontAlgn="ctr" latinLnBrk="0" hangingPunct="1">
                        <a:spcBef>
                          <a:spcPts val="0"/>
                        </a:spcBef>
                        <a:spcAft>
                          <a:spcPts val="0"/>
                        </a:spcAft>
                      </a:pP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r"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B.3</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Prefiero aceptar las ideas, opiniones o actitudes de los demás y no promover las mías</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9"/>
                  </a:ext>
                </a:extLst>
              </a:tr>
              <a:tr h="162000">
                <a:tc>
                  <a:txBody>
                    <a:bodyPr/>
                    <a:lstStyle/>
                    <a:p>
                      <a:pPr marL="0" algn="r" rtl="0" eaLnBrk="1" fontAlgn="ctr" latinLnBrk="0" hangingPunct="1">
                        <a:spcBef>
                          <a:spcPts val="0"/>
                        </a:spcBef>
                        <a:spcAft>
                          <a:spcPts val="0"/>
                        </a:spcAft>
                      </a:pP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r"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C.3</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Cuando hay ideas,  opiniones o actitudes diferentes a las mías, busco posiciones intermedias</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10"/>
                  </a:ext>
                </a:extLst>
              </a:tr>
              <a:tr h="162000">
                <a:tc>
                  <a:txBody>
                    <a:bodyPr/>
                    <a:lstStyle/>
                    <a:p>
                      <a:pPr marL="0" algn="r" rtl="0" eaLnBrk="1" fontAlgn="ctr" latinLnBrk="0" hangingPunct="1">
                        <a:spcBef>
                          <a:spcPts val="0"/>
                        </a:spcBef>
                        <a:spcAft>
                          <a:spcPts val="0"/>
                        </a:spcAft>
                      </a:pP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r"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D.3</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Defiendo mis ideas, opiniones y actitudes aún a costa de otros </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11"/>
                  </a:ext>
                </a:extLst>
              </a:tr>
              <a:tr h="162000">
                <a:tc>
                  <a:txBody>
                    <a:bodyPr/>
                    <a:lstStyle/>
                    <a:p>
                      <a:pPr marL="0" algn="r" rtl="0" eaLnBrk="1" fontAlgn="ctr" latinLnBrk="0" hangingPunct="1">
                        <a:spcBef>
                          <a:spcPts val="0"/>
                        </a:spcBef>
                        <a:spcAft>
                          <a:spcPts val="0"/>
                        </a:spcAft>
                      </a:pP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r"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E.3</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Busco y escucho ideas, opiniones y actitudes diferentes a las mías.  Tengo    convicciones claras pero cambio de opinión cuando surge una idea buena y sensata</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12"/>
                  </a:ext>
                </a:extLst>
              </a:tr>
              <a:tr h="72000">
                <a:tc gridSpan="3">
                  <a:txBody>
                    <a:bodyPr/>
                    <a:lstStyle/>
                    <a:p>
                      <a:pPr marL="0" algn="just" rtl="0" eaLnBrk="1" fontAlgn="t" latinLnBrk="0" hangingPunct="1">
                        <a:spcBef>
                          <a:spcPts val="0"/>
                        </a:spcBef>
                        <a:spcAft>
                          <a:spcPts val="0"/>
                        </a:spcAft>
                      </a:pPr>
                      <a:endParaRPr lang="es-MX" sz="100" b="0" i="0" u="none" strike="noStrike" dirty="0">
                        <a:effectLst/>
                        <a:latin typeface="Arial" panose="020B0604020202020204" pitchFamily="34" charset="0"/>
                        <a:cs typeface="Arial" panose="020B0604020202020204" pitchFamily="34" charset="0"/>
                      </a:endParaRPr>
                    </a:p>
                  </a:txBody>
                  <a:tcPr marL="43879" marR="43879" marT="3429" marB="0" anchor="ctr">
                    <a:lnL>
                      <a:noFill/>
                    </a:lnL>
                    <a:lnR>
                      <a:noFill/>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13"/>
                  </a:ext>
                </a:extLst>
              </a:tr>
              <a:tr h="216000">
                <a:tc gridSpan="3">
                  <a:txBody>
                    <a:bodyPr/>
                    <a:lstStyle/>
                    <a:p>
                      <a:pPr marL="0" algn="l"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Elemento 3: </a:t>
                      </a:r>
                      <a:r>
                        <a:rPr lang="es-MX" sz="850" b="1" i="1" u="none" strike="noStrike" kern="1200" dirty="0">
                          <a:solidFill>
                            <a:srgbClr val="000000"/>
                          </a:solidFill>
                          <a:effectLst/>
                          <a:latin typeface="Arial" panose="020B0604020202020204" pitchFamily="34" charset="0"/>
                          <a:ea typeface="Times New Roman"/>
                          <a:cs typeface="Arial" panose="020B0604020202020204" pitchFamily="34" charset="0"/>
                        </a:rPr>
                        <a:t>Conflicto</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14"/>
                  </a:ext>
                </a:extLst>
              </a:tr>
              <a:tr h="162000">
                <a:tc>
                  <a:txBody>
                    <a:bodyPr/>
                    <a:lstStyle/>
                    <a:p>
                      <a:pPr marL="0" algn="r" rtl="0" eaLnBrk="1" fontAlgn="t" latinLnBrk="0" hangingPunct="1">
                        <a:spcBef>
                          <a:spcPts val="0"/>
                        </a:spcBef>
                        <a:spcAft>
                          <a:spcPts val="0"/>
                        </a:spcAft>
                      </a:pP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r"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A.3</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Cuando surge algún conflicto trato de ser neutral o no mezclarse en el asunto.</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15"/>
                  </a:ext>
                </a:extLst>
              </a:tr>
              <a:tr h="162000">
                <a:tc>
                  <a:txBody>
                    <a:bodyPr/>
                    <a:lstStyle/>
                    <a:p>
                      <a:pPr marL="0" algn="r" rtl="0" eaLnBrk="1" fontAlgn="ctr" latinLnBrk="0" hangingPunct="1">
                        <a:spcBef>
                          <a:spcPts val="0"/>
                        </a:spcBef>
                        <a:spcAft>
                          <a:spcPts val="0"/>
                        </a:spcAft>
                      </a:pP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r"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B.3</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Trato de evitar conflictos, pero cuando se presenta uno, trato de calmar a la gente y mantenerla unida.</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16"/>
                  </a:ext>
                </a:extLst>
              </a:tr>
              <a:tr h="162000">
                <a:tc>
                  <a:txBody>
                    <a:bodyPr/>
                    <a:lstStyle/>
                    <a:p>
                      <a:pPr marL="0" algn="r" rtl="0" eaLnBrk="1" fontAlgn="ctr" latinLnBrk="0" hangingPunct="1">
                        <a:spcBef>
                          <a:spcPts val="0"/>
                        </a:spcBef>
                        <a:spcAft>
                          <a:spcPts val="0"/>
                        </a:spcAft>
                      </a:pP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r"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C.3</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Cuando se crea un conflicto trato de ser justo pero firme, y de alcanzar una solución equitativa.</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17"/>
                  </a:ext>
                </a:extLst>
              </a:tr>
              <a:tr h="162000">
                <a:tc>
                  <a:txBody>
                    <a:bodyPr/>
                    <a:lstStyle/>
                    <a:p>
                      <a:pPr marL="0" algn="r" rtl="0" eaLnBrk="1" fontAlgn="ctr" latinLnBrk="0" hangingPunct="1">
                        <a:spcBef>
                          <a:spcPts val="0"/>
                        </a:spcBef>
                        <a:spcAft>
                          <a:spcPts val="0"/>
                        </a:spcAft>
                      </a:pP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r"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D.3</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Cuando se crea un conflicto trato de cortarlo e imponer mi posición.</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18"/>
                  </a:ext>
                </a:extLst>
              </a:tr>
              <a:tr h="162000">
                <a:tc>
                  <a:txBody>
                    <a:bodyPr/>
                    <a:lstStyle/>
                    <a:p>
                      <a:pPr marL="0" algn="r" rtl="0" eaLnBrk="1" fontAlgn="ctr" latinLnBrk="0" hangingPunct="1">
                        <a:spcBef>
                          <a:spcPts val="0"/>
                        </a:spcBef>
                        <a:spcAft>
                          <a:spcPts val="0"/>
                        </a:spcAft>
                      </a:pP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r"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E.3</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Cuando surge algún conflicto trato de identificar los motivos causantes y trato de resolver las causas subyacentes.</a:t>
                      </a:r>
                      <a:endParaRPr lang="es-MX" sz="850" b="0" i="0" u="none" strike="noStrike" dirty="0">
                        <a:effectLst/>
                        <a:latin typeface="Arial" panose="020B0604020202020204" pitchFamily="34" charset="0"/>
                        <a:cs typeface="Arial" panose="020B0604020202020204" pitchFamily="34" charset="0"/>
                      </a:endParaRPr>
                    </a:p>
                  </a:txBody>
                  <a:tcPr marL="43879" marR="43879"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19"/>
                  </a:ext>
                </a:extLst>
              </a:tr>
              <a:tr h="72000">
                <a:tc gridSpan="3">
                  <a:txBody>
                    <a:bodyPr/>
                    <a:lstStyle/>
                    <a:p>
                      <a:pPr marL="0" algn="r" rtl="0" eaLnBrk="1" fontAlgn="ctr" latinLnBrk="0" hangingPunct="1">
                        <a:spcBef>
                          <a:spcPts val="0"/>
                        </a:spcBef>
                        <a:spcAft>
                          <a:spcPts val="0"/>
                        </a:spcAft>
                      </a:pPr>
                      <a:endParaRPr lang="es-MX" sz="100" b="0" i="0" u="none" strike="noStrike" dirty="0">
                        <a:effectLst/>
                        <a:latin typeface="Arial" panose="020B0604020202020204" pitchFamily="34" charset="0"/>
                        <a:cs typeface="Arial" panose="020B0604020202020204" pitchFamily="34" charset="0"/>
                      </a:endParaRPr>
                    </a:p>
                  </a:txBody>
                  <a:tcPr marL="43879" marR="43879" marT="342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20"/>
                  </a:ext>
                </a:extLst>
              </a:tr>
              <a:tr h="216000">
                <a:tc gridSpan="3">
                  <a:txBody>
                    <a:bodyPr/>
                    <a:lstStyle/>
                    <a:p>
                      <a:pPr marL="0" marR="0" indent="0" algn="l" rtl="0" eaLnBrk="1" fontAlgn="auto"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cs typeface="Arial" panose="020B0604020202020204" pitchFamily="34" charset="0"/>
                        </a:rPr>
                        <a:t>Elemento 4: </a:t>
                      </a:r>
                      <a:r>
                        <a:rPr lang="es-MX" sz="850" b="1" i="1" u="none" strike="noStrike" kern="1200" dirty="0">
                          <a:solidFill>
                            <a:srgbClr val="000000"/>
                          </a:solidFill>
                          <a:effectLst/>
                          <a:latin typeface="Arial" panose="020B0604020202020204" pitchFamily="34" charset="0"/>
                          <a:cs typeface="Arial" panose="020B0604020202020204" pitchFamily="34" charset="0"/>
                        </a:rPr>
                        <a:t>Emociones (Temperamento)</a:t>
                      </a:r>
                      <a:endParaRPr lang="es-MX" sz="850" b="0" i="0" u="none" strike="noStrike" dirty="0">
                        <a:effectLst/>
                        <a:latin typeface="Arial" panose="020B0604020202020204" pitchFamily="34" charset="0"/>
                        <a:cs typeface="Arial" panose="020B0604020202020204" pitchFamily="34" charset="0"/>
                      </a:endParaRPr>
                    </a:p>
                  </a:txBody>
                  <a:tcPr marL="56115" marR="56115" marT="436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21"/>
                  </a:ext>
                </a:extLst>
              </a:tr>
              <a:tr h="162000">
                <a:tc>
                  <a:txBody>
                    <a:bodyPr/>
                    <a:lstStyle/>
                    <a:p>
                      <a:pPr marL="0" algn="l" rtl="0" eaLnBrk="1" fontAlgn="ctr" latinLnBrk="0" hangingPunct="1">
                        <a:spcBef>
                          <a:spcPts val="0"/>
                        </a:spcBef>
                        <a:spcAft>
                          <a:spcPts val="0"/>
                        </a:spcAft>
                      </a:pPr>
                      <a:endParaRPr lang="es-MX" sz="850" b="0" i="0" u="none" strike="noStrike" dirty="0">
                        <a:effectLst/>
                        <a:latin typeface="Arial" panose="020B0604020202020204" pitchFamily="34" charset="0"/>
                        <a:cs typeface="Arial" panose="020B0604020202020204" pitchFamily="34" charset="0"/>
                      </a:endParaRPr>
                    </a:p>
                  </a:txBody>
                  <a:tcPr marL="56115" marR="56115" marT="436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r"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A.1</a:t>
                      </a:r>
                      <a:endParaRPr lang="es-MX" sz="850" b="0" i="0" u="none" strike="noStrike" dirty="0">
                        <a:effectLst/>
                        <a:latin typeface="Arial" panose="020B0604020202020204" pitchFamily="34" charset="0"/>
                        <a:cs typeface="Arial" panose="020B0604020202020204" pitchFamily="34" charset="0"/>
                      </a:endParaRPr>
                    </a:p>
                  </a:txBody>
                  <a:tcPr marL="56115" marR="56115" marT="436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Permaneciendo neutral pocas veces me excito.</a:t>
                      </a:r>
                      <a:endParaRPr lang="es-MX" sz="850" b="0" i="0" u="none" strike="noStrike" dirty="0">
                        <a:effectLst/>
                        <a:latin typeface="Arial" panose="020B0604020202020204" pitchFamily="34" charset="0"/>
                        <a:cs typeface="Arial" panose="020B0604020202020204" pitchFamily="34" charset="0"/>
                      </a:endParaRPr>
                    </a:p>
                  </a:txBody>
                  <a:tcPr marL="43255" marR="43255"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22"/>
                  </a:ext>
                </a:extLst>
              </a:tr>
              <a:tr h="162000">
                <a:tc>
                  <a:txBody>
                    <a:bodyPr/>
                    <a:lstStyle/>
                    <a:p>
                      <a:pPr marL="0" algn="l" rtl="0" eaLnBrk="1" fontAlgn="ctr" latinLnBrk="0" hangingPunct="1">
                        <a:spcBef>
                          <a:spcPts val="0"/>
                        </a:spcBef>
                        <a:spcAft>
                          <a:spcPts val="0"/>
                        </a:spcAft>
                      </a:pPr>
                      <a:endParaRPr lang="es-MX" sz="850" b="0" i="0" u="none" strike="noStrike" dirty="0">
                        <a:effectLst/>
                        <a:latin typeface="Arial" panose="020B0604020202020204" pitchFamily="34" charset="0"/>
                        <a:cs typeface="Arial" panose="020B0604020202020204" pitchFamily="34" charset="0"/>
                      </a:endParaRPr>
                    </a:p>
                  </a:txBody>
                  <a:tcPr marL="56115" marR="56115" marT="436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r"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B.1</a:t>
                      </a:r>
                      <a:endParaRPr lang="es-MX" sz="850" b="0" i="0" u="none" strike="noStrike" dirty="0">
                        <a:effectLst/>
                        <a:latin typeface="Arial" panose="020B0604020202020204" pitchFamily="34" charset="0"/>
                        <a:cs typeface="Arial" panose="020B0604020202020204" pitchFamily="34" charset="0"/>
                      </a:endParaRPr>
                    </a:p>
                  </a:txBody>
                  <a:tcPr marL="56115" marR="56115" marT="436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Debido a las tensiones que se crean por un conflicto mi reacción es amistosa y entusiasta.</a:t>
                      </a:r>
                      <a:endParaRPr lang="es-MX" sz="850" b="0" i="0" u="none" strike="noStrike" dirty="0">
                        <a:effectLst/>
                        <a:latin typeface="Arial" panose="020B0604020202020204" pitchFamily="34" charset="0"/>
                        <a:cs typeface="Arial" panose="020B0604020202020204" pitchFamily="34" charset="0"/>
                      </a:endParaRPr>
                    </a:p>
                  </a:txBody>
                  <a:tcPr marL="43255" marR="43255"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23"/>
                  </a:ext>
                </a:extLst>
              </a:tr>
              <a:tr h="162000">
                <a:tc>
                  <a:txBody>
                    <a:bodyPr/>
                    <a:lstStyle/>
                    <a:p>
                      <a:pPr marL="0" algn="l" rtl="0" eaLnBrk="1" fontAlgn="ctr" latinLnBrk="0" hangingPunct="1">
                        <a:spcBef>
                          <a:spcPts val="0"/>
                        </a:spcBef>
                        <a:spcAft>
                          <a:spcPts val="0"/>
                        </a:spcAft>
                      </a:pPr>
                      <a:endParaRPr lang="es-MX" sz="850" b="0" i="0" u="none" strike="noStrike" dirty="0">
                        <a:effectLst/>
                        <a:latin typeface="Arial" panose="020B0604020202020204" pitchFamily="34" charset="0"/>
                        <a:cs typeface="Arial" panose="020B0604020202020204" pitchFamily="34" charset="0"/>
                      </a:endParaRPr>
                    </a:p>
                  </a:txBody>
                  <a:tcPr marL="56115" marR="56115" marT="436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r"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C.1</a:t>
                      </a:r>
                      <a:endParaRPr lang="es-MX" sz="850" b="0" i="0" u="none" strike="noStrike" dirty="0">
                        <a:effectLst/>
                        <a:latin typeface="Arial" panose="020B0604020202020204" pitchFamily="34" charset="0"/>
                        <a:cs typeface="Arial" panose="020B0604020202020204" pitchFamily="34" charset="0"/>
                      </a:endParaRPr>
                    </a:p>
                  </a:txBody>
                  <a:tcPr marL="56115" marR="56115" marT="436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Bajo tensión me siento inseguro del rumbo a tomar o qué cambios hacer para evitar más presiones</a:t>
                      </a:r>
                      <a:endParaRPr lang="es-MX" sz="850" b="0" i="0" u="none" strike="noStrike" dirty="0">
                        <a:effectLst/>
                        <a:latin typeface="Arial" panose="020B0604020202020204" pitchFamily="34" charset="0"/>
                        <a:cs typeface="Arial" panose="020B0604020202020204" pitchFamily="34" charset="0"/>
                      </a:endParaRPr>
                    </a:p>
                  </a:txBody>
                  <a:tcPr marL="43255" marR="43255"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24"/>
                  </a:ext>
                </a:extLst>
              </a:tr>
              <a:tr h="162000">
                <a:tc>
                  <a:txBody>
                    <a:bodyPr/>
                    <a:lstStyle/>
                    <a:p>
                      <a:pPr marL="0" algn="l" rtl="0" eaLnBrk="1" fontAlgn="ctr" latinLnBrk="0" hangingPunct="1">
                        <a:spcBef>
                          <a:spcPts val="0"/>
                        </a:spcBef>
                        <a:spcAft>
                          <a:spcPts val="0"/>
                        </a:spcAft>
                      </a:pPr>
                      <a:endParaRPr lang="es-MX" sz="850" b="0" i="0" u="none" strike="noStrike" dirty="0">
                        <a:effectLst/>
                        <a:latin typeface="Arial" panose="020B0604020202020204" pitchFamily="34" charset="0"/>
                        <a:cs typeface="Arial" panose="020B0604020202020204" pitchFamily="34" charset="0"/>
                      </a:endParaRPr>
                    </a:p>
                  </a:txBody>
                  <a:tcPr marL="56115" marR="56115" marT="436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r"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D.1</a:t>
                      </a:r>
                      <a:endParaRPr lang="es-MX" sz="850" b="0" i="0" u="none" strike="noStrike" dirty="0">
                        <a:effectLst/>
                        <a:latin typeface="Arial" panose="020B0604020202020204" pitchFamily="34" charset="0"/>
                        <a:cs typeface="Arial" panose="020B0604020202020204" pitchFamily="34" charset="0"/>
                      </a:endParaRPr>
                    </a:p>
                  </a:txBody>
                  <a:tcPr marL="56115" marR="56115" marT="436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Cuando las cosas no van bien, defiendo, resisto o ataco con mis propios argumentos.</a:t>
                      </a:r>
                      <a:endParaRPr lang="es-MX" sz="850" b="0" i="0" u="none" strike="noStrike" dirty="0">
                        <a:effectLst/>
                        <a:latin typeface="Arial" panose="020B0604020202020204" pitchFamily="34" charset="0"/>
                        <a:cs typeface="Arial" panose="020B0604020202020204" pitchFamily="34" charset="0"/>
                      </a:endParaRPr>
                    </a:p>
                  </a:txBody>
                  <a:tcPr marL="43255" marR="43255"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25"/>
                  </a:ext>
                </a:extLst>
              </a:tr>
              <a:tr h="162000">
                <a:tc>
                  <a:txBody>
                    <a:bodyPr/>
                    <a:lstStyle/>
                    <a:p>
                      <a:pPr marL="0" algn="l" rtl="0" eaLnBrk="1" fontAlgn="ctr" latinLnBrk="0" hangingPunct="1">
                        <a:spcBef>
                          <a:spcPts val="0"/>
                        </a:spcBef>
                        <a:spcAft>
                          <a:spcPts val="0"/>
                        </a:spcAft>
                      </a:pPr>
                      <a:endParaRPr lang="es-MX" sz="850" b="0" i="0" u="none" strike="noStrike" dirty="0">
                        <a:effectLst/>
                        <a:latin typeface="Arial" panose="020B0604020202020204" pitchFamily="34" charset="0"/>
                        <a:cs typeface="Arial" panose="020B0604020202020204" pitchFamily="34" charset="0"/>
                      </a:endParaRPr>
                    </a:p>
                  </a:txBody>
                  <a:tcPr marL="56115" marR="56115" marT="436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r"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E.1</a:t>
                      </a:r>
                      <a:endParaRPr lang="es-MX" sz="850" b="0" i="0" u="none" strike="noStrike" dirty="0">
                        <a:effectLst/>
                        <a:latin typeface="Arial" panose="020B0604020202020204" pitchFamily="34" charset="0"/>
                        <a:cs typeface="Arial" panose="020B0604020202020204" pitchFamily="34" charset="0"/>
                      </a:endParaRPr>
                    </a:p>
                  </a:txBody>
                  <a:tcPr marL="56115" marR="56115" marT="436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a:cs typeface="Arial" panose="020B0604020202020204" pitchFamily="34" charset="0"/>
                        </a:rPr>
                        <a:t>Cuando me excito me controlo, pero se nota mi impaciencia</a:t>
                      </a:r>
                      <a:endParaRPr lang="es-MX" sz="850" b="0" i="0" u="none" strike="noStrike" dirty="0">
                        <a:effectLst/>
                        <a:latin typeface="Arial" panose="020B0604020202020204" pitchFamily="34" charset="0"/>
                        <a:cs typeface="Arial" panose="020B0604020202020204" pitchFamily="34" charset="0"/>
                      </a:endParaRPr>
                    </a:p>
                  </a:txBody>
                  <a:tcPr marL="43255" marR="43255" marT="3429"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26"/>
                  </a:ext>
                </a:extLst>
              </a:tr>
            </a:tbl>
          </a:graphicData>
        </a:graphic>
      </p:graphicFrame>
      <p:graphicFrame>
        <p:nvGraphicFramePr>
          <p:cNvPr id="7" name="5 Tabla"/>
          <p:cNvGraphicFramePr>
            <a:graphicFrameLocks noGrp="1"/>
          </p:cNvGraphicFramePr>
          <p:nvPr>
            <p:extLst/>
          </p:nvPr>
        </p:nvGraphicFramePr>
        <p:xfrm>
          <a:off x="612440" y="642505"/>
          <a:ext cx="7920000" cy="1418343"/>
        </p:xfrm>
        <a:graphic>
          <a:graphicData uri="http://schemas.openxmlformats.org/drawingml/2006/table">
            <a:tbl>
              <a:tblPr firstRow="1" bandRow="1">
                <a:tableStyleId>{5C22544A-7EE6-4342-B048-85BDC9FD1C3A}</a:tableStyleId>
              </a:tblPr>
              <a:tblGrid>
                <a:gridCol w="411063">
                  <a:extLst>
                    <a:ext uri="{9D8B030D-6E8A-4147-A177-3AD203B41FA5}">
                      <a16:colId xmlns:a16="http://schemas.microsoft.com/office/drawing/2014/main" val="20000"/>
                    </a:ext>
                  </a:extLst>
                </a:gridCol>
                <a:gridCol w="7508937">
                  <a:extLst>
                    <a:ext uri="{9D8B030D-6E8A-4147-A177-3AD203B41FA5}">
                      <a16:colId xmlns:a16="http://schemas.microsoft.com/office/drawing/2014/main" val="20001"/>
                    </a:ext>
                  </a:extLst>
                </a:gridCol>
              </a:tblGrid>
              <a:tr h="569983">
                <a:tc gridSpan="2">
                  <a:txBody>
                    <a:bodyPr/>
                    <a:lstStyle/>
                    <a:p>
                      <a:pPr algn="ctr" rtl="0" eaLnBrk="1" latinLnBrk="0" hangingPunct="1">
                        <a:spcAft>
                          <a:spcPts val="0"/>
                        </a:spcAft>
                      </a:pPr>
                      <a:r>
                        <a:rPr lang="es-MX" sz="800" b="1" kern="1200" dirty="0" smtClean="0">
                          <a:solidFill>
                            <a:schemeClr val="tx1"/>
                          </a:solidFill>
                          <a:effectLst/>
                          <a:latin typeface="Arial Narrow" panose="020B0606020202030204" pitchFamily="34" charset="0"/>
                          <a:ea typeface="+mn-ea"/>
                          <a:cs typeface="Arial" panose="020B0604020202020204" pitchFamily="34" charset="0"/>
                        </a:rPr>
                        <a:t>3.14  AUTO-EVALUACIÓN:</a:t>
                      </a:r>
                      <a:r>
                        <a:rPr lang="es-MX" sz="800" b="1" kern="1200" baseline="0" dirty="0" smtClean="0">
                          <a:solidFill>
                            <a:schemeClr val="tx1"/>
                          </a:solidFill>
                          <a:effectLst/>
                          <a:latin typeface="Arial Narrow" panose="020B0606020202030204" pitchFamily="34" charset="0"/>
                          <a:ea typeface="+mn-ea"/>
                          <a:cs typeface="Arial" panose="020B0604020202020204" pitchFamily="34" charset="0"/>
                        </a:rPr>
                        <a:t> 3.1  </a:t>
                      </a:r>
                      <a:r>
                        <a:rPr lang="es-MX" sz="800" b="1" kern="1200" dirty="0" smtClean="0">
                          <a:solidFill>
                            <a:schemeClr val="tx1"/>
                          </a:solidFill>
                          <a:effectLst/>
                          <a:latin typeface="Arial Narrow" panose="020B0606020202030204" pitchFamily="34" charset="0"/>
                          <a:ea typeface="+mn-ea"/>
                          <a:cs typeface="Arial" panose="020B0604020202020204" pitchFamily="34" charset="0"/>
                        </a:rPr>
                        <a:t>ESTILOS BÁSICOS DE LIDERAZGO </a:t>
                      </a:r>
                    </a:p>
                    <a:p>
                      <a:pPr algn="ctr" rtl="0" eaLnBrk="1" latinLnBrk="0" hangingPunct="1">
                        <a:spcAft>
                          <a:spcPts val="0"/>
                        </a:spcAft>
                      </a:pPr>
                      <a:r>
                        <a:rPr lang="es-MX" sz="800" b="1" kern="1200" dirty="0" smtClean="0">
                          <a:solidFill>
                            <a:schemeClr val="tx1"/>
                          </a:solidFill>
                          <a:effectLst/>
                          <a:latin typeface="Arial Narrow" panose="020B0606020202030204" pitchFamily="34" charset="0"/>
                          <a:ea typeface="+mn-ea"/>
                          <a:cs typeface="Arial" panose="020B0604020202020204" pitchFamily="34" charset="0"/>
                        </a:rPr>
                        <a:t>INSTRUCCIONES</a:t>
                      </a:r>
                      <a:endParaRPr lang="es-MX" sz="800" dirty="0" smtClean="0">
                        <a:solidFill>
                          <a:schemeClr val="tx1"/>
                        </a:solidFill>
                        <a:effectLst/>
                        <a:latin typeface="Arial Narrow" panose="020B0606020202030204" pitchFamily="34" charset="0"/>
                        <a:cs typeface="Arial" panose="020B0604020202020204" pitchFamily="34" charset="0"/>
                      </a:endParaRPr>
                    </a:p>
                    <a:p>
                      <a:pPr>
                        <a:spcAft>
                          <a:spcPts val="0"/>
                        </a:spcAft>
                      </a:pPr>
                      <a:r>
                        <a:rPr lang="es-MX" sz="800" b="0" kern="1200" dirty="0" smtClean="0">
                          <a:solidFill>
                            <a:schemeClr val="tx1"/>
                          </a:solidFill>
                          <a:effectLst/>
                          <a:latin typeface="Arial Narrow" panose="020B0606020202030204" pitchFamily="34" charset="0"/>
                          <a:ea typeface="+mn-ea"/>
                          <a:cs typeface="+mn-cs"/>
                        </a:rPr>
                        <a:t>Los lideres, tienen diferentes estilos de manifestarse. Es importante determinar su estilo de liderazgo, pues del mismo dependerá su actitud y comportamiento con el personal a su cargo, y el resto de sus compañeros, y la respuesta de ellos hacia usted. Siga las siguientes instrucciones.</a:t>
                      </a: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extLst>
                  <a:ext uri="{0D108BD9-81ED-4DB2-BD59-A6C34878D82A}">
                    <a16:rowId xmlns:a16="http://schemas.microsoft.com/office/drawing/2014/main" val="10000"/>
                  </a:ext>
                </a:extLst>
              </a:tr>
              <a:tr h="0">
                <a:tc gridSpan="2">
                  <a:txBody>
                    <a:bodyPr/>
                    <a:lstStyle/>
                    <a:p>
                      <a:pPr algn="ctr" rtl="0" eaLnBrk="1" latinLnBrk="0" hangingPunct="1"/>
                      <a:endParaRPr lang="es-MX" sz="100" b="0" kern="1200" dirty="0" smtClean="0">
                        <a:solidFill>
                          <a:schemeClr val="dk1"/>
                        </a:solidFill>
                        <a:effectLst/>
                        <a:latin typeface="+mn-lt"/>
                        <a:ea typeface="+mn-ea"/>
                        <a:cs typeface="+mn-cs"/>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0001"/>
                  </a:ext>
                </a:extLst>
              </a:tr>
              <a:tr h="598601">
                <a:tc>
                  <a:txBody>
                    <a:bodyPr/>
                    <a:lstStyle/>
                    <a:p>
                      <a:pPr algn="ctr" rtl="0" eaLnBrk="1" latinLnBrk="0" hangingPunct="1"/>
                      <a:r>
                        <a:rPr lang="es-MX" sz="900" b="1" kern="1200" dirty="0" smtClean="0">
                          <a:solidFill>
                            <a:srgbClr val="FF0000"/>
                          </a:solidFill>
                          <a:effectLst/>
                          <a:latin typeface="Arial" panose="020B0604020202020204" pitchFamily="34" charset="0"/>
                          <a:ea typeface="+mn-ea"/>
                          <a:cs typeface="Arial" panose="020B0604020202020204" pitchFamily="34" charset="0"/>
                        </a:rPr>
                        <a:t>1.0</a:t>
                      </a: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just" rtl="0" eaLnBrk="1" latinLnBrk="0" hangingPunct="1">
                        <a:lnSpc>
                          <a:spcPct val="100000"/>
                        </a:lnSpc>
                        <a:spcBef>
                          <a:spcPts val="0"/>
                        </a:spcBef>
                        <a:spcAft>
                          <a:spcPts val="0"/>
                        </a:spcAft>
                      </a:pPr>
                      <a:r>
                        <a:rPr lang="es-MX" sz="700" b="0" kern="1200" dirty="0" smtClean="0">
                          <a:solidFill>
                            <a:schemeClr val="tx1"/>
                          </a:solidFill>
                          <a:effectLst/>
                          <a:latin typeface="Arial" panose="020B0604020202020204" pitchFamily="34" charset="0"/>
                          <a:ea typeface="+mn-ea"/>
                          <a:cs typeface="Arial" panose="020B0604020202020204" pitchFamily="34" charset="0"/>
                        </a:rPr>
                        <a:t>Lea las cinco frases que se consignan</a:t>
                      </a:r>
                      <a:r>
                        <a:rPr lang="es-MX" sz="700" b="0" kern="1200" baseline="0" dirty="0" smtClean="0">
                          <a:solidFill>
                            <a:schemeClr val="tx1"/>
                          </a:solidFill>
                          <a:effectLst/>
                          <a:latin typeface="Arial" panose="020B0604020202020204" pitchFamily="34" charset="0"/>
                          <a:ea typeface="+mn-ea"/>
                          <a:cs typeface="Arial" panose="020B0604020202020204" pitchFamily="34" charset="0"/>
                        </a:rPr>
                        <a:t> en cada uno de los 6 elementos que se anotan</a:t>
                      </a:r>
                      <a:r>
                        <a:rPr lang="es-MX" sz="700" b="0" kern="1200" dirty="0" smtClean="0">
                          <a:solidFill>
                            <a:schemeClr val="tx1"/>
                          </a:solidFill>
                          <a:effectLst/>
                          <a:latin typeface="Arial" panose="020B0604020202020204" pitchFamily="34" charset="0"/>
                          <a:ea typeface="+mn-ea"/>
                          <a:cs typeface="Arial" panose="020B0604020202020204" pitchFamily="34" charset="0"/>
                        </a:rPr>
                        <a:t> más adelante. Cuando las haya  leído, considérese cada una como una posible descripción de usted. </a:t>
                      </a:r>
                    </a:p>
                    <a:p>
                      <a:pPr marL="0" marR="0" indent="0" algn="just" defTabSz="914400" rtl="0" eaLnBrk="1" fontAlgn="auto" latinLnBrk="0" hangingPunct="1">
                        <a:lnSpc>
                          <a:spcPct val="100000"/>
                        </a:lnSpc>
                        <a:spcBef>
                          <a:spcPts val="0"/>
                        </a:spcBef>
                        <a:spcAft>
                          <a:spcPts val="0"/>
                        </a:spcAft>
                        <a:buClrTx/>
                        <a:buSzTx/>
                        <a:buFontTx/>
                        <a:buNone/>
                        <a:tabLst/>
                        <a:defRPr/>
                      </a:pPr>
                      <a:r>
                        <a:rPr lang="es-MX" sz="700" b="0" kern="1200" dirty="0" smtClean="0">
                          <a:solidFill>
                            <a:schemeClr val="dk1"/>
                          </a:solidFill>
                          <a:effectLst/>
                          <a:latin typeface="Arial" panose="020B0604020202020204" pitchFamily="34" charset="0"/>
                          <a:ea typeface="+mn-ea"/>
                          <a:cs typeface="Arial" panose="020B0604020202020204" pitchFamily="34" charset="0"/>
                        </a:rPr>
                        <a:t>Escriba un</a:t>
                      </a:r>
                      <a:r>
                        <a:rPr lang="es-MX" sz="700" b="1" kern="1200" dirty="0" smtClean="0">
                          <a:solidFill>
                            <a:schemeClr val="dk1"/>
                          </a:solidFill>
                          <a:effectLst/>
                          <a:latin typeface="Arial" panose="020B0604020202020204" pitchFamily="34" charset="0"/>
                          <a:ea typeface="+mn-ea"/>
                          <a:cs typeface="Arial" panose="020B0604020202020204" pitchFamily="34" charset="0"/>
                        </a:rPr>
                        <a:t> </a:t>
                      </a:r>
                      <a:r>
                        <a:rPr lang="es-MX" sz="700" b="1" i="1" kern="1200" dirty="0" smtClean="0">
                          <a:solidFill>
                            <a:srgbClr val="FF0000"/>
                          </a:solidFill>
                          <a:effectLst/>
                          <a:latin typeface="Arial" panose="020B0604020202020204" pitchFamily="34" charset="0"/>
                          <a:ea typeface="+mn-ea"/>
                          <a:cs typeface="Arial" panose="020B0604020202020204" pitchFamily="34" charset="0"/>
                        </a:rPr>
                        <a:t>5</a:t>
                      </a:r>
                      <a:r>
                        <a:rPr lang="es-MX" sz="700" b="1" kern="1200" dirty="0" smtClean="0">
                          <a:solidFill>
                            <a:schemeClr val="dk1"/>
                          </a:solidFill>
                          <a:effectLst/>
                          <a:latin typeface="Arial" panose="020B0604020202020204" pitchFamily="34" charset="0"/>
                          <a:ea typeface="+mn-ea"/>
                          <a:cs typeface="Arial" panose="020B0604020202020204" pitchFamily="34" charset="0"/>
                        </a:rPr>
                        <a:t> </a:t>
                      </a:r>
                      <a:r>
                        <a:rPr lang="es-MX" sz="700" b="0" kern="1200" dirty="0" smtClean="0">
                          <a:solidFill>
                            <a:schemeClr val="dk1"/>
                          </a:solidFill>
                          <a:effectLst/>
                          <a:latin typeface="Arial" panose="020B0604020202020204" pitchFamily="34" charset="0"/>
                          <a:ea typeface="+mn-ea"/>
                          <a:cs typeface="Arial" panose="020B0604020202020204" pitchFamily="34" charset="0"/>
                        </a:rPr>
                        <a:t>frente a la frase que usted crea que expresa con mayor exactitud la propia manera de ser</a:t>
                      </a:r>
                      <a:r>
                        <a:rPr lang="es-MX" sz="700" b="0" kern="1200" baseline="0" dirty="0" smtClean="0">
                          <a:solidFill>
                            <a:schemeClr val="dk1"/>
                          </a:solidFill>
                          <a:effectLst/>
                          <a:latin typeface="Arial" panose="020B0604020202020204" pitchFamily="34" charset="0"/>
                          <a:ea typeface="+mn-ea"/>
                          <a:cs typeface="Arial" panose="020B0604020202020204" pitchFamily="34" charset="0"/>
                        </a:rPr>
                        <a:t> </a:t>
                      </a:r>
                      <a:r>
                        <a:rPr lang="es-MX" sz="700" b="0" kern="1200" dirty="0" smtClean="0">
                          <a:solidFill>
                            <a:schemeClr val="dk1"/>
                          </a:solidFill>
                          <a:effectLst/>
                          <a:latin typeface="Arial" panose="020B0604020202020204" pitchFamily="34" charset="0"/>
                          <a:ea typeface="+mn-ea"/>
                          <a:cs typeface="Arial" panose="020B0604020202020204" pitchFamily="34" charset="0"/>
                        </a:rPr>
                        <a:t>actual, </a:t>
                      </a:r>
                      <a:r>
                        <a:rPr lang="es-MX" sz="700" b="0" u="sng" kern="1200" dirty="0" smtClean="0">
                          <a:solidFill>
                            <a:schemeClr val="dk1"/>
                          </a:solidFill>
                          <a:effectLst/>
                          <a:latin typeface="Arial" panose="020B0604020202020204" pitchFamily="34" charset="0"/>
                          <a:ea typeface="+mn-ea"/>
                          <a:cs typeface="Arial" panose="020B0604020202020204" pitchFamily="34" charset="0"/>
                        </a:rPr>
                        <a:t>no</a:t>
                      </a:r>
                      <a:r>
                        <a:rPr lang="es-MX" sz="700" b="0" kern="1200" dirty="0" smtClean="0">
                          <a:solidFill>
                            <a:schemeClr val="dk1"/>
                          </a:solidFill>
                          <a:effectLst/>
                          <a:latin typeface="Arial" panose="020B0604020202020204" pitchFamily="34" charset="0"/>
                          <a:ea typeface="+mn-ea"/>
                          <a:cs typeface="Arial" panose="020B0604020202020204" pitchFamily="34" charset="0"/>
                        </a:rPr>
                        <a:t> la manera ideal de ser. Sea honesto consigo mismo. Ponga un </a:t>
                      </a:r>
                      <a:r>
                        <a:rPr lang="es-MX" sz="700" b="1" kern="1200" dirty="0" smtClean="0">
                          <a:solidFill>
                            <a:srgbClr val="FF0000"/>
                          </a:solidFill>
                          <a:effectLst/>
                          <a:latin typeface="Arial" panose="020B0604020202020204" pitchFamily="34" charset="0"/>
                          <a:ea typeface="+mn-ea"/>
                          <a:cs typeface="Arial" panose="020B0604020202020204" pitchFamily="34" charset="0"/>
                        </a:rPr>
                        <a:t>4</a:t>
                      </a:r>
                      <a:r>
                        <a:rPr lang="es-MX" sz="700" b="0" kern="1200" dirty="0" smtClean="0">
                          <a:solidFill>
                            <a:schemeClr val="dk1"/>
                          </a:solidFill>
                          <a:effectLst/>
                          <a:latin typeface="Arial" panose="020B0604020202020204" pitchFamily="34" charset="0"/>
                          <a:ea typeface="+mn-ea"/>
                          <a:cs typeface="Arial" panose="020B0604020202020204" pitchFamily="34" charset="0"/>
                        </a:rPr>
                        <a:t> frente a la siguiente frase que usted crea que describe más acertadamente su manera de ser. Las demás frases se clasificarán, según la aproximación de correspondencia, con los números</a:t>
                      </a:r>
                      <a:r>
                        <a:rPr lang="es-MX" sz="700" b="1" kern="1200" dirty="0" smtClean="0">
                          <a:solidFill>
                            <a:srgbClr val="FF0000"/>
                          </a:solidFill>
                          <a:effectLst/>
                          <a:latin typeface="Arial" panose="020B0604020202020204" pitchFamily="34" charset="0"/>
                          <a:ea typeface="+mn-ea"/>
                          <a:cs typeface="Arial" panose="020B0604020202020204" pitchFamily="34" charset="0"/>
                        </a:rPr>
                        <a:t> 3 </a:t>
                      </a:r>
                      <a:r>
                        <a:rPr lang="es-MX" sz="700" b="0" kern="1200" dirty="0" smtClean="0">
                          <a:solidFill>
                            <a:schemeClr val="dk1"/>
                          </a:solidFill>
                          <a:effectLst/>
                          <a:latin typeface="Arial" panose="020B0604020202020204" pitchFamily="34" charset="0"/>
                          <a:ea typeface="+mn-ea"/>
                          <a:cs typeface="Arial" panose="020B0604020202020204" pitchFamily="34" charset="0"/>
                        </a:rPr>
                        <a:t>para la tercera,</a:t>
                      </a:r>
                      <a:r>
                        <a:rPr lang="es-MX" sz="700" b="1" kern="1200" dirty="0" smtClean="0">
                          <a:solidFill>
                            <a:srgbClr val="FF0000"/>
                          </a:solidFill>
                          <a:effectLst/>
                          <a:latin typeface="Arial" panose="020B0604020202020204" pitchFamily="34" charset="0"/>
                          <a:ea typeface="+mn-ea"/>
                          <a:cs typeface="Arial" panose="020B0604020202020204" pitchFamily="34" charset="0"/>
                        </a:rPr>
                        <a:t> 2 </a:t>
                      </a:r>
                      <a:r>
                        <a:rPr lang="es-MX" sz="700" b="0" kern="1200" dirty="0" smtClean="0">
                          <a:solidFill>
                            <a:schemeClr val="dk1"/>
                          </a:solidFill>
                          <a:effectLst/>
                          <a:latin typeface="Arial" panose="020B0604020202020204" pitchFamily="34" charset="0"/>
                          <a:ea typeface="+mn-ea"/>
                          <a:cs typeface="Arial" panose="020B0604020202020204" pitchFamily="34" charset="0"/>
                        </a:rPr>
                        <a:t>para la cuarta y </a:t>
                      </a:r>
                      <a:r>
                        <a:rPr lang="es-MX" sz="700" b="1" kern="1200" dirty="0" smtClean="0">
                          <a:solidFill>
                            <a:srgbClr val="FF0000"/>
                          </a:solidFill>
                          <a:effectLst/>
                          <a:latin typeface="Arial" panose="020B0604020202020204" pitchFamily="34" charset="0"/>
                          <a:ea typeface="+mn-ea"/>
                          <a:cs typeface="Arial" panose="020B0604020202020204" pitchFamily="34" charset="0"/>
                        </a:rPr>
                        <a:t>1</a:t>
                      </a:r>
                      <a:r>
                        <a:rPr lang="es-MX" sz="700" b="0" kern="1200" dirty="0" smtClean="0">
                          <a:solidFill>
                            <a:schemeClr val="dk1"/>
                          </a:solidFill>
                          <a:effectLst/>
                          <a:latin typeface="Arial" panose="020B0604020202020204" pitchFamily="34" charset="0"/>
                          <a:ea typeface="+mn-ea"/>
                          <a:cs typeface="Arial" panose="020B0604020202020204" pitchFamily="34" charset="0"/>
                        </a:rPr>
                        <a:t> para la quinta. De esta forma, el 1 vendrá a quedar frente a la cláusula que exprese con menor exactitud su manera de ser</a:t>
                      </a:r>
                      <a:r>
                        <a:rPr lang="es-MX" sz="700" b="0" kern="1200" dirty="0" smtClean="0">
                          <a:solidFill>
                            <a:srgbClr val="FF0000"/>
                          </a:solidFill>
                          <a:effectLst/>
                          <a:latin typeface="Arial" panose="020B0604020202020204" pitchFamily="34" charset="0"/>
                          <a:ea typeface="+mn-ea"/>
                          <a:cs typeface="Arial" panose="020B0604020202020204" pitchFamily="34" charset="0"/>
                        </a:rPr>
                        <a:t>.  </a:t>
                      </a:r>
                      <a:r>
                        <a:rPr lang="es-MX" sz="700" b="1" i="1" kern="1200" dirty="0" smtClean="0">
                          <a:solidFill>
                            <a:srgbClr val="FF0000"/>
                          </a:solidFill>
                          <a:effectLst/>
                          <a:latin typeface="Arial" panose="020B0604020202020204" pitchFamily="34" charset="0"/>
                          <a:ea typeface="+mn-ea"/>
                          <a:cs typeface="Arial" panose="020B0604020202020204" pitchFamily="34" charset="0"/>
                        </a:rPr>
                        <a:t>No puede haber empates,</a:t>
                      </a:r>
                      <a:r>
                        <a:rPr lang="es-MX" sz="700" b="1" i="1" kern="1200" baseline="0" dirty="0" smtClean="0">
                          <a:solidFill>
                            <a:srgbClr val="FF0000"/>
                          </a:solidFill>
                          <a:effectLst/>
                          <a:latin typeface="Arial" panose="020B0604020202020204" pitchFamily="34" charset="0"/>
                          <a:ea typeface="+mn-ea"/>
                          <a:cs typeface="Arial" panose="020B0604020202020204" pitchFamily="34" charset="0"/>
                        </a:rPr>
                        <a:t> ni puede dejar una casilla en blanco.</a:t>
                      </a:r>
                      <a:endParaRPr lang="es-MX" sz="700" dirty="0" smtClean="0">
                        <a:solidFill>
                          <a:srgbClr val="FF0000"/>
                        </a:solidFill>
                        <a:effectLst/>
                        <a:latin typeface="Arial" panose="020B0604020202020204" pitchFamily="34" charset="0"/>
                        <a:cs typeface="Arial" panose="020B0604020202020204" pitchFamily="34" charset="0"/>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r h="45463">
                <a:tc gridSpan="2">
                  <a:txBody>
                    <a:bodyPr/>
                    <a:lstStyle/>
                    <a:p>
                      <a:pPr algn="just">
                        <a:spcAft>
                          <a:spcPts val="0"/>
                        </a:spcAft>
                      </a:pPr>
                      <a:endParaRPr lang="es-MX" sz="300" b="0" dirty="0" smtClean="0">
                        <a:effectLst/>
                        <a:latin typeface="Calibri" panose="020F0502020204030204" pitchFamily="34" charset="0"/>
                        <a:ea typeface="Times New Roman"/>
                      </a:endParaRPr>
                    </a:p>
                  </a:txBody>
                  <a:tcPr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0004"/>
                  </a:ext>
                </a:extLst>
              </a:tr>
            </a:tbl>
          </a:graphicData>
        </a:graphic>
      </p:graphicFrame>
      <p:graphicFrame>
        <p:nvGraphicFramePr>
          <p:cNvPr id="6" name="2 Tabla"/>
          <p:cNvGraphicFramePr>
            <a:graphicFrameLocks noGrp="1"/>
          </p:cNvGraphicFramePr>
          <p:nvPr>
            <p:extLst/>
          </p:nvPr>
        </p:nvGraphicFramePr>
        <p:xfrm>
          <a:off x="611560" y="156758"/>
          <a:ext cx="7920000" cy="391922"/>
        </p:xfrm>
        <a:graphic>
          <a:graphicData uri="http://schemas.openxmlformats.org/drawingml/2006/table">
            <a:tbl>
              <a:tblPr/>
              <a:tblGrid>
                <a:gridCol w="826190">
                  <a:extLst>
                    <a:ext uri="{9D8B030D-6E8A-4147-A177-3AD203B41FA5}">
                      <a16:colId xmlns:a16="http://schemas.microsoft.com/office/drawing/2014/main" val="20000"/>
                    </a:ext>
                  </a:extLst>
                </a:gridCol>
                <a:gridCol w="3019851">
                  <a:extLst>
                    <a:ext uri="{9D8B030D-6E8A-4147-A177-3AD203B41FA5}">
                      <a16:colId xmlns:a16="http://schemas.microsoft.com/office/drawing/2014/main" val="20001"/>
                    </a:ext>
                  </a:extLst>
                </a:gridCol>
                <a:gridCol w="868166">
                  <a:extLst>
                    <a:ext uri="{9D8B030D-6E8A-4147-A177-3AD203B41FA5}">
                      <a16:colId xmlns:a16="http://schemas.microsoft.com/office/drawing/2014/main" val="20002"/>
                    </a:ext>
                  </a:extLst>
                </a:gridCol>
                <a:gridCol w="942838">
                  <a:extLst>
                    <a:ext uri="{9D8B030D-6E8A-4147-A177-3AD203B41FA5}">
                      <a16:colId xmlns:a16="http://schemas.microsoft.com/office/drawing/2014/main" val="20003"/>
                    </a:ext>
                  </a:extLst>
                </a:gridCol>
                <a:gridCol w="883911">
                  <a:extLst>
                    <a:ext uri="{9D8B030D-6E8A-4147-A177-3AD203B41FA5}">
                      <a16:colId xmlns:a16="http://schemas.microsoft.com/office/drawing/2014/main" val="20005"/>
                    </a:ext>
                  </a:extLst>
                </a:gridCol>
                <a:gridCol w="530345">
                  <a:extLst>
                    <a:ext uri="{9D8B030D-6E8A-4147-A177-3AD203B41FA5}">
                      <a16:colId xmlns:a16="http://schemas.microsoft.com/office/drawing/2014/main" val="20007"/>
                    </a:ext>
                  </a:extLst>
                </a:gridCol>
                <a:gridCol w="235714">
                  <a:extLst>
                    <a:ext uri="{9D8B030D-6E8A-4147-A177-3AD203B41FA5}">
                      <a16:colId xmlns:a16="http://schemas.microsoft.com/office/drawing/2014/main" val="20008"/>
                    </a:ext>
                  </a:extLst>
                </a:gridCol>
                <a:gridCol w="306493">
                  <a:extLst>
                    <a:ext uri="{9D8B030D-6E8A-4147-A177-3AD203B41FA5}">
                      <a16:colId xmlns:a16="http://schemas.microsoft.com/office/drawing/2014/main" val="3157928155"/>
                    </a:ext>
                  </a:extLst>
                </a:gridCol>
                <a:gridCol w="306492">
                  <a:extLst>
                    <a:ext uri="{9D8B030D-6E8A-4147-A177-3AD203B41FA5}">
                      <a16:colId xmlns:a16="http://schemas.microsoft.com/office/drawing/2014/main" val="1722002891"/>
                    </a:ext>
                  </a:extLst>
                </a:gridCol>
              </a:tblGrid>
              <a:tr h="0">
                <a:tc gridSpan="3">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TGE -</a:t>
                      </a:r>
                      <a:r>
                        <a:rPr lang="es-MX" sz="700" b="1" i="0" u="none" strike="noStrike" kern="1200" baseline="0" dirty="0" smtClean="0">
                          <a:solidFill>
                            <a:srgbClr val="000000"/>
                          </a:solidFill>
                          <a:effectLst/>
                          <a:latin typeface="Arial Narrow" panose="020B0606020202030204" pitchFamily="34" charset="0"/>
                          <a:cs typeface="Arial"/>
                        </a:rPr>
                        <a:t>2021 </a:t>
                      </a:r>
                      <a:r>
                        <a:rPr lang="es-MX" sz="700" b="1" i="0" u="none" strike="noStrike" kern="1200" baseline="0" dirty="0">
                          <a:solidFill>
                            <a:srgbClr val="000000"/>
                          </a:solidFill>
                          <a:effectLst/>
                          <a:latin typeface="Arial Narrow" panose="020B0606020202030204" pitchFamily="34" charset="0"/>
                          <a:cs typeface="Arial"/>
                        </a:rPr>
                        <a:t>– </a:t>
                      </a:r>
                      <a:r>
                        <a:rPr lang="es-MX" sz="700" b="1" i="0" u="none" strike="noStrike" kern="1200" baseline="0" dirty="0" smtClean="0">
                          <a:solidFill>
                            <a:srgbClr val="000000"/>
                          </a:solidFill>
                          <a:effectLst/>
                          <a:latin typeface="Arial Narrow" panose="020B0606020202030204" pitchFamily="34" charset="0"/>
                          <a:cs typeface="Arial"/>
                        </a:rPr>
                        <a:t>2022. </a:t>
                      </a:r>
                      <a:r>
                        <a:rPr lang="es-MX" sz="700" b="1" i="0" u="none" strike="noStrike" kern="1200" baseline="0" dirty="0">
                          <a:solidFill>
                            <a:srgbClr val="000000"/>
                          </a:solidFill>
                          <a:effectLst/>
                          <a:latin typeface="Arial Narrow" panose="020B0606020202030204" pitchFamily="34" charset="0"/>
                          <a:cs typeface="Arial"/>
                        </a:rPr>
                        <a:t>MÓDULO </a:t>
                      </a:r>
                      <a:r>
                        <a:rPr lang="es-MX" sz="700" b="1" i="0" u="none" strike="noStrike" kern="1200" baseline="0" dirty="0" smtClean="0">
                          <a:solidFill>
                            <a:srgbClr val="000000"/>
                          </a:solidFill>
                          <a:effectLst/>
                          <a:latin typeface="Arial Narrow" panose="020B0606020202030204" pitchFamily="34" charset="0"/>
                          <a:cs typeface="Arial"/>
                        </a:rPr>
                        <a:t>I  </a:t>
                      </a:r>
                      <a:r>
                        <a:rPr lang="es-MX" sz="700" b="1" i="0" u="none" strike="noStrike" kern="1200" baseline="0" dirty="0">
                          <a:solidFill>
                            <a:srgbClr val="000000"/>
                          </a:solidFill>
                          <a:effectLst/>
                          <a:latin typeface="Arial Narrow" panose="020B0606020202030204" pitchFamily="34" charset="0"/>
                          <a:cs typeface="Arial"/>
                        </a:rPr>
                        <a:t>TÉCNICAS DE DISEÑO ESTRATÉGICO.  CUESTIONARIO MODULAR</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FECHA DE ENVÍ0</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s-MX" sz="70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HOJA</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1</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600" b="1" i="0" u="none" strike="noStrike" dirty="0" smtClean="0">
                          <a:effectLst/>
                          <a:latin typeface="Arial Narrow" panose="020B0606020202030204" pitchFamily="34" charset="0"/>
                        </a:rPr>
                        <a:t>DE</a:t>
                      </a:r>
                      <a:endParaRPr lang="es-MX" sz="600" b="1"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7</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Narrow" panose="020B0606020202030204" pitchFamily="34" charset="0"/>
                          <a:cs typeface="Arial"/>
                        </a:rPr>
                        <a:t>NOMBRE:</a:t>
                      </a: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CARRERA</a:t>
                      </a: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MATRÍCULA</a:t>
                      </a: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4">
                  <a:txBody>
                    <a:bodyPr/>
                    <a:lstStyle/>
                    <a:p>
                      <a:pPr marL="0" algn="l"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sp>
        <p:nvSpPr>
          <p:cNvPr id="9" name="6 Rectángulo"/>
          <p:cNvSpPr/>
          <p:nvPr/>
        </p:nvSpPr>
        <p:spPr>
          <a:xfrm>
            <a:off x="468456" y="81360"/>
            <a:ext cx="8208000" cy="6552000"/>
          </a:xfrm>
          <a:prstGeom prst="rect">
            <a:avLst/>
          </a:prstGeom>
          <a:noFill/>
          <a:ln w="9525"/>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11" name="5 Rectángulo"/>
          <p:cNvSpPr/>
          <p:nvPr/>
        </p:nvSpPr>
        <p:spPr>
          <a:xfrm>
            <a:off x="468488" y="6597352"/>
            <a:ext cx="8208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ESTA  EVALUACIÓN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861842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a:xfrm>
            <a:off x="6830888" y="6520259"/>
            <a:ext cx="2133600" cy="365125"/>
          </a:xfrm>
        </p:spPr>
        <p:txBody>
          <a:bodyPr/>
          <a:lstStyle/>
          <a:p>
            <a:fld id="{132FADFE-3B8F-471C-ABF0-DBC7717ECBBC}" type="slidenum">
              <a:rPr lang="es-ES" sz="900" smtClean="0">
                <a:solidFill>
                  <a:schemeClr val="bg2">
                    <a:lumMod val="10000"/>
                  </a:schemeClr>
                </a:solidFill>
              </a:rPr>
              <a:t>11</a:t>
            </a:fld>
            <a:endParaRPr lang="es-ES" sz="900" dirty="0">
              <a:solidFill>
                <a:schemeClr val="bg2">
                  <a:lumMod val="10000"/>
                </a:schemeClr>
              </a:solidFill>
            </a:endParaRPr>
          </a:p>
        </p:txBody>
      </p:sp>
      <p:graphicFrame>
        <p:nvGraphicFramePr>
          <p:cNvPr id="4" name="Tabla 3"/>
          <p:cNvGraphicFramePr>
            <a:graphicFrameLocks noGrp="1"/>
          </p:cNvGraphicFramePr>
          <p:nvPr>
            <p:extLst/>
          </p:nvPr>
        </p:nvGraphicFramePr>
        <p:xfrm>
          <a:off x="611560" y="764695"/>
          <a:ext cx="7919999" cy="2490020"/>
        </p:xfrm>
        <a:graphic>
          <a:graphicData uri="http://schemas.openxmlformats.org/drawingml/2006/table">
            <a:tbl>
              <a:tblPr firstRow="1" bandRow="1"/>
              <a:tblGrid>
                <a:gridCol w="478339">
                  <a:extLst>
                    <a:ext uri="{9D8B030D-6E8A-4147-A177-3AD203B41FA5}">
                      <a16:colId xmlns:a16="http://schemas.microsoft.com/office/drawing/2014/main" val="440912529"/>
                    </a:ext>
                  </a:extLst>
                </a:gridCol>
                <a:gridCol w="389504">
                  <a:extLst>
                    <a:ext uri="{9D8B030D-6E8A-4147-A177-3AD203B41FA5}">
                      <a16:colId xmlns:a16="http://schemas.microsoft.com/office/drawing/2014/main" val="565903490"/>
                    </a:ext>
                  </a:extLst>
                </a:gridCol>
                <a:gridCol w="7052156">
                  <a:extLst>
                    <a:ext uri="{9D8B030D-6E8A-4147-A177-3AD203B41FA5}">
                      <a16:colId xmlns:a16="http://schemas.microsoft.com/office/drawing/2014/main" val="2015833873"/>
                    </a:ext>
                  </a:extLst>
                </a:gridCol>
              </a:tblGrid>
              <a:tr h="180000">
                <a:tc gridSpan="3">
                  <a:txBody>
                    <a:bodyPr/>
                    <a:lstStyle/>
                    <a:p>
                      <a:pPr marL="0" marR="0" indent="0" algn="l"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cs typeface="Arial" panose="020B0604020202020204" pitchFamily="34" charset="0"/>
                        </a:rPr>
                        <a:t>Elemento 5: </a:t>
                      </a:r>
                      <a:r>
                        <a:rPr lang="es-MX" sz="850" b="1" i="1" u="none" strike="noStrike" kern="1200" dirty="0">
                          <a:solidFill>
                            <a:srgbClr val="000000"/>
                          </a:solidFill>
                          <a:effectLst/>
                          <a:latin typeface="Arial" panose="020B0604020202020204" pitchFamily="34" charset="0"/>
                          <a:cs typeface="Arial" panose="020B0604020202020204" pitchFamily="34" charset="0"/>
                        </a:rPr>
                        <a:t>Humor</a:t>
                      </a:r>
                      <a:endParaRPr lang="es-MX" sz="850" b="0" i="0" u="none" strike="noStrike" dirty="0">
                        <a:effectLst/>
                        <a:latin typeface="Arial" panose="020B0604020202020204" pitchFamily="34" charset="0"/>
                      </a:endParaRPr>
                    </a:p>
                  </a:txBody>
                  <a:tcPr marL="56134" marR="56134" marT="4318"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936084678"/>
                  </a:ext>
                </a:extLst>
              </a:tr>
              <a:tr h="213002">
                <a:tc>
                  <a:txBody>
                    <a:bodyPr/>
                    <a:lstStyle/>
                    <a:p>
                      <a:pPr marL="0" algn="l" rtl="0" eaLnBrk="1" fontAlgn="ctr" latinLnBrk="0" hangingPunct="1">
                        <a:spcBef>
                          <a:spcPts val="0"/>
                        </a:spcBef>
                        <a:spcAft>
                          <a:spcPts val="0"/>
                        </a:spcAft>
                      </a:pPr>
                      <a:endParaRPr lang="es-MX" sz="850" b="0" i="0" u="none" strike="noStrike" dirty="0">
                        <a:effectLst/>
                        <a:latin typeface="Arial" panose="020B0604020202020204" pitchFamily="34" charset="0"/>
                      </a:endParaRPr>
                    </a:p>
                  </a:txBody>
                  <a:tcPr marL="56134" marR="56134" marT="4318"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r"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A.1</a:t>
                      </a:r>
                      <a:endParaRPr lang="es-MX" sz="85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Otros ven mi humor como obtuso</a:t>
                      </a:r>
                      <a:endParaRPr lang="es-MX" sz="85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extLst>
                  <a:ext uri="{0D108BD9-81ED-4DB2-BD59-A6C34878D82A}">
                    <a16:rowId xmlns:a16="http://schemas.microsoft.com/office/drawing/2014/main" val="1949349541"/>
                  </a:ext>
                </a:extLst>
              </a:tr>
              <a:tr h="213002">
                <a:tc>
                  <a:txBody>
                    <a:bodyPr/>
                    <a:lstStyle/>
                    <a:p>
                      <a:pPr marL="0" algn="l" rtl="0" eaLnBrk="1" fontAlgn="ctr" latinLnBrk="0" hangingPunct="1">
                        <a:spcBef>
                          <a:spcPts val="0"/>
                        </a:spcBef>
                        <a:spcAft>
                          <a:spcPts val="0"/>
                        </a:spcAft>
                      </a:pPr>
                      <a:endParaRPr lang="es-MX" sz="850" b="0" i="0" u="none" strike="noStrike" dirty="0">
                        <a:effectLst/>
                        <a:latin typeface="Arial" panose="020B0604020202020204" pitchFamily="34" charset="0"/>
                      </a:endParaRPr>
                    </a:p>
                  </a:txBody>
                  <a:tcPr marL="56134" marR="56134" marT="4318"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r"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B.1</a:t>
                      </a:r>
                      <a:endParaRPr lang="es-MX" sz="85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Trato de mantener relaciones amistosas cuando surge algún conflicto o al menos trato de enfocar la atención</a:t>
                      </a:r>
                      <a:endParaRPr lang="es-MX" sz="85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extLst>
                  <a:ext uri="{0D108BD9-81ED-4DB2-BD59-A6C34878D82A}">
                    <a16:rowId xmlns:a16="http://schemas.microsoft.com/office/drawing/2014/main" val="2986795809"/>
                  </a:ext>
                </a:extLst>
              </a:tr>
              <a:tr h="213002">
                <a:tc>
                  <a:txBody>
                    <a:bodyPr/>
                    <a:lstStyle/>
                    <a:p>
                      <a:pPr marL="0" algn="l" rtl="0" eaLnBrk="1" fontAlgn="ctr" latinLnBrk="0" hangingPunct="1">
                        <a:spcBef>
                          <a:spcPts val="0"/>
                        </a:spcBef>
                        <a:spcAft>
                          <a:spcPts val="0"/>
                        </a:spcAft>
                      </a:pPr>
                      <a:endParaRPr lang="es-MX" sz="850" b="0" i="0" u="none" strike="noStrike" dirty="0">
                        <a:effectLst/>
                        <a:latin typeface="Arial" panose="020B0604020202020204" pitchFamily="34" charset="0"/>
                      </a:endParaRPr>
                    </a:p>
                  </a:txBody>
                  <a:tcPr marL="56134" marR="56134" marT="4318"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r"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C.1</a:t>
                      </a:r>
                      <a:endParaRPr lang="es-MX" sz="85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Por medio de mi humor convenzo a otros de mí mismo o de mi posición</a:t>
                      </a:r>
                      <a:endParaRPr lang="es-MX" sz="85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extLst>
                  <a:ext uri="{0D108BD9-81ED-4DB2-BD59-A6C34878D82A}">
                    <a16:rowId xmlns:a16="http://schemas.microsoft.com/office/drawing/2014/main" val="1901940954"/>
                  </a:ext>
                </a:extLst>
              </a:tr>
              <a:tr h="213002">
                <a:tc>
                  <a:txBody>
                    <a:bodyPr/>
                    <a:lstStyle/>
                    <a:p>
                      <a:pPr marL="0" algn="l" rtl="0" eaLnBrk="1" fontAlgn="ctr" latinLnBrk="0" hangingPunct="1">
                        <a:spcBef>
                          <a:spcPts val="0"/>
                        </a:spcBef>
                        <a:spcAft>
                          <a:spcPts val="0"/>
                        </a:spcAft>
                      </a:pPr>
                      <a:endParaRPr lang="es-MX" sz="850" b="0" i="0" u="none" strike="noStrike" dirty="0">
                        <a:effectLst/>
                        <a:latin typeface="Arial" panose="020B0604020202020204" pitchFamily="34" charset="0"/>
                      </a:endParaRPr>
                    </a:p>
                  </a:txBody>
                  <a:tcPr marL="56134" marR="56134" marT="4318"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r"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D.1</a:t>
                      </a:r>
                      <a:endParaRPr lang="es-MX" sz="85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Mi humor es enérgico</a:t>
                      </a:r>
                      <a:endParaRPr lang="es-MX" sz="85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extLst>
                  <a:ext uri="{0D108BD9-81ED-4DB2-BD59-A6C34878D82A}">
                    <a16:rowId xmlns:a16="http://schemas.microsoft.com/office/drawing/2014/main" val="2594816836"/>
                  </a:ext>
                </a:extLst>
              </a:tr>
              <a:tr h="213002">
                <a:tc>
                  <a:txBody>
                    <a:bodyPr/>
                    <a:lstStyle/>
                    <a:p>
                      <a:pPr marL="0" algn="l" rtl="0" eaLnBrk="1" fontAlgn="ctr" latinLnBrk="0" hangingPunct="1">
                        <a:spcBef>
                          <a:spcPts val="0"/>
                        </a:spcBef>
                        <a:spcAft>
                          <a:spcPts val="0"/>
                        </a:spcAft>
                      </a:pPr>
                      <a:endParaRPr lang="es-MX" sz="850" b="0" i="0" u="none" strike="noStrike" dirty="0">
                        <a:effectLst/>
                        <a:latin typeface="Arial" panose="020B0604020202020204" pitchFamily="34" charset="0"/>
                      </a:endParaRPr>
                    </a:p>
                  </a:txBody>
                  <a:tcPr marL="56134" marR="56134" marT="4318"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r"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E.1</a:t>
                      </a:r>
                      <a:endParaRPr lang="es-MX" sz="85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Mi humor se ajusta a la situación y da perspectiva, conservo mi sentido de humor aún bajo presión.</a:t>
                      </a:r>
                      <a:endParaRPr lang="es-MX" sz="85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extLst>
                  <a:ext uri="{0D108BD9-81ED-4DB2-BD59-A6C34878D82A}">
                    <a16:rowId xmlns:a16="http://schemas.microsoft.com/office/drawing/2014/main" val="2504030055"/>
                  </a:ext>
                </a:extLst>
              </a:tr>
              <a:tr h="180000">
                <a:tc gridSpan="3">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850" b="0" i="0" kern="1200" dirty="0" smtClean="0">
                          <a:solidFill>
                            <a:schemeClr val="tx1"/>
                          </a:solidFill>
                          <a:effectLst/>
                          <a:latin typeface="Arial" panose="020B0604020202020204" pitchFamily="34" charset="0"/>
                          <a:ea typeface="+mn-ea"/>
                          <a:cs typeface="Arial" panose="020B0604020202020204" pitchFamily="34" charset="0"/>
                        </a:rPr>
                        <a:t>Elemento 6: </a:t>
                      </a:r>
                      <a:r>
                        <a:rPr lang="es-MX" sz="850" b="1" i="1" kern="1200" dirty="0" smtClean="0">
                          <a:solidFill>
                            <a:schemeClr val="tx1"/>
                          </a:solidFill>
                          <a:effectLst/>
                          <a:latin typeface="Arial" panose="020B0604020202020204" pitchFamily="34" charset="0"/>
                          <a:ea typeface="+mn-ea"/>
                          <a:cs typeface="Arial" panose="020B0604020202020204" pitchFamily="34" charset="0"/>
                        </a:rPr>
                        <a:t>Esfuerzo</a:t>
                      </a:r>
                      <a:endParaRPr lang="es-MX" sz="850" dirty="0" smtClean="0">
                        <a:effectLst/>
                        <a:latin typeface="Arial" panose="020B0604020202020204" pitchFamily="34" charset="0"/>
                        <a:cs typeface="Arial" panose="020B0604020202020204" pitchFamily="34" charset="0"/>
                      </a:endParaRPr>
                    </a:p>
                  </a:txBody>
                  <a:tcPr marL="56134" marR="56134" marT="4318"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solidFill>
                      <a:schemeClr val="accent1">
                        <a:lumMod val="40000"/>
                        <a:lumOff val="60000"/>
                      </a:schemeClr>
                    </a:solidFill>
                  </a:tcPr>
                </a:tc>
                <a:tc hMerge="1">
                  <a:txBody>
                    <a:bodyPr/>
                    <a:lstStyle/>
                    <a:p>
                      <a:pPr marL="0" algn="r" rtl="0" eaLnBrk="1" fontAlgn="t" latinLnBrk="0" hangingPunct="1">
                        <a:spcBef>
                          <a:spcPts val="0"/>
                        </a:spcBef>
                        <a:spcAft>
                          <a:spcPts val="0"/>
                        </a:spcAft>
                      </a:pPr>
                      <a:endParaRPr lang="es-MX" sz="85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hMerge="1">
                  <a:txBody>
                    <a:bodyPr/>
                    <a:lstStyle/>
                    <a:p>
                      <a:pPr marL="0" algn="just" rtl="0" eaLnBrk="1" fontAlgn="ctr" latinLnBrk="0" hangingPunct="1">
                        <a:spcBef>
                          <a:spcPts val="0"/>
                        </a:spcBef>
                        <a:spcAft>
                          <a:spcPts val="0"/>
                        </a:spcAft>
                      </a:pPr>
                      <a:endParaRPr lang="es-MX" sz="85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extLst>
                  <a:ext uri="{0D108BD9-81ED-4DB2-BD59-A6C34878D82A}">
                    <a16:rowId xmlns:a16="http://schemas.microsoft.com/office/drawing/2014/main" val="3773918053"/>
                  </a:ext>
                </a:extLst>
              </a:tr>
              <a:tr h="213002">
                <a:tc>
                  <a:txBody>
                    <a:bodyPr/>
                    <a:lstStyle/>
                    <a:p>
                      <a:pPr marL="0" algn="l" rtl="0" eaLnBrk="1" fontAlgn="ctr" latinLnBrk="0" hangingPunct="1">
                        <a:spcBef>
                          <a:spcPts val="0"/>
                        </a:spcBef>
                        <a:spcAft>
                          <a:spcPts val="0"/>
                        </a:spcAft>
                      </a:pPr>
                      <a:endParaRPr lang="es-MX" sz="850" b="0" i="0" u="none" strike="noStrike" dirty="0">
                        <a:effectLst/>
                        <a:latin typeface="Arial" panose="020B0604020202020204" pitchFamily="34" charset="0"/>
                      </a:endParaRPr>
                    </a:p>
                  </a:txBody>
                  <a:tcPr marL="56134" marR="56134" marT="4318"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r"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A.1</a:t>
                      </a:r>
                      <a:endParaRPr lang="es-MX" sz="180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 esfuerzo nada más lo necesario para pasar</a:t>
                      </a:r>
                      <a:endParaRPr lang="es-MX" sz="180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extLst>
                  <a:ext uri="{0D108BD9-81ED-4DB2-BD59-A6C34878D82A}">
                    <a16:rowId xmlns:a16="http://schemas.microsoft.com/office/drawing/2014/main" val="3036225633"/>
                  </a:ext>
                </a:extLst>
              </a:tr>
              <a:tr h="213002">
                <a:tc>
                  <a:txBody>
                    <a:bodyPr/>
                    <a:lstStyle/>
                    <a:p>
                      <a:pPr marL="0" algn="l" rtl="0" eaLnBrk="1" fontAlgn="ctr" latinLnBrk="0" hangingPunct="1">
                        <a:spcBef>
                          <a:spcPts val="0"/>
                        </a:spcBef>
                        <a:spcAft>
                          <a:spcPts val="0"/>
                        </a:spcAft>
                      </a:pPr>
                      <a:endParaRPr lang="es-MX" sz="850" b="0" i="0" u="none" strike="noStrike" dirty="0">
                        <a:effectLst/>
                        <a:latin typeface="Arial" panose="020B0604020202020204" pitchFamily="34" charset="0"/>
                      </a:endParaRPr>
                    </a:p>
                  </a:txBody>
                  <a:tcPr marL="56134" marR="56134" marT="4318"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r"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B.1</a:t>
                      </a:r>
                      <a:endParaRPr lang="es-MX" sz="180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Raras veces dirijo pero sí doy ayuda</a:t>
                      </a:r>
                      <a:endParaRPr lang="es-MX" sz="180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extLst>
                  <a:ext uri="{0D108BD9-81ED-4DB2-BD59-A6C34878D82A}">
                    <a16:rowId xmlns:a16="http://schemas.microsoft.com/office/drawing/2014/main" val="3424498975"/>
                  </a:ext>
                </a:extLst>
              </a:tr>
              <a:tr h="213002">
                <a:tc>
                  <a:txBody>
                    <a:bodyPr/>
                    <a:lstStyle/>
                    <a:p>
                      <a:pPr marL="0" algn="l" rtl="0" eaLnBrk="1" fontAlgn="ctr" latinLnBrk="0" hangingPunct="1">
                        <a:spcBef>
                          <a:spcPts val="0"/>
                        </a:spcBef>
                        <a:spcAft>
                          <a:spcPts val="0"/>
                        </a:spcAft>
                      </a:pPr>
                      <a:endParaRPr lang="es-MX" sz="850" b="0" i="0" u="none" strike="noStrike" dirty="0">
                        <a:effectLst/>
                        <a:latin typeface="Arial" panose="020B0604020202020204" pitchFamily="34" charset="0"/>
                      </a:endParaRPr>
                    </a:p>
                  </a:txBody>
                  <a:tcPr marL="56134" marR="56134" marT="4318"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r"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C.1</a:t>
                      </a:r>
                      <a:endParaRPr lang="es-MX" sz="180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Busco  mantener un paso uniforme de trabajo</a:t>
                      </a:r>
                      <a:endParaRPr lang="es-MX" sz="180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extLst>
                  <a:ext uri="{0D108BD9-81ED-4DB2-BD59-A6C34878D82A}">
                    <a16:rowId xmlns:a16="http://schemas.microsoft.com/office/drawing/2014/main" val="3587794100"/>
                  </a:ext>
                </a:extLst>
              </a:tr>
              <a:tr h="213002">
                <a:tc>
                  <a:txBody>
                    <a:bodyPr/>
                    <a:lstStyle/>
                    <a:p>
                      <a:pPr marL="0" algn="l" rtl="0" eaLnBrk="1" fontAlgn="ctr" latinLnBrk="0" hangingPunct="1">
                        <a:spcBef>
                          <a:spcPts val="0"/>
                        </a:spcBef>
                        <a:spcAft>
                          <a:spcPts val="0"/>
                        </a:spcAft>
                      </a:pPr>
                      <a:endParaRPr lang="es-MX" sz="850" b="0" i="0" u="none" strike="noStrike" dirty="0">
                        <a:effectLst/>
                        <a:latin typeface="Arial" panose="020B0604020202020204" pitchFamily="34" charset="0"/>
                      </a:endParaRPr>
                    </a:p>
                  </a:txBody>
                  <a:tcPr marL="56134" marR="56134" marT="4318"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r"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D.1</a:t>
                      </a:r>
                      <a:endParaRPr lang="es-MX" sz="180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Trabajo duro y demando lo mismo de los demás</a:t>
                      </a:r>
                      <a:endParaRPr lang="es-MX" sz="180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extLst>
                  <a:ext uri="{0D108BD9-81ED-4DB2-BD59-A6C34878D82A}">
                    <a16:rowId xmlns:a16="http://schemas.microsoft.com/office/drawing/2014/main" val="430552159"/>
                  </a:ext>
                </a:extLst>
              </a:tr>
              <a:tr h="213002">
                <a:tc>
                  <a:txBody>
                    <a:bodyPr/>
                    <a:lstStyle/>
                    <a:p>
                      <a:pPr marL="0" algn="l" rtl="0" eaLnBrk="1" fontAlgn="ctr" latinLnBrk="0" hangingPunct="1">
                        <a:spcBef>
                          <a:spcPts val="0"/>
                        </a:spcBef>
                        <a:spcAft>
                          <a:spcPts val="0"/>
                        </a:spcAft>
                      </a:pPr>
                      <a:endParaRPr lang="es-MX" sz="850" b="0" i="0" u="none" strike="noStrike" dirty="0">
                        <a:effectLst/>
                        <a:latin typeface="Arial" panose="020B0604020202020204" pitchFamily="34" charset="0"/>
                      </a:endParaRPr>
                    </a:p>
                  </a:txBody>
                  <a:tcPr marL="56134" marR="56134" marT="4318"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r" rtl="0" eaLnBrk="1" fontAlgn="t"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E.1</a:t>
                      </a:r>
                      <a:endParaRPr lang="es-MX" sz="180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ctr" latinLnBrk="0" hangingPunct="1">
                        <a:spcBef>
                          <a:spcPts val="0"/>
                        </a:spcBef>
                        <a:spcAft>
                          <a:spcPts val="0"/>
                        </a:spcAft>
                      </a:pPr>
                      <a:r>
                        <a:rPr lang="es-MX" sz="85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 esfuerzo vigorosamente y otros me acompañan</a:t>
                      </a:r>
                      <a:endParaRPr lang="es-MX" sz="1800" b="0" i="0" u="none" strike="noStrike" dirty="0">
                        <a:effectLst/>
                        <a:latin typeface="Arial" panose="020B0604020202020204" pitchFamily="34" charset="0"/>
                      </a:endParaRPr>
                    </a:p>
                  </a:txBody>
                  <a:tcPr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extLst>
                  <a:ext uri="{0D108BD9-81ED-4DB2-BD59-A6C34878D82A}">
                    <a16:rowId xmlns:a16="http://schemas.microsoft.com/office/drawing/2014/main" val="4044902202"/>
                  </a:ext>
                </a:extLst>
              </a:tr>
            </a:tbl>
          </a:graphicData>
        </a:graphic>
      </p:graphicFrame>
      <p:graphicFrame>
        <p:nvGraphicFramePr>
          <p:cNvPr id="5" name="2 Tabla"/>
          <p:cNvGraphicFramePr>
            <a:graphicFrameLocks noGrp="1"/>
          </p:cNvGraphicFramePr>
          <p:nvPr>
            <p:extLst/>
          </p:nvPr>
        </p:nvGraphicFramePr>
        <p:xfrm>
          <a:off x="612442" y="188664"/>
          <a:ext cx="7919998" cy="216000"/>
        </p:xfrm>
        <a:graphic>
          <a:graphicData uri="http://schemas.openxmlformats.org/drawingml/2006/table">
            <a:tbl>
              <a:tblPr/>
              <a:tblGrid>
                <a:gridCol w="1340038">
                  <a:extLst>
                    <a:ext uri="{9D8B030D-6E8A-4147-A177-3AD203B41FA5}">
                      <a16:colId xmlns:a16="http://schemas.microsoft.com/office/drawing/2014/main" val="20000"/>
                    </a:ext>
                  </a:extLst>
                </a:gridCol>
                <a:gridCol w="760957">
                  <a:extLst>
                    <a:ext uri="{9D8B030D-6E8A-4147-A177-3AD203B41FA5}">
                      <a16:colId xmlns:a16="http://schemas.microsoft.com/office/drawing/2014/main" val="2489667975"/>
                    </a:ext>
                  </a:extLst>
                </a:gridCol>
                <a:gridCol w="1936981">
                  <a:extLst>
                    <a:ext uri="{9D8B030D-6E8A-4147-A177-3AD203B41FA5}">
                      <a16:colId xmlns:a16="http://schemas.microsoft.com/office/drawing/2014/main" val="4112727116"/>
                    </a:ext>
                  </a:extLst>
                </a:gridCol>
                <a:gridCol w="691777">
                  <a:extLst>
                    <a:ext uri="{9D8B030D-6E8A-4147-A177-3AD203B41FA5}">
                      <a16:colId xmlns:a16="http://schemas.microsoft.com/office/drawing/2014/main" val="20002"/>
                    </a:ext>
                  </a:extLst>
                </a:gridCol>
                <a:gridCol w="581682">
                  <a:extLst>
                    <a:ext uri="{9D8B030D-6E8A-4147-A177-3AD203B41FA5}">
                      <a16:colId xmlns:a16="http://schemas.microsoft.com/office/drawing/2014/main" val="20003"/>
                    </a:ext>
                  </a:extLst>
                </a:gridCol>
                <a:gridCol w="732696">
                  <a:extLst>
                    <a:ext uri="{9D8B030D-6E8A-4147-A177-3AD203B41FA5}">
                      <a16:colId xmlns:a16="http://schemas.microsoft.com/office/drawing/2014/main" val="1733146758"/>
                    </a:ext>
                  </a:extLst>
                </a:gridCol>
                <a:gridCol w="496823">
                  <a:extLst>
                    <a:ext uri="{9D8B030D-6E8A-4147-A177-3AD203B41FA5}">
                      <a16:colId xmlns:a16="http://schemas.microsoft.com/office/drawing/2014/main" val="20005"/>
                    </a:ext>
                  </a:extLst>
                </a:gridCol>
                <a:gridCol w="530345">
                  <a:extLst>
                    <a:ext uri="{9D8B030D-6E8A-4147-A177-3AD203B41FA5}">
                      <a16:colId xmlns:a16="http://schemas.microsoft.com/office/drawing/2014/main" val="20007"/>
                    </a:ext>
                  </a:extLst>
                </a:gridCol>
                <a:gridCol w="235714">
                  <a:extLst>
                    <a:ext uri="{9D8B030D-6E8A-4147-A177-3AD203B41FA5}">
                      <a16:colId xmlns:a16="http://schemas.microsoft.com/office/drawing/2014/main" val="20008"/>
                    </a:ext>
                  </a:extLst>
                </a:gridCol>
                <a:gridCol w="306493">
                  <a:extLst>
                    <a:ext uri="{9D8B030D-6E8A-4147-A177-3AD203B41FA5}">
                      <a16:colId xmlns:a16="http://schemas.microsoft.com/office/drawing/2014/main" val="3157928155"/>
                    </a:ext>
                  </a:extLst>
                </a:gridCol>
                <a:gridCol w="306492">
                  <a:extLst>
                    <a:ext uri="{9D8B030D-6E8A-4147-A177-3AD203B41FA5}">
                      <a16:colId xmlns:a16="http://schemas.microsoft.com/office/drawing/2014/main" val="1722002891"/>
                    </a:ext>
                  </a:extLst>
                </a:gridCol>
              </a:tblGrid>
              <a:tr h="216000">
                <a:tc>
                  <a:txBody>
                    <a:bodyPr/>
                    <a:lstStyle/>
                    <a:p>
                      <a:pPr marL="0" algn="ctr" rtl="0" eaLnBrk="1" fontAlgn="ctr" latinLnBrk="0" hangingPunct="1">
                        <a:spcBef>
                          <a:spcPts val="0"/>
                        </a:spcBef>
                        <a:spcAft>
                          <a:spcPts val="0"/>
                        </a:spcAft>
                      </a:pPr>
                      <a:r>
                        <a:rPr lang="es-MX" sz="750" b="1" i="0" u="none" strike="noStrike" kern="1200" baseline="0" dirty="0">
                          <a:solidFill>
                            <a:srgbClr val="000000"/>
                          </a:solidFill>
                          <a:effectLst/>
                          <a:latin typeface="Arial Narrow" panose="020B0606020202030204" pitchFamily="34" charset="0"/>
                          <a:cs typeface="Arial"/>
                        </a:rPr>
                        <a:t>TGE -</a:t>
                      </a:r>
                      <a:r>
                        <a:rPr lang="es-MX" sz="750" b="1" i="0" u="none" strike="noStrike" kern="1200" baseline="0" dirty="0" smtClean="0">
                          <a:solidFill>
                            <a:srgbClr val="000000"/>
                          </a:solidFill>
                          <a:effectLst/>
                          <a:latin typeface="Arial Narrow" panose="020B0606020202030204" pitchFamily="34" charset="0"/>
                          <a:cs typeface="Arial"/>
                        </a:rPr>
                        <a:t>2021 </a:t>
                      </a:r>
                      <a:r>
                        <a:rPr lang="es-MX" sz="750" b="1" i="0" u="none" strike="noStrike" kern="1200" baseline="0" dirty="0">
                          <a:solidFill>
                            <a:srgbClr val="000000"/>
                          </a:solidFill>
                          <a:effectLst/>
                          <a:latin typeface="Arial Narrow" panose="020B0606020202030204" pitchFamily="34" charset="0"/>
                          <a:cs typeface="Arial"/>
                        </a:rPr>
                        <a:t>– </a:t>
                      </a:r>
                      <a:r>
                        <a:rPr lang="es-MX" sz="750" b="1" i="0" u="none" strike="noStrike" kern="1200" baseline="0" dirty="0" smtClean="0">
                          <a:solidFill>
                            <a:srgbClr val="000000"/>
                          </a:solidFill>
                          <a:effectLst/>
                          <a:latin typeface="Arial Narrow" panose="020B0606020202030204" pitchFamily="34" charset="0"/>
                          <a:cs typeface="Arial"/>
                        </a:rPr>
                        <a:t>2022. </a:t>
                      </a:r>
                      <a:r>
                        <a:rPr lang="es-MX" sz="750" b="1" i="0" u="none" strike="noStrike" kern="1200" baseline="0" dirty="0">
                          <a:solidFill>
                            <a:srgbClr val="000000"/>
                          </a:solidFill>
                          <a:effectLst/>
                          <a:latin typeface="Arial Narrow" panose="020B0606020202030204" pitchFamily="34" charset="0"/>
                          <a:cs typeface="Arial"/>
                        </a:rPr>
                        <a:t>MÓDULO </a:t>
                      </a:r>
                      <a:r>
                        <a:rPr lang="es-MX" sz="750" b="1" i="0" u="none" strike="noStrike" kern="1200" baseline="0" dirty="0" smtClean="0">
                          <a:solidFill>
                            <a:srgbClr val="000000"/>
                          </a:solidFill>
                          <a:effectLst/>
                          <a:latin typeface="Arial Narrow" panose="020B0606020202030204" pitchFamily="34" charset="0"/>
                          <a:cs typeface="Arial"/>
                        </a:rPr>
                        <a:t>I</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r>
                        <a:rPr lang="es-MX" sz="750" b="0" i="0" u="none" strike="noStrike" dirty="0" smtClean="0">
                          <a:effectLst/>
                          <a:latin typeface="Arial Narrow" panose="020B0606020202030204" pitchFamily="34" charset="0"/>
                        </a:rPr>
                        <a:t>NOMBRE:</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es-MX" sz="750" dirty="0" smtClean="0">
                          <a:latin typeface="Arial Narrow" panose="020B0606020202030204" pitchFamily="34" charset="0"/>
                        </a:rPr>
                        <a:t>CARRERA</a:t>
                      </a:r>
                      <a:endParaRPr lang="es-MX" sz="75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750" b="0" i="0" u="none" strike="noStrike" dirty="0" smtClean="0">
                          <a:effectLst/>
                          <a:latin typeface="Arial Narrow" panose="020B0606020202030204" pitchFamily="34" charset="0"/>
                        </a:rPr>
                        <a:t>MATRÍCULA</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s-MX" sz="75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50" b="1" i="0" u="none" strike="noStrike" kern="1200" baseline="0" dirty="0">
                          <a:solidFill>
                            <a:srgbClr val="000000"/>
                          </a:solidFill>
                          <a:effectLst/>
                          <a:latin typeface="Arial Narrow" panose="020B0606020202030204" pitchFamily="34" charset="0"/>
                          <a:cs typeface="Arial"/>
                        </a:rPr>
                        <a:t>HOJA</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50" b="0" i="0" u="none" strike="noStrike" dirty="0" smtClean="0">
                          <a:effectLst/>
                          <a:latin typeface="Arial Narrow" panose="020B0606020202030204" pitchFamily="34" charset="0"/>
                        </a:rPr>
                        <a:t>2</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50" b="1" i="0" u="none" strike="noStrike" dirty="0" smtClean="0">
                          <a:effectLst/>
                          <a:latin typeface="Arial Narrow" panose="020B0606020202030204" pitchFamily="34" charset="0"/>
                        </a:rPr>
                        <a:t>DE</a:t>
                      </a:r>
                      <a:endParaRPr lang="es-MX" sz="750" b="1"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7</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6" name="Tabla 5"/>
          <p:cNvGraphicFramePr>
            <a:graphicFrameLocks noGrp="1"/>
          </p:cNvGraphicFramePr>
          <p:nvPr>
            <p:extLst/>
          </p:nvPr>
        </p:nvGraphicFramePr>
        <p:xfrm>
          <a:off x="612440" y="3331496"/>
          <a:ext cx="7920000" cy="601560"/>
        </p:xfrm>
        <a:graphic>
          <a:graphicData uri="http://schemas.openxmlformats.org/drawingml/2006/table">
            <a:tbl>
              <a:tblPr firstRow="1" bandRow="1"/>
              <a:tblGrid>
                <a:gridCol w="464808">
                  <a:extLst>
                    <a:ext uri="{9D8B030D-6E8A-4147-A177-3AD203B41FA5}">
                      <a16:colId xmlns:a16="http://schemas.microsoft.com/office/drawing/2014/main" val="4122015129"/>
                    </a:ext>
                  </a:extLst>
                </a:gridCol>
                <a:gridCol w="7455192">
                  <a:extLst>
                    <a:ext uri="{9D8B030D-6E8A-4147-A177-3AD203B41FA5}">
                      <a16:colId xmlns:a16="http://schemas.microsoft.com/office/drawing/2014/main" val="3537152463"/>
                    </a:ext>
                  </a:extLst>
                </a:gridCol>
              </a:tblGrid>
              <a:tr h="576000">
                <a:tc>
                  <a:txBody>
                    <a:bodyPr/>
                    <a:lstStyle/>
                    <a:p>
                      <a:pPr marL="0" algn="ctr" rtl="0" eaLnBrk="1" fontAlgn="ctr" latinLnBrk="0" hangingPunct="1">
                        <a:spcBef>
                          <a:spcPts val="0"/>
                        </a:spcBef>
                        <a:spcAft>
                          <a:spcPts val="0"/>
                        </a:spcAft>
                      </a:pPr>
                      <a:r>
                        <a:rPr lang="es-MX" sz="1000" b="1" i="0" u="none" strike="noStrike" kern="1200" dirty="0">
                          <a:solidFill>
                            <a:srgbClr val="FF0000"/>
                          </a:solidFill>
                          <a:effectLst/>
                          <a:latin typeface="Arial" panose="020B0604020202020204" pitchFamily="34" charset="0"/>
                          <a:cs typeface="Arial" panose="020B0604020202020204" pitchFamily="34" charset="0"/>
                        </a:rPr>
                        <a:t>2.0</a:t>
                      </a:r>
                      <a:endParaRPr lang="es-MX" sz="2800" b="0" i="0" u="none" strike="noStrike" dirty="0">
                        <a:effectLst/>
                        <a:latin typeface="Arial" panose="020B0604020202020204" pitchFamily="34" charset="0"/>
                      </a:endParaRPr>
                    </a:p>
                  </a:txBody>
                  <a:tcPr marL="121172" marR="121172" marT="34080" marB="3408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IDENTIFICACIÓN DEL PROPIO ESTILO DE LIDERAZGO</a:t>
                      </a:r>
                      <a:endParaRPr lang="es-MX" sz="1800" b="0" i="0" u="none" strike="noStrike" dirty="0">
                        <a:effectLst/>
                        <a:latin typeface="Arial" panose="020B0604020202020204" pitchFamily="34" charset="0"/>
                      </a:endParaRPr>
                    </a:p>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El </a:t>
                      </a:r>
                      <a:r>
                        <a:rPr lang="es-MX" sz="700" b="1" i="1" u="none" strike="noStrike" kern="1200" dirty="0">
                          <a:solidFill>
                            <a:srgbClr val="000000"/>
                          </a:solidFill>
                          <a:effectLst/>
                          <a:latin typeface="Arial" panose="020B0604020202020204" pitchFamily="34" charset="0"/>
                          <a:cs typeface="Arial" panose="020B0604020202020204" pitchFamily="34" charset="0"/>
                        </a:rPr>
                        <a:t>CUADRO IDENTIFICACIÓN DEL PROPIO ESTILO DE LIDERAZGO</a:t>
                      </a:r>
                      <a:r>
                        <a:rPr lang="es-MX" sz="700" b="1" i="0" u="none" strike="noStrike" kern="1200" dirty="0">
                          <a:solidFill>
                            <a:srgbClr val="000000"/>
                          </a:solidFill>
                          <a:effectLst/>
                          <a:latin typeface="Arial" panose="020B0604020202020204" pitchFamily="34" charset="0"/>
                          <a:cs typeface="Arial" panose="020B0604020202020204" pitchFamily="34" charset="0"/>
                        </a:rPr>
                        <a:t>, le ayudará a totalizar  los puntos para llegar a una conclusión. </a:t>
                      </a:r>
                      <a:r>
                        <a:rPr lang="es-MX" sz="700" b="1" i="1" u="none" strike="noStrike" kern="1200" dirty="0">
                          <a:solidFill>
                            <a:srgbClr val="000000"/>
                          </a:solidFill>
                          <a:effectLst/>
                          <a:latin typeface="Arial" panose="020B0604020202020204" pitchFamily="34" charset="0"/>
                          <a:cs typeface="Arial" panose="020B0604020202020204" pitchFamily="34" charset="0"/>
                        </a:rPr>
                        <a:t>¿Cuál estilo GRID es más típico de usted? Lea </a:t>
                      </a:r>
                      <a:r>
                        <a:rPr lang="es-MX" sz="700" b="1" i="0" u="none" strike="noStrike" kern="1200" dirty="0">
                          <a:solidFill>
                            <a:srgbClr val="000000"/>
                          </a:solidFill>
                          <a:effectLst/>
                          <a:latin typeface="Arial" panose="020B0604020202020204" pitchFamily="34" charset="0"/>
                          <a:cs typeface="Arial" panose="020B0604020202020204" pitchFamily="34" charset="0"/>
                        </a:rPr>
                        <a:t>Empiece con el Elemento 1 Decisiones,</a:t>
                      </a:r>
                      <a:r>
                        <a:rPr lang="es-MX" sz="700" b="1" i="0" u="none" strike="noStrike" kern="1200" baseline="0" dirty="0">
                          <a:solidFill>
                            <a:srgbClr val="000000"/>
                          </a:solidFill>
                          <a:effectLst/>
                          <a:latin typeface="Arial" panose="020B0604020202020204" pitchFamily="34" charset="0"/>
                          <a:cs typeface="Arial" panose="020B0604020202020204" pitchFamily="34" charset="0"/>
                        </a:rPr>
                        <a:t> los puntos de la  fila A.1 </a:t>
                      </a:r>
                      <a:r>
                        <a:rPr lang="es-MX" sz="700" b="1" i="0" u="none" strike="noStrike" kern="1200" dirty="0">
                          <a:solidFill>
                            <a:srgbClr val="000000"/>
                          </a:solidFill>
                          <a:effectLst/>
                          <a:latin typeface="Arial" panose="020B0604020202020204" pitchFamily="34" charset="0"/>
                          <a:cs typeface="Arial" panose="020B0604020202020204" pitchFamily="34" charset="0"/>
                        </a:rPr>
                        <a:t> anótelos en el cuadro A.! De la fila 1 Decisiones en el CUADRO</a:t>
                      </a:r>
                      <a:r>
                        <a:rPr lang="es-MX" sz="700" b="1" i="0" u="none" strike="noStrike" kern="1200" baseline="0" dirty="0">
                          <a:solidFill>
                            <a:srgbClr val="000000"/>
                          </a:solidFill>
                          <a:effectLst/>
                          <a:latin typeface="Arial" panose="020B0604020202020204" pitchFamily="34" charset="0"/>
                          <a:cs typeface="Arial" panose="020B0604020202020204" pitchFamily="34" charset="0"/>
                        </a:rPr>
                        <a:t> DE INDENTIDAD DEL ESTILO PERSOBNAL. Después vaya a la fila B.1 del elemento y anote el puntaje en el cuadro B.1 del elemento en el cuadro, y así sucesivamente todos los elemento. Al final sume  cada total cada</a:t>
                      </a:r>
                      <a:r>
                        <a:rPr lang="es-MX" sz="700" b="1" i="0" u="none" strike="noStrike" kern="1200" dirty="0">
                          <a:solidFill>
                            <a:srgbClr val="000000"/>
                          </a:solidFill>
                          <a:effectLst/>
                          <a:latin typeface="Arial" panose="020B0604020202020204" pitchFamily="34" charset="0"/>
                          <a:cs typeface="Arial" panose="020B0604020202020204" pitchFamily="34" charset="0"/>
                        </a:rPr>
                        <a:t> columna.</a:t>
                      </a:r>
                      <a:endParaRPr lang="es-MX" sz="1800" b="0" i="0" u="none" strike="noStrike" dirty="0">
                        <a:effectLst/>
                        <a:latin typeface="Arial" panose="020B0604020202020204" pitchFamily="34" charset="0"/>
                      </a:endParaRPr>
                    </a:p>
                  </a:txBody>
                  <a:tcPr marL="121172" marR="121172" marT="34080" marB="3408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solidFill>
                      <a:srgbClr val="B9CDE5"/>
                    </a:solidFill>
                  </a:tcPr>
                </a:tc>
                <a:extLst>
                  <a:ext uri="{0D108BD9-81ED-4DB2-BD59-A6C34878D82A}">
                    <a16:rowId xmlns:a16="http://schemas.microsoft.com/office/drawing/2014/main" val="909055531"/>
                  </a:ext>
                </a:extLst>
              </a:tr>
            </a:tbl>
          </a:graphicData>
        </a:graphic>
      </p:graphicFrame>
      <p:graphicFrame>
        <p:nvGraphicFramePr>
          <p:cNvPr id="7" name="Tabla 6"/>
          <p:cNvGraphicFramePr>
            <a:graphicFrameLocks noGrp="1"/>
          </p:cNvGraphicFramePr>
          <p:nvPr>
            <p:extLst/>
          </p:nvPr>
        </p:nvGraphicFramePr>
        <p:xfrm>
          <a:off x="611560" y="4005080"/>
          <a:ext cx="7919998" cy="1799999"/>
        </p:xfrm>
        <a:graphic>
          <a:graphicData uri="http://schemas.openxmlformats.org/drawingml/2006/table">
            <a:tbl>
              <a:tblPr firstRow="1" firstCol="1" lastRow="1" lastCol="1" bandRow="1" bandCol="1"/>
              <a:tblGrid>
                <a:gridCol w="1646408">
                  <a:extLst>
                    <a:ext uri="{9D8B030D-6E8A-4147-A177-3AD203B41FA5}">
                      <a16:colId xmlns:a16="http://schemas.microsoft.com/office/drawing/2014/main" val="1372787162"/>
                    </a:ext>
                  </a:extLst>
                </a:gridCol>
                <a:gridCol w="531097">
                  <a:extLst>
                    <a:ext uri="{9D8B030D-6E8A-4147-A177-3AD203B41FA5}">
                      <a16:colId xmlns:a16="http://schemas.microsoft.com/office/drawing/2014/main" val="358947614"/>
                    </a:ext>
                  </a:extLst>
                </a:gridCol>
                <a:gridCol w="531097">
                  <a:extLst>
                    <a:ext uri="{9D8B030D-6E8A-4147-A177-3AD203B41FA5}">
                      <a16:colId xmlns:a16="http://schemas.microsoft.com/office/drawing/2014/main" val="2514197937"/>
                    </a:ext>
                  </a:extLst>
                </a:gridCol>
                <a:gridCol w="531097">
                  <a:extLst>
                    <a:ext uri="{9D8B030D-6E8A-4147-A177-3AD203B41FA5}">
                      <a16:colId xmlns:a16="http://schemas.microsoft.com/office/drawing/2014/main" val="2480341464"/>
                    </a:ext>
                  </a:extLst>
                </a:gridCol>
                <a:gridCol w="531097">
                  <a:extLst>
                    <a:ext uri="{9D8B030D-6E8A-4147-A177-3AD203B41FA5}">
                      <a16:colId xmlns:a16="http://schemas.microsoft.com/office/drawing/2014/main" val="2395544889"/>
                    </a:ext>
                  </a:extLst>
                </a:gridCol>
                <a:gridCol w="531097">
                  <a:extLst>
                    <a:ext uri="{9D8B030D-6E8A-4147-A177-3AD203B41FA5}">
                      <a16:colId xmlns:a16="http://schemas.microsoft.com/office/drawing/2014/main" val="1818377877"/>
                    </a:ext>
                  </a:extLst>
                </a:gridCol>
                <a:gridCol w="531097">
                  <a:extLst>
                    <a:ext uri="{9D8B030D-6E8A-4147-A177-3AD203B41FA5}">
                      <a16:colId xmlns:a16="http://schemas.microsoft.com/office/drawing/2014/main" val="1547019514"/>
                    </a:ext>
                  </a:extLst>
                </a:gridCol>
                <a:gridCol w="531097">
                  <a:extLst>
                    <a:ext uri="{9D8B030D-6E8A-4147-A177-3AD203B41FA5}">
                      <a16:colId xmlns:a16="http://schemas.microsoft.com/office/drawing/2014/main" val="819601113"/>
                    </a:ext>
                  </a:extLst>
                </a:gridCol>
                <a:gridCol w="531097">
                  <a:extLst>
                    <a:ext uri="{9D8B030D-6E8A-4147-A177-3AD203B41FA5}">
                      <a16:colId xmlns:a16="http://schemas.microsoft.com/office/drawing/2014/main" val="2029809416"/>
                    </a:ext>
                  </a:extLst>
                </a:gridCol>
                <a:gridCol w="531097">
                  <a:extLst>
                    <a:ext uri="{9D8B030D-6E8A-4147-A177-3AD203B41FA5}">
                      <a16:colId xmlns:a16="http://schemas.microsoft.com/office/drawing/2014/main" val="103806757"/>
                    </a:ext>
                  </a:extLst>
                </a:gridCol>
                <a:gridCol w="531097">
                  <a:extLst>
                    <a:ext uri="{9D8B030D-6E8A-4147-A177-3AD203B41FA5}">
                      <a16:colId xmlns:a16="http://schemas.microsoft.com/office/drawing/2014/main" val="2833531579"/>
                    </a:ext>
                  </a:extLst>
                </a:gridCol>
                <a:gridCol w="219080">
                  <a:extLst>
                    <a:ext uri="{9D8B030D-6E8A-4147-A177-3AD203B41FA5}">
                      <a16:colId xmlns:a16="http://schemas.microsoft.com/office/drawing/2014/main" val="599420708"/>
                    </a:ext>
                  </a:extLst>
                </a:gridCol>
                <a:gridCol w="743540">
                  <a:extLst>
                    <a:ext uri="{9D8B030D-6E8A-4147-A177-3AD203B41FA5}">
                      <a16:colId xmlns:a16="http://schemas.microsoft.com/office/drawing/2014/main" val="2082635839"/>
                    </a:ext>
                  </a:extLst>
                </a:gridCol>
              </a:tblGrid>
              <a:tr h="212699">
                <a:tc gridSpan="11">
                  <a:txBody>
                    <a:bodyPr/>
                    <a:lstStyle/>
                    <a:p>
                      <a:pPr marL="0" algn="ctr" rtl="0" eaLnBrk="1" fontAlgn="ctr" latinLnBrk="0" hangingPunct="1">
                        <a:spcBef>
                          <a:spcPts val="600"/>
                        </a:spcBef>
                        <a:spcAft>
                          <a:spcPts val="60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CUADRO: IDENTIFIQUE SU ESTILO PERSONAL</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solidFill>
                      <a:srgbClr val="DCE6F2"/>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rowSpan="10">
                  <a:txBody>
                    <a:bodyPr/>
                    <a:lstStyle/>
                    <a:p>
                      <a:pPr marL="0" algn="ctr" rtl="0" eaLnBrk="1" fontAlgn="ctr" latinLnBrk="0" hangingPunct="1">
                        <a:spcBef>
                          <a:spcPts val="600"/>
                        </a:spcBef>
                        <a:spcAft>
                          <a:spcPts val="600"/>
                        </a:spcAft>
                      </a:pP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ysDash"/>
                      <a:round/>
                      <a:headEnd type="none" w="med" len="med"/>
                      <a:tailEnd type="none" w="med" len="med"/>
                    </a:lnR>
                    <a:lnT w="12700" cap="flat" cmpd="sng" algn="ctr">
                      <a:solidFill>
                        <a:srgbClr val="7F7F7F"/>
                      </a:solidFill>
                      <a:prstDash val="sysDash"/>
                      <a:round/>
                      <a:headEnd type="none" w="med" len="med"/>
                      <a:tailEnd type="none" w="med" len="med"/>
                    </a:lnT>
                    <a:lnB w="12700" cap="flat" cmpd="sng" algn="ctr">
                      <a:solidFill>
                        <a:srgbClr val="7F7F7F"/>
                      </a:solidFill>
                      <a:prstDash val="sysDash"/>
                      <a:round/>
                      <a:headEnd type="none" w="med" len="med"/>
                      <a:tailEnd type="none" w="med" len="med"/>
                    </a:lnB>
                  </a:tcPr>
                </a:tc>
                <a:tc rowSpan="3">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cs typeface="Arial" panose="020B0604020202020204" pitchFamily="34" charset="0"/>
                        </a:rPr>
                        <a:t>Sumas</a:t>
                      </a:r>
                      <a:r>
                        <a:rPr lang="es-MX" sz="800" b="1" i="0" u="none" strike="noStrike" kern="1200" baseline="0" dirty="0">
                          <a:solidFill>
                            <a:srgbClr val="000000"/>
                          </a:solidFill>
                          <a:effectLst/>
                          <a:latin typeface="Arial" panose="020B0604020202020204" pitchFamily="34" charset="0"/>
                          <a:cs typeface="Arial" panose="020B0604020202020204" pitchFamily="34" charset="0"/>
                        </a:rPr>
                        <a:t> de control  </a:t>
                      </a:r>
                      <a:r>
                        <a:rPr lang="es-MX" sz="800" b="1" i="0" u="none" strike="noStrike" kern="1200" baseline="0" dirty="0">
                          <a:solidFill>
                            <a:srgbClr val="FF0000"/>
                          </a:solidFill>
                          <a:effectLst/>
                          <a:latin typeface="Arial" panose="020B0604020202020204" pitchFamily="34" charset="0"/>
                          <a:cs typeface="Arial" panose="020B0604020202020204" pitchFamily="34" charset="0"/>
                        </a:rPr>
                        <a:t>(1)</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ysDash"/>
                      <a:round/>
                      <a:headEnd type="none" w="med" len="med"/>
                      <a:tailEnd type="none" w="med" len="med"/>
                    </a:lnL>
                    <a:lnR w="6350" cap="flat" cmpd="sng" algn="ctr">
                      <a:solidFill>
                        <a:srgbClr val="17375E"/>
                      </a:solidFill>
                      <a:prstDash val="sysDash"/>
                      <a:round/>
                      <a:headEnd type="none" w="med" len="med"/>
                      <a:tailEnd type="none" w="med" len="med"/>
                    </a:lnR>
                    <a:lnT w="6350" cap="flat" cmpd="sng" algn="ctr">
                      <a:solidFill>
                        <a:srgbClr val="17375E"/>
                      </a:solidFill>
                      <a:prstDash val="sysDash"/>
                      <a:round/>
                      <a:headEnd type="none" w="med" len="med"/>
                      <a:tailEnd type="none" w="med" len="med"/>
                    </a:lnT>
                    <a:lnB w="6350" cap="flat" cmpd="sng" algn="ctr">
                      <a:solidFill>
                        <a:srgbClr val="17375E"/>
                      </a:solidFill>
                      <a:prstDash val="sysDash"/>
                      <a:round/>
                      <a:headEnd type="none" w="med" len="med"/>
                      <a:tailEnd type="none" w="med" len="med"/>
                    </a:lnB>
                  </a:tcPr>
                </a:tc>
                <a:extLst>
                  <a:ext uri="{0D108BD9-81ED-4DB2-BD59-A6C34878D82A}">
                    <a16:rowId xmlns:a16="http://schemas.microsoft.com/office/drawing/2014/main" val="3740965383"/>
                  </a:ext>
                </a:extLst>
              </a:tr>
              <a:tr h="147676">
                <a:tc rowSpan="2">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Elemento</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solidFill>
                      <a:srgbClr val="DCE6F2"/>
                    </a:solidFill>
                  </a:tcPr>
                </a:tc>
                <a:tc gridSpan="10">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Estilos de Liderazgo</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vMerge="1">
                  <a:txBody>
                    <a:bodyPr/>
                    <a:lstStyle/>
                    <a:p>
                      <a:endParaRPr lang="es-MX"/>
                    </a:p>
                  </a:txBody>
                  <a:tcPr/>
                </a:tc>
                <a:tc vMerge="1">
                  <a:txBody>
                    <a:bodyPr/>
                    <a:lstStyle/>
                    <a:p>
                      <a:endParaRPr lang="es-MX"/>
                    </a:p>
                  </a:txBody>
                  <a:tcPr/>
                </a:tc>
                <a:extLst>
                  <a:ext uri="{0D108BD9-81ED-4DB2-BD59-A6C34878D82A}">
                    <a16:rowId xmlns:a16="http://schemas.microsoft.com/office/drawing/2014/main" val="3018832595"/>
                  </a:ext>
                </a:extLst>
              </a:tr>
              <a:tr h="147676">
                <a:tc vMerge="1">
                  <a:txBody>
                    <a:bodyPr/>
                    <a:lstStyle/>
                    <a:p>
                      <a:endParaRPr lang="es-MX"/>
                    </a:p>
                  </a:txBody>
                  <a:tcPr/>
                </a:tc>
                <a:tc gridSpan="2">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5.5</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9.1</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9.9</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hMerge="1">
                  <a:txBody>
                    <a:bodyPr/>
                    <a:lstStyle/>
                    <a:p>
                      <a:endParaRPr lang="es-MX"/>
                    </a:p>
                  </a:txBody>
                  <a:tcPr/>
                </a:tc>
                <a:tc vMerge="1">
                  <a:txBody>
                    <a:bodyPr/>
                    <a:lstStyle/>
                    <a:p>
                      <a:endParaRPr lang="es-MX"/>
                    </a:p>
                  </a:txBody>
                  <a:tcPr/>
                </a:tc>
                <a:tc vMerge="1">
                  <a:txBody>
                    <a:bodyPr/>
                    <a:lstStyle/>
                    <a:p>
                      <a:endParaRPr lang="es-MX"/>
                    </a:p>
                  </a:txBody>
                  <a:tcPr/>
                </a:tc>
                <a:extLst>
                  <a:ext uri="{0D108BD9-81ED-4DB2-BD59-A6C34878D82A}">
                    <a16:rowId xmlns:a16="http://schemas.microsoft.com/office/drawing/2014/main" val="435572397"/>
                  </a:ext>
                </a:extLst>
              </a:tr>
              <a:tr h="184564">
                <a:tc>
                  <a:txBody>
                    <a:bodyPr/>
                    <a:lstStyle/>
                    <a:p>
                      <a:pPr marL="0" algn="just" rtl="0" eaLnBrk="1" fontAlgn="ctr"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DECISIONES</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solidFill>
                      <a:srgbClr val="DCE6F2"/>
                    </a:solidFill>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A1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B1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C1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D1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E1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vMerge="1">
                  <a:txBody>
                    <a:bodyPr/>
                    <a:lstStyle/>
                    <a:p>
                      <a:endParaRPr lang="es-MX"/>
                    </a:p>
                  </a:txBody>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cs typeface="Arial" panose="020B0604020202020204" pitchFamily="34" charset="0"/>
                        </a:rPr>
                        <a:t>15</a:t>
                      </a: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ysDash"/>
                      <a:round/>
                      <a:headEnd type="none" w="med" len="med"/>
                      <a:tailEnd type="none" w="med" len="med"/>
                    </a:lnL>
                    <a:lnR w="6350" cap="flat" cmpd="sng" algn="ctr">
                      <a:solidFill>
                        <a:srgbClr val="17375E"/>
                      </a:solidFill>
                      <a:prstDash val="sysDash"/>
                      <a:round/>
                      <a:headEnd type="none" w="med" len="med"/>
                      <a:tailEnd type="none" w="med" len="med"/>
                    </a:lnR>
                    <a:lnT w="6350" cap="flat" cmpd="sng" algn="ctr">
                      <a:solidFill>
                        <a:srgbClr val="17375E"/>
                      </a:solidFill>
                      <a:prstDash val="sysDash"/>
                      <a:round/>
                      <a:headEnd type="none" w="med" len="med"/>
                      <a:tailEnd type="none" w="med" len="med"/>
                    </a:lnT>
                    <a:lnB w="6350" cap="flat" cmpd="sng" algn="ctr">
                      <a:solidFill>
                        <a:srgbClr val="17375E"/>
                      </a:solidFill>
                      <a:prstDash val="sysDash"/>
                      <a:round/>
                      <a:headEnd type="none" w="med" len="med"/>
                      <a:tailEnd type="none" w="med" len="med"/>
                    </a:lnB>
                  </a:tcPr>
                </a:tc>
                <a:extLst>
                  <a:ext uri="{0D108BD9-81ED-4DB2-BD59-A6C34878D82A}">
                    <a16:rowId xmlns:a16="http://schemas.microsoft.com/office/drawing/2014/main" val="1412749271"/>
                  </a:ext>
                </a:extLst>
              </a:tr>
              <a:tr h="184564">
                <a:tc>
                  <a:txBody>
                    <a:bodyPr/>
                    <a:lstStyle/>
                    <a:p>
                      <a:pPr marL="0" algn="just" rtl="0" eaLnBrk="1" fontAlgn="ctr"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CONVICCIONES</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solidFill>
                      <a:srgbClr val="DCE6F2"/>
                    </a:solidFill>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A2</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B2</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C2</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D2</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E2</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vMerge="1">
                  <a:txBody>
                    <a:bodyPr/>
                    <a:lstStyle/>
                    <a:p>
                      <a:endParaRPr lang="es-MX"/>
                    </a:p>
                  </a:txBody>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cs typeface="Arial" panose="020B0604020202020204" pitchFamily="34" charset="0"/>
                        </a:rPr>
                        <a:t>15</a:t>
                      </a: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ysDash"/>
                      <a:round/>
                      <a:headEnd type="none" w="med" len="med"/>
                      <a:tailEnd type="none" w="med" len="med"/>
                    </a:lnL>
                    <a:lnR w="6350" cap="flat" cmpd="sng" algn="ctr">
                      <a:solidFill>
                        <a:srgbClr val="17375E"/>
                      </a:solidFill>
                      <a:prstDash val="sysDash"/>
                      <a:round/>
                      <a:headEnd type="none" w="med" len="med"/>
                      <a:tailEnd type="none" w="med" len="med"/>
                    </a:lnR>
                    <a:lnT w="6350" cap="flat" cmpd="sng" algn="ctr">
                      <a:solidFill>
                        <a:srgbClr val="17375E"/>
                      </a:solidFill>
                      <a:prstDash val="sysDash"/>
                      <a:round/>
                      <a:headEnd type="none" w="med" len="med"/>
                      <a:tailEnd type="none" w="med" len="med"/>
                    </a:lnT>
                    <a:lnB w="6350" cap="flat" cmpd="sng" algn="ctr">
                      <a:solidFill>
                        <a:srgbClr val="17375E"/>
                      </a:solidFill>
                      <a:prstDash val="sysDash"/>
                      <a:round/>
                      <a:headEnd type="none" w="med" len="med"/>
                      <a:tailEnd type="none" w="med" len="med"/>
                    </a:lnB>
                  </a:tcPr>
                </a:tc>
                <a:extLst>
                  <a:ext uri="{0D108BD9-81ED-4DB2-BD59-A6C34878D82A}">
                    <a16:rowId xmlns:a16="http://schemas.microsoft.com/office/drawing/2014/main" val="3595350109"/>
                  </a:ext>
                </a:extLst>
              </a:tr>
              <a:tr h="184564">
                <a:tc>
                  <a:txBody>
                    <a:bodyPr/>
                    <a:lstStyle/>
                    <a:p>
                      <a:pPr marL="0" algn="just" rtl="0" eaLnBrk="1" fontAlgn="ctr"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 CONFLICTOS</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solidFill>
                      <a:srgbClr val="DCE6F2"/>
                    </a:solidFill>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A3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B3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C3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D3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E3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vMerge="1">
                  <a:txBody>
                    <a:bodyPr/>
                    <a:lstStyle/>
                    <a:p>
                      <a:endParaRPr lang="es-MX"/>
                    </a:p>
                  </a:txBody>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cs typeface="Arial" panose="020B0604020202020204" pitchFamily="34" charset="0"/>
                        </a:rPr>
                        <a:t>15</a:t>
                      </a: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ysDash"/>
                      <a:round/>
                      <a:headEnd type="none" w="med" len="med"/>
                      <a:tailEnd type="none" w="med" len="med"/>
                    </a:lnL>
                    <a:lnR w="6350" cap="flat" cmpd="sng" algn="ctr">
                      <a:solidFill>
                        <a:srgbClr val="17375E"/>
                      </a:solidFill>
                      <a:prstDash val="sysDash"/>
                      <a:round/>
                      <a:headEnd type="none" w="med" len="med"/>
                      <a:tailEnd type="none" w="med" len="med"/>
                    </a:lnR>
                    <a:lnT w="6350" cap="flat" cmpd="sng" algn="ctr">
                      <a:solidFill>
                        <a:srgbClr val="17375E"/>
                      </a:solidFill>
                      <a:prstDash val="sysDash"/>
                      <a:round/>
                      <a:headEnd type="none" w="med" len="med"/>
                      <a:tailEnd type="none" w="med" len="med"/>
                    </a:lnT>
                    <a:lnB w="6350" cap="flat" cmpd="sng" algn="ctr">
                      <a:solidFill>
                        <a:srgbClr val="17375E"/>
                      </a:solidFill>
                      <a:prstDash val="sysDash"/>
                      <a:round/>
                      <a:headEnd type="none" w="med" len="med"/>
                      <a:tailEnd type="none" w="med" len="med"/>
                    </a:lnB>
                  </a:tcPr>
                </a:tc>
                <a:extLst>
                  <a:ext uri="{0D108BD9-81ED-4DB2-BD59-A6C34878D82A}">
                    <a16:rowId xmlns:a16="http://schemas.microsoft.com/office/drawing/2014/main" val="308713330"/>
                  </a:ext>
                </a:extLst>
              </a:tr>
              <a:tr h="184564">
                <a:tc>
                  <a:txBody>
                    <a:bodyPr/>
                    <a:lstStyle/>
                    <a:p>
                      <a:pPr marL="0" algn="just" rtl="0" eaLnBrk="1" fontAlgn="ctr"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 EMOCIONES</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solidFill>
                      <a:srgbClr val="DCE6F2"/>
                    </a:solidFill>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A4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B4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C4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D4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E4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vMerge="1">
                  <a:txBody>
                    <a:bodyPr/>
                    <a:lstStyle/>
                    <a:p>
                      <a:endParaRPr lang="es-MX"/>
                    </a:p>
                  </a:txBody>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cs typeface="Arial" panose="020B0604020202020204" pitchFamily="34" charset="0"/>
                        </a:rPr>
                        <a:t>15</a:t>
                      </a: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ysDash"/>
                      <a:round/>
                      <a:headEnd type="none" w="med" len="med"/>
                      <a:tailEnd type="none" w="med" len="med"/>
                    </a:lnL>
                    <a:lnR w="6350" cap="flat" cmpd="sng" algn="ctr">
                      <a:solidFill>
                        <a:srgbClr val="17375E"/>
                      </a:solidFill>
                      <a:prstDash val="sysDash"/>
                      <a:round/>
                      <a:headEnd type="none" w="med" len="med"/>
                      <a:tailEnd type="none" w="med" len="med"/>
                    </a:lnR>
                    <a:lnT w="6350" cap="flat" cmpd="sng" algn="ctr">
                      <a:solidFill>
                        <a:srgbClr val="17375E"/>
                      </a:solidFill>
                      <a:prstDash val="sysDash"/>
                      <a:round/>
                      <a:headEnd type="none" w="med" len="med"/>
                      <a:tailEnd type="none" w="med" len="med"/>
                    </a:lnT>
                    <a:lnB w="6350" cap="flat" cmpd="sng" algn="ctr">
                      <a:solidFill>
                        <a:srgbClr val="17375E"/>
                      </a:solidFill>
                      <a:prstDash val="sysDash"/>
                      <a:round/>
                      <a:headEnd type="none" w="med" len="med"/>
                      <a:tailEnd type="none" w="med" len="med"/>
                    </a:lnB>
                  </a:tcPr>
                </a:tc>
                <a:extLst>
                  <a:ext uri="{0D108BD9-81ED-4DB2-BD59-A6C34878D82A}">
                    <a16:rowId xmlns:a16="http://schemas.microsoft.com/office/drawing/2014/main" val="2417617102"/>
                  </a:ext>
                </a:extLst>
              </a:tr>
              <a:tr h="184564">
                <a:tc>
                  <a:txBody>
                    <a:bodyPr/>
                    <a:lstStyle/>
                    <a:p>
                      <a:pPr marL="0" algn="just" rtl="0" eaLnBrk="1" fontAlgn="ctr"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 HUMOR</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solidFill>
                      <a:srgbClr val="DCE6F2"/>
                    </a:solidFill>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A5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B5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C5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D5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E5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vMerge="1">
                  <a:txBody>
                    <a:bodyPr/>
                    <a:lstStyle/>
                    <a:p>
                      <a:endParaRPr lang="es-MX"/>
                    </a:p>
                  </a:txBody>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cs typeface="Arial" panose="020B0604020202020204" pitchFamily="34" charset="0"/>
                        </a:rPr>
                        <a:t>15</a:t>
                      </a: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ysDash"/>
                      <a:round/>
                      <a:headEnd type="none" w="med" len="med"/>
                      <a:tailEnd type="none" w="med" len="med"/>
                    </a:lnL>
                    <a:lnR w="6350" cap="flat" cmpd="sng" algn="ctr">
                      <a:solidFill>
                        <a:srgbClr val="17375E"/>
                      </a:solidFill>
                      <a:prstDash val="sysDash"/>
                      <a:round/>
                      <a:headEnd type="none" w="med" len="med"/>
                      <a:tailEnd type="none" w="med" len="med"/>
                    </a:lnR>
                    <a:lnT w="6350" cap="flat" cmpd="sng" algn="ctr">
                      <a:solidFill>
                        <a:srgbClr val="17375E"/>
                      </a:solidFill>
                      <a:prstDash val="sysDash"/>
                      <a:round/>
                      <a:headEnd type="none" w="med" len="med"/>
                      <a:tailEnd type="none" w="med" len="med"/>
                    </a:lnT>
                    <a:lnB w="6350" cap="flat" cmpd="sng" algn="ctr">
                      <a:solidFill>
                        <a:srgbClr val="17375E"/>
                      </a:solidFill>
                      <a:prstDash val="sysDash"/>
                      <a:round/>
                      <a:headEnd type="none" w="med" len="med"/>
                      <a:tailEnd type="none" w="med" len="med"/>
                    </a:lnB>
                  </a:tcPr>
                </a:tc>
                <a:extLst>
                  <a:ext uri="{0D108BD9-81ED-4DB2-BD59-A6C34878D82A}">
                    <a16:rowId xmlns:a16="http://schemas.microsoft.com/office/drawing/2014/main" val="1627367628"/>
                  </a:ext>
                </a:extLst>
              </a:tr>
              <a:tr h="184564">
                <a:tc>
                  <a:txBody>
                    <a:bodyPr/>
                    <a:lstStyle/>
                    <a:p>
                      <a:pPr marL="0" algn="just" rtl="0" eaLnBrk="1" fontAlgn="ctr"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 ESFUERZO</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solidFill>
                      <a:srgbClr val="DCE6F2"/>
                    </a:solidFill>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A6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B6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C6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D6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E6 </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vMerge="1">
                  <a:txBody>
                    <a:bodyPr/>
                    <a:lstStyle/>
                    <a:p>
                      <a:endParaRPr lang="es-MX"/>
                    </a:p>
                  </a:txBody>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cs typeface="Arial" panose="020B0604020202020204" pitchFamily="34" charset="0"/>
                        </a:rPr>
                        <a:t>15</a:t>
                      </a: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ysDash"/>
                      <a:round/>
                      <a:headEnd type="none" w="med" len="med"/>
                      <a:tailEnd type="none" w="med" len="med"/>
                    </a:lnL>
                    <a:lnR w="6350" cap="flat" cmpd="sng" algn="ctr">
                      <a:solidFill>
                        <a:srgbClr val="17375E"/>
                      </a:solidFill>
                      <a:prstDash val="sysDash"/>
                      <a:round/>
                      <a:headEnd type="none" w="med" len="med"/>
                      <a:tailEnd type="none" w="med" len="med"/>
                    </a:lnR>
                    <a:lnT w="6350" cap="flat" cmpd="sng" algn="ctr">
                      <a:solidFill>
                        <a:srgbClr val="17375E"/>
                      </a:solidFill>
                      <a:prstDash val="sysDash"/>
                      <a:round/>
                      <a:headEnd type="none" w="med" len="med"/>
                      <a:tailEnd type="none" w="med" len="med"/>
                    </a:lnT>
                    <a:lnB w="6350" cap="flat" cmpd="sng" algn="ctr">
                      <a:solidFill>
                        <a:srgbClr val="17375E"/>
                      </a:solidFill>
                      <a:prstDash val="sysDash"/>
                      <a:round/>
                      <a:headEnd type="none" w="med" len="med"/>
                      <a:tailEnd type="none" w="med" len="med"/>
                    </a:lnB>
                  </a:tcPr>
                </a:tc>
                <a:extLst>
                  <a:ext uri="{0D108BD9-81ED-4DB2-BD59-A6C34878D82A}">
                    <a16:rowId xmlns:a16="http://schemas.microsoft.com/office/drawing/2014/main" val="1032419103"/>
                  </a:ext>
                </a:extLst>
              </a:tr>
              <a:tr h="184564">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a:t>
                      </a: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solidFill>
                      <a:srgbClr val="B9CDE5"/>
                    </a:solidFill>
                  </a:tcPr>
                </a:tc>
                <a:tc gridSpan="2">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67056" marR="67056" marT="7112"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hMerge="1">
                  <a:txBody>
                    <a:bodyPr/>
                    <a:lstStyle/>
                    <a:p>
                      <a:endParaRPr lang="es-MX"/>
                    </a:p>
                  </a:txBody>
                  <a:tcPr/>
                </a:tc>
                <a:tc vMerge="1">
                  <a:txBody>
                    <a:bodyPr/>
                    <a:lstStyle/>
                    <a:p>
                      <a:endParaRPr lang="es-MX"/>
                    </a:p>
                  </a:txBody>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cs typeface="Arial" panose="020B0604020202020204" pitchFamily="34" charset="0"/>
                        </a:rPr>
                        <a:t>90</a:t>
                      </a:r>
                      <a:endParaRPr lang="es-MX" sz="800" b="0" i="0" u="none" strike="noStrike" dirty="0">
                        <a:effectLst/>
                        <a:latin typeface="Arial" panose="020B0604020202020204" pitchFamily="34" charset="0"/>
                      </a:endParaRPr>
                    </a:p>
                  </a:txBody>
                  <a:tcPr marL="12700" marR="12700" marT="7112" marB="0" anchor="ctr">
                    <a:lnL w="6350" cap="flat" cmpd="sng" algn="ctr">
                      <a:solidFill>
                        <a:srgbClr val="17375E"/>
                      </a:solidFill>
                      <a:prstDash val="sysDash"/>
                      <a:round/>
                      <a:headEnd type="none" w="med" len="med"/>
                      <a:tailEnd type="none" w="med" len="med"/>
                    </a:lnL>
                    <a:lnR w="6350" cap="flat" cmpd="sng" algn="ctr">
                      <a:solidFill>
                        <a:srgbClr val="17375E"/>
                      </a:solidFill>
                      <a:prstDash val="sysDash"/>
                      <a:round/>
                      <a:headEnd type="none" w="med" len="med"/>
                      <a:tailEnd type="none" w="med" len="med"/>
                    </a:lnR>
                    <a:lnT w="6350" cap="flat" cmpd="sng" algn="ctr">
                      <a:solidFill>
                        <a:srgbClr val="17375E"/>
                      </a:solidFill>
                      <a:prstDash val="sysDash"/>
                      <a:round/>
                      <a:headEnd type="none" w="med" len="med"/>
                      <a:tailEnd type="none" w="med" len="med"/>
                    </a:lnT>
                    <a:lnB w="6350" cap="flat" cmpd="sng" algn="ctr">
                      <a:solidFill>
                        <a:srgbClr val="17375E"/>
                      </a:solidFill>
                      <a:prstDash val="sysDash"/>
                      <a:round/>
                      <a:headEnd type="none" w="med" len="med"/>
                      <a:tailEnd type="none" w="med" len="med"/>
                    </a:lnB>
                  </a:tcPr>
                </a:tc>
                <a:extLst>
                  <a:ext uri="{0D108BD9-81ED-4DB2-BD59-A6C34878D82A}">
                    <a16:rowId xmlns:a16="http://schemas.microsoft.com/office/drawing/2014/main" val="420506629"/>
                  </a:ext>
                </a:extLst>
              </a:tr>
            </a:tbl>
          </a:graphicData>
        </a:graphic>
      </p:graphicFrame>
      <p:graphicFrame>
        <p:nvGraphicFramePr>
          <p:cNvPr id="8" name="2 Tabla"/>
          <p:cNvGraphicFramePr>
            <a:graphicFrameLocks noGrp="1"/>
          </p:cNvGraphicFramePr>
          <p:nvPr>
            <p:extLst/>
          </p:nvPr>
        </p:nvGraphicFramePr>
        <p:xfrm>
          <a:off x="611559" y="5894249"/>
          <a:ext cx="7919999" cy="640080"/>
        </p:xfrm>
        <a:graphic>
          <a:graphicData uri="http://schemas.openxmlformats.org/drawingml/2006/table">
            <a:tbl>
              <a:tblPr firstRow="1" bandRow="1"/>
              <a:tblGrid>
                <a:gridCol w="468056">
                  <a:extLst>
                    <a:ext uri="{9D8B030D-6E8A-4147-A177-3AD203B41FA5}">
                      <a16:colId xmlns:a16="http://schemas.microsoft.com/office/drawing/2014/main" val="20000"/>
                    </a:ext>
                  </a:extLst>
                </a:gridCol>
                <a:gridCol w="7451943">
                  <a:extLst>
                    <a:ext uri="{9D8B030D-6E8A-4147-A177-3AD203B41FA5}">
                      <a16:colId xmlns:a16="http://schemas.microsoft.com/office/drawing/2014/main" val="20001"/>
                    </a:ext>
                  </a:extLst>
                </a:gridCol>
              </a:tblGrid>
              <a:tr h="196714">
                <a:tc>
                  <a:txBody>
                    <a:bodyPr/>
                    <a:lstStyle/>
                    <a:p>
                      <a:pPr marL="0" algn="ctr" rtl="0" eaLnBrk="1" fontAlgn="ctr" latinLnBrk="0" hangingPunct="1">
                        <a:spcBef>
                          <a:spcPts val="0"/>
                        </a:spcBef>
                        <a:spcAft>
                          <a:spcPts val="0"/>
                        </a:spcAft>
                      </a:pPr>
                      <a:r>
                        <a:rPr lang="es-MX" sz="900" b="1" i="0" u="none" strike="noStrike" kern="1200" dirty="0">
                          <a:solidFill>
                            <a:srgbClr val="FF0000"/>
                          </a:solidFill>
                          <a:effectLst/>
                          <a:latin typeface="Arial" panose="020B0604020202020204" pitchFamily="34" charset="0"/>
                          <a:cs typeface="Arial" panose="020B0604020202020204" pitchFamily="34" charset="0"/>
                        </a:rPr>
                        <a:t>(1)</a:t>
                      </a:r>
                      <a:endParaRPr lang="es-MX" sz="1800" b="0" i="0" u="none" strike="noStrike" dirty="0">
                        <a:effectLst/>
                        <a:latin typeface="Arial" panose="020B0604020202020204" pitchFamily="34" charset="0"/>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tc>
                  <a:txBody>
                    <a:bodyPr/>
                    <a:lstStyle/>
                    <a:p>
                      <a:pPr marL="0" algn="just" rtl="0" eaLnBrk="1" fontAlgn="t" latinLnBrk="0" hangingPunct="1">
                        <a:spcBef>
                          <a:spcPts val="300"/>
                        </a:spcBef>
                        <a:spcAft>
                          <a:spcPts val="300"/>
                        </a:spcAft>
                      </a:pPr>
                      <a:r>
                        <a:rPr lang="es-MX" sz="700" b="1" i="0" u="none" strike="noStrike" kern="1200" dirty="0" smtClean="0">
                          <a:solidFill>
                            <a:srgbClr val="000000"/>
                          </a:solidFill>
                          <a:effectLst/>
                          <a:latin typeface="Arial" panose="020B0604020202020204" pitchFamily="34" charset="0"/>
                        </a:rPr>
                        <a:t>RECUERDE:</a:t>
                      </a:r>
                      <a:r>
                        <a:rPr lang="es-MX" sz="700" b="1" i="0" u="none" strike="noStrike" kern="1200" baseline="0" dirty="0" smtClean="0">
                          <a:solidFill>
                            <a:srgbClr val="000000"/>
                          </a:solidFill>
                          <a:effectLst/>
                          <a:latin typeface="Arial" panose="020B0604020202020204" pitchFamily="34" charset="0"/>
                        </a:rPr>
                        <a:t> </a:t>
                      </a:r>
                      <a:r>
                        <a:rPr lang="es-MX" sz="700" b="1" i="0" u="none" strike="noStrike" kern="1200" dirty="0" smtClean="0">
                          <a:solidFill>
                            <a:srgbClr val="000000"/>
                          </a:solidFill>
                          <a:effectLst/>
                          <a:latin typeface="Arial" panose="020B0604020202020204" pitchFamily="34" charset="0"/>
                        </a:rPr>
                        <a:t>Como </a:t>
                      </a:r>
                      <a:r>
                        <a:rPr lang="es-MX" sz="700" b="1" i="0" u="none" strike="noStrike" kern="1200" dirty="0">
                          <a:solidFill>
                            <a:srgbClr val="000000"/>
                          </a:solidFill>
                          <a:effectLst/>
                          <a:latin typeface="Arial" panose="020B0604020202020204" pitchFamily="34" charset="0"/>
                        </a:rPr>
                        <a:t>una medida de control, la</a:t>
                      </a:r>
                      <a:r>
                        <a:rPr lang="es-MX" sz="700" b="1" i="0" u="none" strike="noStrike" kern="1200" baseline="0" dirty="0">
                          <a:solidFill>
                            <a:srgbClr val="000000"/>
                          </a:solidFill>
                          <a:effectLst/>
                          <a:latin typeface="Arial" panose="020B0604020202020204" pitchFamily="34" charset="0"/>
                        </a:rPr>
                        <a:t> suma de cada uno de las elementos debe sumar 15, y el total de todos los elementos 30</a:t>
                      </a:r>
                      <a:endParaRPr lang="es-MX" sz="1800" b="1" i="0" u="none" strike="noStrike" dirty="0">
                        <a:effectLst/>
                        <a:latin typeface="Arial" panose="020B0604020202020204" pitchFamily="34" charset="0"/>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44734432"/>
                  </a:ext>
                </a:extLst>
              </a:tr>
              <a:tr h="415286">
                <a:tc>
                  <a:txBody>
                    <a:bodyPr/>
                    <a:lstStyle/>
                    <a:p>
                      <a:pPr marL="0" algn="ctr" rtl="0" eaLnBrk="1" fontAlgn="t" latinLnBrk="0" hangingPunct="1">
                        <a:spcBef>
                          <a:spcPts val="0"/>
                        </a:spcBef>
                        <a:spcAft>
                          <a:spcPts val="0"/>
                        </a:spcAft>
                      </a:pPr>
                      <a:r>
                        <a:rPr lang="es-MX" sz="1200" b="1" i="0" u="none" strike="noStrike" kern="1200" dirty="0" smtClean="0">
                          <a:solidFill>
                            <a:srgbClr val="FF0000"/>
                          </a:solidFill>
                          <a:effectLst/>
                          <a:latin typeface="Arial Narrow" panose="020B0606020202030204" pitchFamily="34" charset="0"/>
                        </a:rPr>
                        <a:t>3.0</a:t>
                      </a:r>
                      <a:endParaRPr lang="es-MX" sz="1800" b="1" i="0" u="none" strike="noStrike" dirty="0">
                        <a:effectLst/>
                        <a:latin typeface="Arial Narrow" panose="020B0606020202030204" pitchFamily="34" charset="0"/>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tc>
                  <a:txBody>
                    <a:bodyPr/>
                    <a:lstStyle/>
                    <a:p>
                      <a:pPr marL="0" marR="0" indent="0" algn="just" rtl="0" eaLnBrk="1" fontAlgn="auto"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La</a:t>
                      </a:r>
                      <a:r>
                        <a:rPr lang="es-MX" sz="800" b="1" i="0" u="none" strike="noStrike" kern="1200" baseline="0" dirty="0">
                          <a:solidFill>
                            <a:srgbClr val="000000"/>
                          </a:solidFill>
                          <a:effectLst/>
                          <a:latin typeface="Arial Narrow" panose="020B0606020202030204" pitchFamily="34" charset="0"/>
                        </a:rPr>
                        <a:t> </a:t>
                      </a:r>
                      <a:r>
                        <a:rPr lang="es-MX" sz="800" b="1" i="0" u="none" strike="noStrike" kern="1200" dirty="0">
                          <a:solidFill>
                            <a:srgbClr val="000000"/>
                          </a:solidFill>
                          <a:effectLst/>
                          <a:latin typeface="Arial Narrow" panose="020B0606020202030204" pitchFamily="34" charset="0"/>
                        </a:rPr>
                        <a:t>más  alta puntuación obtenible en cualquier estilo es 30. Esto quiere decir que se es consistente al observar el mismo estilo en los seis elementos. El estilo en que se tenga la puntuación mayor será el dominante. La siguiente puntuación más alta será el estilo secundario. El estilo que ostente la puntuación menor representará los conceptos que se rechazan con mayor intensidad, como representativos de usted. El rechazo más fuerte será el del estilo cuya puntuación total sea de 6.</a:t>
                      </a:r>
                      <a:endParaRPr lang="es-MX" sz="1800" b="1" i="0" u="none" strike="noStrike" dirty="0">
                        <a:effectLst/>
                        <a:latin typeface="Arial Narrow" panose="020B0606020202030204" pitchFamily="34" charset="0"/>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44573128"/>
                  </a:ext>
                </a:extLst>
              </a:tr>
            </a:tbl>
          </a:graphicData>
        </a:graphic>
      </p:graphicFrame>
      <p:sp>
        <p:nvSpPr>
          <p:cNvPr id="3" name="Rectángulo 2"/>
          <p:cNvSpPr/>
          <p:nvPr/>
        </p:nvSpPr>
        <p:spPr>
          <a:xfrm>
            <a:off x="612442" y="476672"/>
            <a:ext cx="7919116" cy="180000"/>
          </a:xfrm>
          <a:prstGeom prst="rect">
            <a:avLst/>
          </a:prstGeom>
          <a:solidFill>
            <a:schemeClr val="accent1">
              <a:lumMod val="40000"/>
              <a:lumOff val="60000"/>
            </a:schemeClr>
          </a:solidFill>
          <a:ln>
            <a:solidFill>
              <a:schemeClr val="tx2">
                <a:lumMod val="50000"/>
              </a:schemeClr>
            </a:solidFill>
          </a:ln>
        </p:spPr>
        <p:txBody>
          <a:bodyPr wrap="square" anchor="ctr">
            <a:spAutoFit/>
          </a:bodyPr>
          <a:lstStyle/>
          <a:p>
            <a:pPr algn="ctr"/>
            <a:r>
              <a:rPr lang="es-MX" sz="700" b="1" dirty="0">
                <a:latin typeface="Arial" panose="020B0604020202020204" pitchFamily="34" charset="0"/>
                <a:cs typeface="Arial" panose="020B0604020202020204" pitchFamily="34" charset="0"/>
              </a:rPr>
              <a:t>3.14  AUTO-EVALUACIÓN: 3.1  ESTILOS BÁSICOS DE LIDERAZGO </a:t>
            </a:r>
            <a:endParaRPr lang="es-MX" sz="700" dirty="0">
              <a:effectLst/>
              <a:latin typeface="Arial" panose="020B0604020202020204" pitchFamily="34" charset="0"/>
              <a:cs typeface="Arial" panose="020B0604020202020204" pitchFamily="34" charset="0"/>
            </a:endParaRPr>
          </a:p>
        </p:txBody>
      </p:sp>
      <p:sp>
        <p:nvSpPr>
          <p:cNvPr id="10" name="6 Rectángulo"/>
          <p:cNvSpPr/>
          <p:nvPr/>
        </p:nvSpPr>
        <p:spPr>
          <a:xfrm>
            <a:off x="432472" y="116632"/>
            <a:ext cx="8244000" cy="6588000"/>
          </a:xfrm>
          <a:prstGeom prst="rect">
            <a:avLst/>
          </a:prstGeom>
          <a:noFill/>
          <a:ln w="9525"/>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11" name="5 Rectángulo"/>
          <p:cNvSpPr/>
          <p:nvPr/>
        </p:nvSpPr>
        <p:spPr>
          <a:xfrm>
            <a:off x="432456" y="6597352"/>
            <a:ext cx="8244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ESTA  EVALUACIÓN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4278938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Marcador de número de diapositiva"/>
          <p:cNvSpPr>
            <a:spLocks noGrp="1"/>
          </p:cNvSpPr>
          <p:nvPr>
            <p:ph type="sldNum" sz="quarter" idx="12"/>
          </p:nvPr>
        </p:nvSpPr>
        <p:spPr>
          <a:xfrm>
            <a:off x="6974904" y="6453336"/>
            <a:ext cx="2133600" cy="365125"/>
          </a:xfrm>
        </p:spPr>
        <p:txBody>
          <a:bodyPr/>
          <a:lstStyle/>
          <a:p>
            <a:pPr>
              <a:defRPr/>
            </a:pPr>
            <a:fld id="{4D58E3C8-F31A-42EC-AF2A-01392A808377}" type="slidenum">
              <a:rPr lang="es-ES" sz="800" smtClean="0">
                <a:solidFill>
                  <a:schemeClr val="tx1"/>
                </a:solidFill>
              </a:rPr>
              <a:pPr>
                <a:defRPr/>
              </a:pPr>
              <a:t>12</a:t>
            </a:fld>
            <a:endParaRPr lang="es-ES" sz="800" dirty="0">
              <a:solidFill>
                <a:schemeClr val="tx1"/>
              </a:solidFill>
            </a:endParaRPr>
          </a:p>
        </p:txBody>
      </p:sp>
      <p:sp>
        <p:nvSpPr>
          <p:cNvPr id="2" name="Rectángulo 1"/>
          <p:cNvSpPr/>
          <p:nvPr/>
        </p:nvSpPr>
        <p:spPr>
          <a:xfrm>
            <a:off x="395536" y="1158015"/>
            <a:ext cx="8352000" cy="2731517"/>
          </a:xfrm>
          <a:prstGeom prst="rect">
            <a:avLst/>
          </a:prstGeom>
          <a:ln>
            <a:solidFill>
              <a:schemeClr val="accent2">
                <a:lumMod val="75000"/>
              </a:schemeClr>
            </a:solidFill>
          </a:ln>
        </p:spPr>
        <p:txBody>
          <a:bodyPr wrap="square">
            <a:spAutoFit/>
          </a:bodyPr>
          <a:lstStyle/>
          <a:p>
            <a:pPr algn="ctr">
              <a:spcAft>
                <a:spcPts val="300"/>
              </a:spcAft>
            </a:pPr>
            <a:r>
              <a:rPr lang="es-MX" sz="900" b="1" dirty="0">
                <a:solidFill>
                  <a:srgbClr val="953735"/>
                </a:solidFill>
                <a:latin typeface="Arial Narrow" panose="020B0606020202030204" pitchFamily="34" charset="0"/>
                <a:cs typeface="Arial" panose="020B0604020202020204" pitchFamily="34" charset="0"/>
              </a:rPr>
              <a:t>ESTILO 9.1</a:t>
            </a:r>
            <a:endParaRPr lang="es-MX" sz="900" dirty="0">
              <a:latin typeface="Arial Narrow" panose="020B0606020202030204" pitchFamily="34" charset="0"/>
              <a:cs typeface="Arial" panose="020B0604020202020204" pitchFamily="34" charset="0"/>
            </a:endParaRPr>
          </a:p>
          <a:p>
            <a:pPr algn="just">
              <a:spcAft>
                <a:spcPts val="300"/>
              </a:spcAft>
            </a:pPr>
            <a:r>
              <a:rPr lang="es-MX" sz="900" dirty="0">
                <a:solidFill>
                  <a:srgbClr val="953735"/>
                </a:solidFill>
                <a:latin typeface="Arial Narrow" panose="020B0606020202030204" pitchFamily="34" charset="0"/>
                <a:cs typeface="Arial" panose="020B0604020202020204" pitchFamily="34" charset="0"/>
              </a:rPr>
              <a:t>En estilo 9.1, manifiesta una alta preocupación por la producción o los resultados, combinada con poca preocupación por gente. La gente se debe usar para obtener la producción necesaria. Si el gerente actúa con orientación 9.1 trata de resolver el problema, arreglando las condiciones o ambiente del trabajo de tal manera que los sentimientos y actitudes sean mínimos. Hace esto de tal manera que </a:t>
            </a:r>
            <a:r>
              <a:rPr lang="es-MX" sz="900" b="1" i="1" dirty="0">
                <a:solidFill>
                  <a:srgbClr val="953735"/>
                </a:solidFill>
                <a:latin typeface="Arial Narrow" panose="020B0606020202030204" pitchFamily="34" charset="0"/>
                <a:cs typeface="Arial" panose="020B0604020202020204" pitchFamily="34" charset="0"/>
              </a:rPr>
              <a:t>“el elemento humano interfiera lo menos posible con la eficiencia y producción.”</a:t>
            </a:r>
            <a:endParaRPr lang="es-MX" sz="900" dirty="0">
              <a:latin typeface="Arial Narrow" panose="020B0606020202030204" pitchFamily="34" charset="0"/>
              <a:cs typeface="Arial" panose="020B0604020202020204" pitchFamily="34" charset="0"/>
            </a:endParaRPr>
          </a:p>
          <a:p>
            <a:pPr algn="just">
              <a:spcAft>
                <a:spcPts val="300"/>
              </a:spcAft>
            </a:pPr>
            <a:r>
              <a:rPr lang="es-MX" sz="900" dirty="0">
                <a:solidFill>
                  <a:srgbClr val="953735"/>
                </a:solidFill>
                <a:latin typeface="Arial Narrow" panose="020B0606020202030204" pitchFamily="34" charset="0"/>
                <a:cs typeface="Arial" panose="020B0604020202020204" pitchFamily="34" charset="0"/>
              </a:rPr>
              <a:t>Un gerente que actúa con 9.1 exagerado, es un “</a:t>
            </a:r>
            <a:r>
              <a:rPr lang="es-MX" sz="900" b="1" i="1" dirty="0">
                <a:solidFill>
                  <a:srgbClr val="953735"/>
                </a:solidFill>
                <a:latin typeface="Arial Narrow" panose="020B0606020202030204" pitchFamily="34" charset="0"/>
                <a:cs typeface="Arial" panose="020B0604020202020204" pitchFamily="34" charset="0"/>
              </a:rPr>
              <a:t>amo exigente.” </a:t>
            </a:r>
            <a:r>
              <a:rPr lang="es-MX" sz="900" dirty="0">
                <a:solidFill>
                  <a:srgbClr val="953735"/>
                </a:solidFill>
                <a:latin typeface="Arial Narrow" panose="020B0606020202030204" pitchFamily="34" charset="0"/>
                <a:cs typeface="Arial" panose="020B0604020202020204" pitchFamily="34" charset="0"/>
              </a:rPr>
              <a:t>Se fuerza a sí mismo y a sus subordinados. </a:t>
            </a:r>
            <a:r>
              <a:rPr lang="es-MX" sz="900" b="1" i="1" dirty="0">
                <a:solidFill>
                  <a:srgbClr val="953735"/>
                </a:solidFill>
                <a:latin typeface="Arial Narrow" panose="020B0606020202030204" pitchFamily="34" charset="0"/>
                <a:cs typeface="Arial" panose="020B0604020202020204" pitchFamily="34" charset="0"/>
              </a:rPr>
              <a:t>Un solo pensamiento le domina, la producción o los resultados</a:t>
            </a:r>
            <a:r>
              <a:rPr lang="es-MX" sz="900" dirty="0">
                <a:solidFill>
                  <a:srgbClr val="953735"/>
                </a:solidFill>
                <a:latin typeface="Arial Narrow" panose="020B0606020202030204" pitchFamily="34" charset="0"/>
                <a:cs typeface="Arial" panose="020B0604020202020204" pitchFamily="34" charset="0"/>
              </a:rPr>
              <a:t>. El estilo 9.1 personifica el espíritu empresarial donde la preocupación por el recurso humano es baja. De esta manera, no es sorprendente que la entrega o el compromiso de los colaboradores reciban poca atención. Se presta </a:t>
            </a:r>
            <a:r>
              <a:rPr lang="es-MX" sz="900" b="1" i="1" dirty="0">
                <a:solidFill>
                  <a:srgbClr val="953735"/>
                </a:solidFill>
                <a:latin typeface="Arial Narrow" panose="020B0606020202030204" pitchFamily="34" charset="0"/>
                <a:cs typeface="Arial" panose="020B0604020202020204" pitchFamily="34" charset="0"/>
              </a:rPr>
              <a:t>mayor atención a la organización del trabajo que a la organización de la gente</a:t>
            </a:r>
            <a:r>
              <a:rPr lang="es-MX" sz="900" dirty="0">
                <a:solidFill>
                  <a:srgbClr val="953735"/>
                </a:solidFill>
                <a:latin typeface="Arial Narrow" panose="020B0606020202030204" pitchFamily="34" charset="0"/>
                <a:cs typeface="Arial" panose="020B0604020202020204" pitchFamily="34" charset="0"/>
              </a:rPr>
              <a:t> para que trabajen con máxima productividad.</a:t>
            </a:r>
            <a:endParaRPr lang="es-MX" sz="900" dirty="0">
              <a:latin typeface="Arial Narrow" panose="020B0606020202030204" pitchFamily="34" charset="0"/>
              <a:cs typeface="Arial" panose="020B0604020202020204" pitchFamily="34" charset="0"/>
            </a:endParaRPr>
          </a:p>
          <a:p>
            <a:pPr algn="ctr">
              <a:spcBef>
                <a:spcPts val="300"/>
              </a:spcBef>
              <a:spcAft>
                <a:spcPts val="300"/>
              </a:spcAft>
            </a:pPr>
            <a:r>
              <a:rPr lang="es-MX" sz="900" b="1" u="sng" dirty="0">
                <a:solidFill>
                  <a:srgbClr val="953735"/>
                </a:solidFill>
                <a:latin typeface="Arial Narrow" panose="020B0606020202030204" pitchFamily="34" charset="0"/>
                <a:cs typeface="Arial" panose="020B0604020202020204" pitchFamily="34" charset="0"/>
              </a:rPr>
              <a:t>DIRECCIÓN  BAJO 9.1</a:t>
            </a:r>
            <a:endParaRPr lang="es-MX" sz="900" dirty="0">
              <a:latin typeface="Arial Narrow" panose="020B0606020202030204" pitchFamily="34" charset="0"/>
              <a:cs typeface="Arial" panose="020B0604020202020204" pitchFamily="34" charset="0"/>
            </a:endParaRPr>
          </a:p>
          <a:p>
            <a:pPr algn="just">
              <a:spcAft>
                <a:spcPts val="300"/>
              </a:spcAft>
            </a:pPr>
            <a:r>
              <a:rPr lang="es-MX" sz="900" dirty="0">
                <a:solidFill>
                  <a:srgbClr val="953735"/>
                </a:solidFill>
                <a:latin typeface="Arial Narrow" panose="020B0606020202030204" pitchFamily="34" charset="0"/>
                <a:cs typeface="Arial" panose="020B0604020202020204" pitchFamily="34" charset="0"/>
              </a:rPr>
              <a:t> Según la teoría 9.1, un gerente tiene una posición de autoridad en la jerarquía y lo sabe. Siente que sus responsabilidades son las de planear, dirigir, y controlar las acciones de sus subordinados para lograr los objetivos de producción de la empresa. </a:t>
            </a:r>
            <a:r>
              <a:rPr lang="es-MX" sz="900" b="1" i="1" dirty="0">
                <a:solidFill>
                  <a:srgbClr val="953735"/>
                </a:solidFill>
                <a:latin typeface="Arial Narrow" panose="020B0606020202030204" pitchFamily="34" charset="0"/>
                <a:cs typeface="Arial" panose="020B0604020202020204" pitchFamily="34" charset="0"/>
              </a:rPr>
              <a:t>El jefe planea y los subordinados ejecutan. El objetivo es lograr producción</a:t>
            </a:r>
            <a:r>
              <a:rPr lang="es-MX" sz="900" dirty="0">
                <a:solidFill>
                  <a:srgbClr val="953735"/>
                </a:solidFill>
                <a:latin typeface="Arial Narrow" panose="020B0606020202030204" pitchFamily="34" charset="0"/>
                <a:cs typeface="Arial" panose="020B0604020202020204" pitchFamily="34" charset="0"/>
              </a:rPr>
              <a:t>. </a:t>
            </a:r>
            <a:endParaRPr lang="es-MX" sz="900" dirty="0">
              <a:latin typeface="Arial Narrow" panose="020B0606020202030204" pitchFamily="34" charset="0"/>
              <a:cs typeface="Arial" panose="020B0604020202020204" pitchFamily="34" charset="0"/>
            </a:endParaRPr>
          </a:p>
          <a:p>
            <a:pPr indent="-630936" algn="just">
              <a:spcAft>
                <a:spcPts val="300"/>
              </a:spcAft>
            </a:pPr>
            <a:r>
              <a:rPr lang="es-MX" sz="900" b="1" i="1" u="sng" dirty="0">
                <a:solidFill>
                  <a:srgbClr val="953735"/>
                </a:solidFill>
                <a:latin typeface="Arial Narrow" panose="020B0606020202030204" pitchFamily="34" charset="0"/>
                <a:cs typeface="Arial" panose="020B0604020202020204" pitchFamily="34" charset="0"/>
              </a:rPr>
              <a:t>Planeación</a:t>
            </a:r>
            <a:r>
              <a:rPr lang="es-MX" sz="900" b="1" i="1" dirty="0">
                <a:solidFill>
                  <a:srgbClr val="953735"/>
                </a:solidFill>
                <a:latin typeface="Arial Narrow" panose="020B0606020202030204" pitchFamily="34" charset="0"/>
                <a:cs typeface="Arial" panose="020B0604020202020204" pitchFamily="34" charset="0"/>
              </a:rPr>
              <a:t>: </a:t>
            </a:r>
            <a:r>
              <a:rPr lang="es-MX" sz="900" dirty="0">
                <a:solidFill>
                  <a:srgbClr val="953735"/>
                </a:solidFill>
                <a:latin typeface="Arial Narrow" panose="020B0606020202030204" pitchFamily="34" charset="0"/>
                <a:cs typeface="Arial" panose="020B0604020202020204" pitchFamily="34" charset="0"/>
              </a:rPr>
              <a:t>“Planeo estableciendo las cuotas de producción o resultados y los programas que debe seguir cada subordinado. Luego desarrollo los procedimientos y los reglamentos de trabajo y asigno tareas individuales.  </a:t>
            </a:r>
            <a:endParaRPr lang="es-MX" sz="900" dirty="0">
              <a:latin typeface="Arial Narrow" panose="020B0606020202030204" pitchFamily="34" charset="0"/>
              <a:cs typeface="Arial" panose="020B0604020202020204" pitchFamily="34" charset="0"/>
            </a:endParaRPr>
          </a:p>
          <a:p>
            <a:pPr indent="-630936" algn="just">
              <a:spcAft>
                <a:spcPts val="600"/>
              </a:spcAft>
            </a:pPr>
            <a:r>
              <a:rPr lang="es-MX" sz="900" b="1" i="1" u="sng" dirty="0">
                <a:solidFill>
                  <a:srgbClr val="953735"/>
                </a:solidFill>
                <a:latin typeface="Arial Narrow" panose="020B0606020202030204" pitchFamily="34" charset="0"/>
                <a:cs typeface="Arial" panose="020B0604020202020204" pitchFamily="34" charset="0"/>
              </a:rPr>
              <a:t>Ejecución del Trabajo</a:t>
            </a:r>
            <a:r>
              <a:rPr lang="es-MX" sz="900" b="1" i="1" dirty="0">
                <a:solidFill>
                  <a:srgbClr val="953735"/>
                </a:solidFill>
                <a:latin typeface="Arial Narrow" panose="020B0606020202030204" pitchFamily="34" charset="0"/>
                <a:cs typeface="Arial" panose="020B0604020202020204" pitchFamily="34" charset="0"/>
              </a:rPr>
              <a:t>.</a:t>
            </a:r>
            <a:r>
              <a:rPr lang="es-MX" sz="900" b="1" dirty="0">
                <a:solidFill>
                  <a:srgbClr val="953735"/>
                </a:solidFill>
                <a:latin typeface="Arial Narrow" panose="020B0606020202030204" pitchFamily="34" charset="0"/>
                <a:cs typeface="Arial" panose="020B0604020202020204" pitchFamily="34" charset="0"/>
              </a:rPr>
              <a:t> </a:t>
            </a:r>
            <a:r>
              <a:rPr lang="es-MX" sz="900" dirty="0">
                <a:solidFill>
                  <a:srgbClr val="953735"/>
                </a:solidFill>
                <a:latin typeface="Arial Narrow" panose="020B0606020202030204" pitchFamily="34" charset="0"/>
                <a:cs typeface="Arial" panose="020B0604020202020204" pitchFamily="34" charset="0"/>
              </a:rPr>
              <a:t>“Vigilo el trabajo de cerca. Critico cuando lo creo necesario y autorizo cambios cuando surge la necesidad.”</a:t>
            </a:r>
            <a:endParaRPr lang="es-MX" sz="900" dirty="0">
              <a:latin typeface="Arial Narrow" panose="020B0606020202030204" pitchFamily="34" charset="0"/>
              <a:cs typeface="Arial" panose="020B0604020202020204" pitchFamily="34" charset="0"/>
            </a:endParaRPr>
          </a:p>
          <a:p>
            <a:pPr indent="-630936" algn="just">
              <a:spcAft>
                <a:spcPts val="600"/>
              </a:spcAft>
            </a:pPr>
            <a:r>
              <a:rPr lang="es-MX" sz="900" b="1" i="1" u="sng" dirty="0">
                <a:solidFill>
                  <a:srgbClr val="953735"/>
                </a:solidFill>
                <a:latin typeface="Arial Narrow" panose="020B0606020202030204" pitchFamily="34" charset="0"/>
                <a:cs typeface="Arial" panose="020B0604020202020204" pitchFamily="34" charset="0"/>
              </a:rPr>
              <a:t>Seguimiento:</a:t>
            </a:r>
            <a:r>
              <a:rPr lang="es-MX" sz="900" dirty="0">
                <a:solidFill>
                  <a:srgbClr val="953735"/>
                </a:solidFill>
                <a:latin typeface="Arial Narrow" panose="020B0606020202030204" pitchFamily="34" charset="0"/>
                <a:cs typeface="Arial" panose="020B0604020202020204" pitchFamily="34" charset="0"/>
              </a:rPr>
              <a:t> Tengo planes establecidos para la próxima tarea y traslado gente a ella de acuerdo a las  necesidades de las operaciones. El reconocimiento y la acción correctiva se otorgan sobre una base individual.”</a:t>
            </a:r>
            <a:endParaRPr lang="es-MX" sz="900" dirty="0">
              <a:latin typeface="Arial Narrow" panose="020B0606020202030204" pitchFamily="34" charset="0"/>
              <a:cs typeface="Arial" panose="020B0604020202020204" pitchFamily="34" charset="0"/>
            </a:endParaRPr>
          </a:p>
          <a:p>
            <a:pPr algn="just">
              <a:spcAft>
                <a:spcPts val="300"/>
              </a:spcAft>
            </a:pPr>
            <a:r>
              <a:rPr lang="es-MX" sz="900" dirty="0">
                <a:solidFill>
                  <a:srgbClr val="953735"/>
                </a:solidFill>
                <a:latin typeface="Arial Narrow" panose="020B0606020202030204" pitchFamily="34" charset="0"/>
                <a:cs typeface="Arial" panose="020B0604020202020204" pitchFamily="34" charset="0"/>
              </a:rPr>
              <a:t>El </a:t>
            </a:r>
            <a:r>
              <a:rPr lang="es-MX" sz="900" b="1" i="1" dirty="0">
                <a:solidFill>
                  <a:srgbClr val="953735"/>
                </a:solidFill>
                <a:latin typeface="Arial Narrow" panose="020B0606020202030204" pitchFamily="34" charset="0"/>
                <a:cs typeface="Arial" panose="020B0604020202020204" pitchFamily="34" charset="0"/>
              </a:rPr>
              <a:t>éxito personal en este contexto tiene como premio el logro de los objetivos de producción</a:t>
            </a:r>
            <a:r>
              <a:rPr lang="es-MX" sz="900" dirty="0">
                <a:solidFill>
                  <a:srgbClr val="953735"/>
                </a:solidFill>
                <a:latin typeface="Arial Narrow" panose="020B0606020202030204" pitchFamily="34" charset="0"/>
                <a:cs typeface="Arial" panose="020B0604020202020204" pitchFamily="34" charset="0"/>
              </a:rPr>
              <a:t>. </a:t>
            </a:r>
            <a:endParaRPr lang="es-MX" sz="900" dirty="0">
              <a:effectLst/>
              <a:latin typeface="Arial Narrow" panose="020B0606020202030204" pitchFamily="34" charset="0"/>
              <a:cs typeface="Arial" panose="020B0604020202020204" pitchFamily="34" charset="0"/>
            </a:endParaRPr>
          </a:p>
        </p:txBody>
      </p:sp>
      <p:graphicFrame>
        <p:nvGraphicFramePr>
          <p:cNvPr id="4" name="Tabla 3"/>
          <p:cNvGraphicFramePr>
            <a:graphicFrameLocks noGrp="1"/>
          </p:cNvGraphicFramePr>
          <p:nvPr>
            <p:extLst/>
          </p:nvPr>
        </p:nvGraphicFramePr>
        <p:xfrm>
          <a:off x="395536" y="651821"/>
          <a:ext cx="8352000" cy="434340"/>
        </p:xfrm>
        <a:graphic>
          <a:graphicData uri="http://schemas.openxmlformats.org/drawingml/2006/table">
            <a:tbl>
              <a:tblPr firstRow="1" bandRow="1"/>
              <a:tblGrid>
                <a:gridCol w="8352000">
                  <a:extLst>
                    <a:ext uri="{9D8B030D-6E8A-4147-A177-3AD203B41FA5}">
                      <a16:colId xmlns:a16="http://schemas.microsoft.com/office/drawing/2014/main" val="856925076"/>
                    </a:ext>
                  </a:extLst>
                </a:gridCol>
              </a:tblGrid>
              <a:tr h="396000">
                <a:tc>
                  <a:txBody>
                    <a:bodyPr/>
                    <a:lstStyle/>
                    <a:p>
                      <a:pPr marL="0" algn="ctr" rtl="0" eaLnBrk="1" fontAlgn="ctr" latinLnBrk="0" hangingPunct="1">
                        <a:spcBef>
                          <a:spcPts val="0"/>
                        </a:spcBef>
                        <a:spcAft>
                          <a:spcPts val="0"/>
                        </a:spcAft>
                      </a:pPr>
                      <a:r>
                        <a:rPr lang="es-MX" sz="800" b="1" i="0" u="none" strike="noStrike" dirty="0" smtClean="0">
                          <a:effectLst/>
                          <a:latin typeface="Arial" panose="020B0604020202020204" pitchFamily="34" charset="0"/>
                          <a:cs typeface="Arial" panose="020B0604020202020204" pitchFamily="34" charset="0"/>
                        </a:rPr>
                        <a:t>IDENTIFIQUE</a:t>
                      </a:r>
                      <a:r>
                        <a:rPr lang="es-MX" sz="800" b="1" i="0" u="none" strike="noStrike" baseline="0" dirty="0" smtClean="0">
                          <a:effectLst/>
                          <a:latin typeface="Arial" panose="020B0604020202020204" pitchFamily="34" charset="0"/>
                          <a:cs typeface="Arial" panose="020B0604020202020204" pitchFamily="34" charset="0"/>
                        </a:rPr>
                        <a:t> SU ESTILO PERSONAL</a:t>
                      </a:r>
                    </a:p>
                    <a:p>
                      <a:pPr marL="0" algn="just" rtl="0" eaLnBrk="1" fontAlgn="ctr" latinLnBrk="0" hangingPunct="1">
                        <a:spcBef>
                          <a:spcPts val="0"/>
                        </a:spcBef>
                        <a:spcAft>
                          <a:spcPts val="0"/>
                        </a:spcAft>
                      </a:pPr>
                      <a:r>
                        <a:rPr lang="es-MX" sz="800" b="1" i="0" u="none" strike="noStrike" baseline="0" dirty="0" smtClean="0">
                          <a:effectLst/>
                          <a:latin typeface="Arial" panose="020B0604020202020204" pitchFamily="34" charset="0"/>
                          <a:cs typeface="Arial" panose="020B0604020202020204" pitchFamily="34" charset="0"/>
                        </a:rPr>
                        <a:t>A continuación tiene usted la explicación de cada uno de los estilos de liderazgo del GRID Administrativo. Lea cada uno de ellos, y en función de los valores predominantes del cuadro anterior, identifique su propio estilo, y analice las coincidencias y diferencias con su manera actual de pensar y ser.</a:t>
                      </a:r>
                      <a:endParaRPr lang="es-MX" sz="800" b="1" i="0" u="none" strike="noStrike" dirty="0">
                        <a:effectLst/>
                        <a:latin typeface="Arial" panose="020B0604020202020204" pitchFamily="34" charset="0"/>
                        <a:cs typeface="Arial" panose="020B0604020202020204" pitchFamily="34" charset="0"/>
                      </a:endParaRPr>
                    </a:p>
                  </a:txBody>
                  <a:tcPr marL="121920" marR="121920" marT="34290" marB="3429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884863168"/>
                  </a:ext>
                </a:extLst>
              </a:tr>
            </a:tbl>
          </a:graphicData>
        </a:graphic>
      </p:graphicFrame>
      <p:sp>
        <p:nvSpPr>
          <p:cNvPr id="5" name="Rectángulo 4"/>
          <p:cNvSpPr/>
          <p:nvPr/>
        </p:nvSpPr>
        <p:spPr>
          <a:xfrm>
            <a:off x="395536" y="3937121"/>
            <a:ext cx="8352000" cy="2605842"/>
          </a:xfrm>
          <a:prstGeom prst="rect">
            <a:avLst/>
          </a:prstGeom>
          <a:ln w="9525">
            <a:solidFill>
              <a:schemeClr val="tx2">
                <a:lumMod val="50000"/>
              </a:schemeClr>
            </a:solidFill>
          </a:ln>
        </p:spPr>
        <p:txBody>
          <a:bodyPr wrap="square">
            <a:spAutoFit/>
          </a:bodyPr>
          <a:lstStyle/>
          <a:p>
            <a:pPr algn="ctr">
              <a:spcAft>
                <a:spcPts val="300"/>
              </a:spcAft>
            </a:pPr>
            <a:r>
              <a:rPr lang="es-MX" sz="900" b="1" dirty="0">
                <a:solidFill>
                  <a:srgbClr val="403152"/>
                </a:solidFill>
                <a:latin typeface="Arial Narrow" panose="020B0606020202030204" pitchFamily="34" charset="0"/>
                <a:cs typeface="Arial" panose="020B0604020202020204" pitchFamily="34" charset="0"/>
              </a:rPr>
              <a:t>ESTILO 1.9</a:t>
            </a:r>
            <a:endParaRPr lang="es-MX" sz="900" dirty="0">
              <a:latin typeface="Arial Narrow" panose="020B0606020202030204" pitchFamily="34" charset="0"/>
              <a:cs typeface="Arial" panose="020B0604020202020204" pitchFamily="34" charset="0"/>
            </a:endParaRPr>
          </a:p>
          <a:p>
            <a:pPr algn="just">
              <a:spcAft>
                <a:spcPts val="300"/>
              </a:spcAft>
            </a:pPr>
            <a:r>
              <a:rPr lang="es-MX" sz="900" dirty="0">
                <a:solidFill>
                  <a:srgbClr val="403152"/>
                </a:solidFill>
                <a:latin typeface="Arial Narrow" panose="020B0606020202030204" pitchFamily="34" charset="0"/>
                <a:cs typeface="Arial" panose="020B0604020202020204" pitchFamily="34" charset="0"/>
              </a:rPr>
              <a:t> Está la orientación gerencial 1.9., presenta una </a:t>
            </a:r>
            <a:r>
              <a:rPr lang="es-MX" sz="900" b="1" i="1" dirty="0">
                <a:solidFill>
                  <a:srgbClr val="403152"/>
                </a:solidFill>
                <a:latin typeface="Arial Narrow" panose="020B0606020202030204" pitchFamily="34" charset="0"/>
                <a:cs typeface="Arial" panose="020B0604020202020204" pitchFamily="34" charset="0"/>
              </a:rPr>
              <a:t>reducida preocupación funcional por producción o los resultados, y está aunada a una alta preocupación por gente</a:t>
            </a:r>
            <a:r>
              <a:rPr lang="es-MX" sz="900" dirty="0">
                <a:solidFill>
                  <a:srgbClr val="403152"/>
                </a:solidFill>
                <a:latin typeface="Arial Narrow" panose="020B0606020202030204" pitchFamily="34" charset="0"/>
                <a:cs typeface="Arial" panose="020B0604020202020204" pitchFamily="34" charset="0"/>
              </a:rPr>
              <a:t>. Para un gerente de estilo 1.9, las </a:t>
            </a:r>
            <a:r>
              <a:rPr lang="es-MX" sz="900" b="1" i="1" dirty="0">
                <a:solidFill>
                  <a:srgbClr val="403152"/>
                </a:solidFill>
                <a:latin typeface="Arial Narrow" panose="020B0606020202030204" pitchFamily="34" charset="0"/>
                <a:cs typeface="Arial" panose="020B0604020202020204" pitchFamily="34" charset="0"/>
              </a:rPr>
              <a:t>actitudes y sentimientos son importantes</a:t>
            </a:r>
            <a:r>
              <a:rPr lang="es-MX" sz="900" dirty="0">
                <a:solidFill>
                  <a:srgbClr val="403152"/>
                </a:solidFill>
                <a:latin typeface="Arial Narrow" panose="020B0606020202030204" pitchFamily="34" charset="0"/>
                <a:cs typeface="Arial" panose="020B0604020202020204" pitchFamily="34" charset="0"/>
              </a:rPr>
              <a:t>. </a:t>
            </a:r>
            <a:r>
              <a:rPr lang="es-MX" sz="900" b="1" i="1" dirty="0">
                <a:solidFill>
                  <a:srgbClr val="403152"/>
                </a:solidFill>
                <a:latin typeface="Arial Narrow" panose="020B0606020202030204" pitchFamily="34" charset="0"/>
                <a:cs typeface="Arial" panose="020B0604020202020204" pitchFamily="34" charset="0"/>
              </a:rPr>
              <a:t>Son valiosos en sí mismos; vienen en primer término</a:t>
            </a:r>
            <a:r>
              <a:rPr lang="es-MX" sz="900" dirty="0">
                <a:solidFill>
                  <a:srgbClr val="403152"/>
                </a:solidFill>
                <a:latin typeface="Arial Narrow" panose="020B0606020202030204" pitchFamily="34" charset="0"/>
                <a:cs typeface="Arial" panose="020B0604020202020204" pitchFamily="34" charset="0"/>
              </a:rPr>
              <a:t>. Las condiciones están dispuestas de tal modo que se </a:t>
            </a:r>
            <a:r>
              <a:rPr lang="es-MX" sz="900" b="1" i="1" dirty="0">
                <a:solidFill>
                  <a:srgbClr val="403152"/>
                </a:solidFill>
                <a:latin typeface="Arial Narrow" panose="020B0606020202030204" pitchFamily="34" charset="0"/>
                <a:cs typeface="Arial" panose="020B0604020202020204" pitchFamily="34" charset="0"/>
              </a:rPr>
              <a:t>pueden satisfacer las necesidades personales, sociales y de bienestar</a:t>
            </a:r>
            <a:r>
              <a:rPr lang="es-MX" sz="900" dirty="0">
                <a:solidFill>
                  <a:srgbClr val="403152"/>
                </a:solidFill>
                <a:latin typeface="Arial Narrow" panose="020B0606020202030204" pitchFamily="34" charset="0"/>
                <a:cs typeface="Arial" panose="020B0604020202020204" pitchFamily="34" charset="0"/>
              </a:rPr>
              <a:t>.</a:t>
            </a:r>
            <a:endParaRPr lang="es-MX" sz="900" dirty="0">
              <a:latin typeface="Arial Narrow" panose="020B0606020202030204" pitchFamily="34" charset="0"/>
              <a:cs typeface="Arial" panose="020B0604020202020204" pitchFamily="34" charset="0"/>
            </a:endParaRPr>
          </a:p>
          <a:p>
            <a:pPr algn="ctr">
              <a:spcBef>
                <a:spcPts val="300"/>
              </a:spcBef>
              <a:spcAft>
                <a:spcPts val="300"/>
              </a:spcAft>
            </a:pPr>
            <a:r>
              <a:rPr lang="es-MX" sz="900" b="1" dirty="0">
                <a:solidFill>
                  <a:srgbClr val="403152"/>
                </a:solidFill>
                <a:latin typeface="Arial Narrow" panose="020B0606020202030204" pitchFamily="34" charset="0"/>
                <a:cs typeface="Arial" panose="020B0604020202020204" pitchFamily="34" charset="0"/>
              </a:rPr>
              <a:t>DIRECCIÓN BAJO 1.9</a:t>
            </a:r>
            <a:endParaRPr lang="es-MX" sz="900" dirty="0">
              <a:latin typeface="Arial Narrow" panose="020B0606020202030204" pitchFamily="34" charset="0"/>
              <a:cs typeface="Arial" panose="020B0604020202020204" pitchFamily="34" charset="0"/>
            </a:endParaRPr>
          </a:p>
          <a:p>
            <a:pPr algn="just">
              <a:spcAft>
                <a:spcPts val="600"/>
              </a:spcAft>
            </a:pPr>
            <a:r>
              <a:rPr lang="es-MX" sz="900" dirty="0">
                <a:solidFill>
                  <a:srgbClr val="403152"/>
                </a:solidFill>
                <a:latin typeface="Arial Narrow" panose="020B0606020202030204" pitchFamily="34" charset="0"/>
                <a:cs typeface="Arial" panose="020B0604020202020204" pitchFamily="34" charset="0"/>
              </a:rPr>
              <a:t>Su trabajo es planificar, dirigir y controlar las actividades de sus subordinados, y su </a:t>
            </a:r>
            <a:r>
              <a:rPr lang="es-MX" sz="900" b="1" i="1" dirty="0">
                <a:solidFill>
                  <a:srgbClr val="403152"/>
                </a:solidFill>
                <a:latin typeface="Arial Narrow" panose="020B0606020202030204" pitchFamily="34" charset="0"/>
                <a:cs typeface="Arial" panose="020B0604020202020204" pitchFamily="34" charset="0"/>
              </a:rPr>
              <a:t>objetivo como gerente, sin embargo, es evitar ejercer una presión por producción y ganar aceptación de los miembros de la organización</a:t>
            </a:r>
            <a:r>
              <a:rPr lang="es-MX" sz="900" dirty="0">
                <a:solidFill>
                  <a:srgbClr val="403152"/>
                </a:solidFill>
                <a:latin typeface="Arial Narrow" panose="020B0606020202030204" pitchFamily="34" charset="0"/>
                <a:cs typeface="Arial" panose="020B0604020202020204" pitchFamily="34" charset="0"/>
              </a:rPr>
              <a:t>. El </a:t>
            </a:r>
            <a:r>
              <a:rPr lang="es-MX" sz="900" b="1" i="1" dirty="0">
                <a:solidFill>
                  <a:srgbClr val="403152"/>
                </a:solidFill>
                <a:latin typeface="Arial Narrow" panose="020B0606020202030204" pitchFamily="34" charset="0"/>
                <a:cs typeface="Arial" panose="020B0604020202020204" pitchFamily="34" charset="0"/>
              </a:rPr>
              <a:t>dirige siguiendo a su gente</a:t>
            </a:r>
            <a:r>
              <a:rPr lang="es-MX" sz="900" dirty="0">
                <a:solidFill>
                  <a:srgbClr val="403152"/>
                </a:solidFill>
                <a:latin typeface="Arial Narrow" panose="020B0606020202030204" pitchFamily="34" charset="0"/>
                <a:cs typeface="Arial" panose="020B0604020202020204" pitchFamily="34" charset="0"/>
              </a:rPr>
              <a:t>.. </a:t>
            </a:r>
            <a:r>
              <a:rPr lang="es-MX" sz="900" b="1" i="1" dirty="0">
                <a:solidFill>
                  <a:srgbClr val="403152"/>
                </a:solidFill>
                <a:latin typeface="Arial Narrow" panose="020B0606020202030204" pitchFamily="34" charset="0"/>
                <a:cs typeface="Arial" panose="020B0604020202020204" pitchFamily="34" charset="0"/>
              </a:rPr>
              <a:t>“Cuando la gente llega a oponerse a usted se encuentra en dificultades.”</a:t>
            </a:r>
            <a:r>
              <a:rPr lang="es-MX" sz="900" dirty="0">
                <a:solidFill>
                  <a:srgbClr val="403152"/>
                </a:solidFill>
                <a:latin typeface="Arial Narrow" panose="020B0606020202030204" pitchFamily="34" charset="0"/>
                <a:cs typeface="Arial" panose="020B0604020202020204" pitchFamily="34" charset="0"/>
              </a:rPr>
              <a:t> se describe brevemente, como la forma en que el 1.9 planifica y dirige la labor de sus subordinados y la manera como se realiza el seguimiento..</a:t>
            </a:r>
            <a:endParaRPr lang="es-MX" sz="900" dirty="0">
              <a:latin typeface="Arial Narrow" panose="020B0606020202030204" pitchFamily="34" charset="0"/>
              <a:cs typeface="Arial" panose="020B0604020202020204" pitchFamily="34" charset="0"/>
            </a:endParaRPr>
          </a:p>
          <a:p>
            <a:pPr algn="just">
              <a:spcAft>
                <a:spcPts val="600"/>
              </a:spcAft>
            </a:pPr>
            <a:r>
              <a:rPr lang="es-MX" sz="900" b="1" i="1" u="sng" dirty="0">
                <a:solidFill>
                  <a:srgbClr val="403152"/>
                </a:solidFill>
                <a:latin typeface="Arial Narrow" panose="020B0606020202030204" pitchFamily="34" charset="0"/>
                <a:cs typeface="Arial" panose="020B0604020202020204" pitchFamily="34" charset="0"/>
              </a:rPr>
              <a:t>Planificación</a:t>
            </a:r>
            <a:r>
              <a:rPr lang="es-MX" sz="900" i="1" dirty="0">
                <a:solidFill>
                  <a:srgbClr val="403152"/>
                </a:solidFill>
                <a:latin typeface="Arial Narrow" panose="020B0606020202030204" pitchFamily="34" charset="0"/>
                <a:cs typeface="Arial" panose="020B0604020202020204" pitchFamily="34" charset="0"/>
              </a:rPr>
              <a:t>.</a:t>
            </a:r>
            <a:r>
              <a:rPr lang="es-MX" sz="900" dirty="0">
                <a:solidFill>
                  <a:srgbClr val="403152"/>
                </a:solidFill>
                <a:latin typeface="Arial Narrow" panose="020B0606020202030204" pitchFamily="34" charset="0"/>
                <a:cs typeface="Arial" panose="020B0604020202020204" pitchFamily="34" charset="0"/>
              </a:rPr>
              <a:t> “Doy indicaciones generales a mis subordinados y transmito mi confianza diciendo que estoy seguro que Ud. sabe como hacer esto, que Ud. lo hará bien”</a:t>
            </a:r>
            <a:endParaRPr lang="es-MX" sz="900" dirty="0">
              <a:latin typeface="Arial Narrow" panose="020B0606020202030204" pitchFamily="34" charset="0"/>
              <a:cs typeface="Arial" panose="020B0604020202020204" pitchFamily="34" charset="0"/>
            </a:endParaRPr>
          </a:p>
          <a:p>
            <a:pPr algn="just">
              <a:spcBef>
                <a:spcPts val="200"/>
              </a:spcBef>
              <a:spcAft>
                <a:spcPts val="200"/>
              </a:spcAft>
            </a:pPr>
            <a:r>
              <a:rPr lang="es-MX" sz="900" b="1" i="1" u="sng" dirty="0">
                <a:solidFill>
                  <a:srgbClr val="403152"/>
                </a:solidFill>
                <a:latin typeface="Arial Narrow" panose="020B0606020202030204" pitchFamily="34" charset="0"/>
                <a:cs typeface="Arial" panose="020B0604020202020204" pitchFamily="34" charset="0"/>
              </a:rPr>
              <a:t>Ejecución de Trabajo</a:t>
            </a:r>
            <a:r>
              <a:rPr lang="es-MX" sz="900" i="1" u="sng" dirty="0">
                <a:solidFill>
                  <a:srgbClr val="403152"/>
                </a:solidFill>
                <a:latin typeface="Arial Narrow" panose="020B0606020202030204" pitchFamily="34" charset="0"/>
                <a:cs typeface="Arial" panose="020B0604020202020204" pitchFamily="34" charset="0"/>
              </a:rPr>
              <a:t>.</a:t>
            </a:r>
            <a:r>
              <a:rPr lang="es-MX" sz="900" dirty="0">
                <a:solidFill>
                  <a:srgbClr val="403152"/>
                </a:solidFill>
                <a:latin typeface="Arial Narrow" panose="020B0606020202030204" pitchFamily="34" charset="0"/>
                <a:cs typeface="Arial" panose="020B0604020202020204" pitchFamily="34" charset="0"/>
              </a:rPr>
              <a:t> “Veo a mi gente frecuentemente y los estimulo a visitarme tanto como su tiempo lo permite. Mi puerta esta siempre abierta. Mi objetivo es asegurar que ellos puedan obtener las cosas que desean. Esa es la manera de estimular a la gente.”</a:t>
            </a:r>
            <a:endParaRPr lang="es-MX" sz="900" dirty="0">
              <a:latin typeface="Arial Narrow" panose="020B0606020202030204" pitchFamily="34" charset="0"/>
              <a:cs typeface="Arial" panose="020B0604020202020204" pitchFamily="34" charset="0"/>
            </a:endParaRPr>
          </a:p>
          <a:p>
            <a:pPr algn="just">
              <a:spcBef>
                <a:spcPts val="200"/>
              </a:spcBef>
              <a:spcAft>
                <a:spcPts val="200"/>
              </a:spcAft>
            </a:pPr>
            <a:r>
              <a:rPr lang="es-MX" sz="900" b="1" i="1" u="sng" dirty="0">
                <a:solidFill>
                  <a:srgbClr val="403152"/>
                </a:solidFill>
                <a:latin typeface="Arial Narrow" panose="020B0606020202030204" pitchFamily="34" charset="0"/>
                <a:cs typeface="Arial" panose="020B0604020202020204" pitchFamily="34" charset="0"/>
              </a:rPr>
              <a:t> Seguimiento</a:t>
            </a:r>
            <a:r>
              <a:rPr lang="es-MX" sz="900" dirty="0">
                <a:solidFill>
                  <a:srgbClr val="403152"/>
                </a:solidFill>
                <a:latin typeface="Arial Narrow" panose="020B0606020202030204" pitchFamily="34" charset="0"/>
                <a:cs typeface="Arial" panose="020B0604020202020204" pitchFamily="34" charset="0"/>
              </a:rPr>
              <a:t>. “Hago una reunión con aquellos que están en el trabajo, y me preocupo de </a:t>
            </a:r>
            <a:r>
              <a:rPr lang="es-MX" sz="900" b="1" i="1" dirty="0">
                <a:solidFill>
                  <a:srgbClr val="403152"/>
                </a:solidFill>
                <a:latin typeface="Arial Narrow" panose="020B0606020202030204" pitchFamily="34" charset="0"/>
                <a:cs typeface="Arial" panose="020B0604020202020204" pitchFamily="34" charset="0"/>
              </a:rPr>
              <a:t>felicitar al grupo a la vez que a los individuos. Lo pasamos bien </a:t>
            </a:r>
            <a:r>
              <a:rPr lang="es-MX" sz="900" dirty="0">
                <a:solidFill>
                  <a:srgbClr val="403152"/>
                </a:solidFill>
                <a:latin typeface="Arial Narrow" panose="020B0606020202030204" pitchFamily="34" charset="0"/>
                <a:cs typeface="Arial" panose="020B0604020202020204" pitchFamily="34" charset="0"/>
              </a:rPr>
              <a:t>y cuando llegamos al tema del trabajo nuestras sesiones de evaluación se centran generalmente alrededor del por que hemos podido actuar tan bien como lo hicimos y como podemos lograr que las cosas funcionen igualmente bien o mejor en el futuro. </a:t>
            </a:r>
            <a:endParaRPr lang="es-MX" sz="900" dirty="0">
              <a:latin typeface="Arial Narrow" panose="020B0606020202030204" pitchFamily="34" charset="0"/>
              <a:cs typeface="Arial" panose="020B0604020202020204" pitchFamily="34" charset="0"/>
            </a:endParaRPr>
          </a:p>
          <a:p>
            <a:pPr algn="just">
              <a:spcBef>
                <a:spcPts val="200"/>
              </a:spcBef>
              <a:spcAft>
                <a:spcPts val="200"/>
              </a:spcAft>
            </a:pPr>
            <a:r>
              <a:rPr lang="es-MX" sz="900" dirty="0">
                <a:solidFill>
                  <a:srgbClr val="403152"/>
                </a:solidFill>
                <a:latin typeface="Arial Narrow" panose="020B0606020202030204" pitchFamily="34" charset="0"/>
                <a:cs typeface="Arial" panose="020B0604020202020204" pitchFamily="34" charset="0"/>
              </a:rPr>
              <a:t> </a:t>
            </a:r>
            <a:r>
              <a:rPr lang="es-MX" sz="900" b="1" i="1" dirty="0">
                <a:solidFill>
                  <a:srgbClr val="403152"/>
                </a:solidFill>
                <a:latin typeface="Arial Narrow" panose="020B0606020202030204" pitchFamily="34" charset="0"/>
                <a:cs typeface="Arial" panose="020B0604020202020204" pitchFamily="34" charset="0"/>
              </a:rPr>
              <a:t>En otras palabras, el estilo gerencia 1.9 se centra en como proveer condiciones de trabajo, que permitan a la gente adaptarse a las mismas con confort, facilidad y seguridad</a:t>
            </a:r>
            <a:r>
              <a:rPr lang="es-MX" sz="900" b="1" i="1" dirty="0">
                <a:solidFill>
                  <a:srgbClr val="000000"/>
                </a:solidFill>
                <a:latin typeface="Arial Narrow" panose="020B0606020202030204" pitchFamily="34" charset="0"/>
                <a:cs typeface="Arial" panose="020B0604020202020204" pitchFamily="34" charset="0"/>
              </a:rPr>
              <a:t>.</a:t>
            </a:r>
            <a:endParaRPr lang="es-MX" sz="900" dirty="0">
              <a:effectLst/>
              <a:latin typeface="Arial Narrow" panose="020B0606020202030204" pitchFamily="34" charset="0"/>
              <a:cs typeface="Arial" panose="020B0604020202020204" pitchFamily="34" charset="0"/>
            </a:endParaRPr>
          </a:p>
        </p:txBody>
      </p:sp>
      <p:graphicFrame>
        <p:nvGraphicFramePr>
          <p:cNvPr id="9" name="2 Tabla"/>
          <p:cNvGraphicFramePr>
            <a:graphicFrameLocks noGrp="1"/>
          </p:cNvGraphicFramePr>
          <p:nvPr>
            <p:extLst/>
          </p:nvPr>
        </p:nvGraphicFramePr>
        <p:xfrm>
          <a:off x="395536" y="188640"/>
          <a:ext cx="8351998" cy="203708"/>
        </p:xfrm>
        <a:graphic>
          <a:graphicData uri="http://schemas.openxmlformats.org/drawingml/2006/table">
            <a:tbl>
              <a:tblPr/>
              <a:tblGrid>
                <a:gridCol w="1413130">
                  <a:extLst>
                    <a:ext uri="{9D8B030D-6E8A-4147-A177-3AD203B41FA5}">
                      <a16:colId xmlns:a16="http://schemas.microsoft.com/office/drawing/2014/main" val="20000"/>
                    </a:ext>
                  </a:extLst>
                </a:gridCol>
                <a:gridCol w="802465">
                  <a:extLst>
                    <a:ext uri="{9D8B030D-6E8A-4147-A177-3AD203B41FA5}">
                      <a16:colId xmlns:a16="http://schemas.microsoft.com/office/drawing/2014/main" val="2489667975"/>
                    </a:ext>
                  </a:extLst>
                </a:gridCol>
                <a:gridCol w="2042637">
                  <a:extLst>
                    <a:ext uri="{9D8B030D-6E8A-4147-A177-3AD203B41FA5}">
                      <a16:colId xmlns:a16="http://schemas.microsoft.com/office/drawing/2014/main" val="4112727116"/>
                    </a:ext>
                  </a:extLst>
                </a:gridCol>
                <a:gridCol w="729513">
                  <a:extLst>
                    <a:ext uri="{9D8B030D-6E8A-4147-A177-3AD203B41FA5}">
                      <a16:colId xmlns:a16="http://schemas.microsoft.com/office/drawing/2014/main" val="20002"/>
                    </a:ext>
                  </a:extLst>
                </a:gridCol>
                <a:gridCol w="613410">
                  <a:extLst>
                    <a:ext uri="{9D8B030D-6E8A-4147-A177-3AD203B41FA5}">
                      <a16:colId xmlns:a16="http://schemas.microsoft.com/office/drawing/2014/main" val="20003"/>
                    </a:ext>
                  </a:extLst>
                </a:gridCol>
                <a:gridCol w="772664">
                  <a:extLst>
                    <a:ext uri="{9D8B030D-6E8A-4147-A177-3AD203B41FA5}">
                      <a16:colId xmlns:a16="http://schemas.microsoft.com/office/drawing/2014/main" val="1733146758"/>
                    </a:ext>
                  </a:extLst>
                </a:gridCol>
                <a:gridCol w="523919">
                  <a:extLst>
                    <a:ext uri="{9D8B030D-6E8A-4147-A177-3AD203B41FA5}">
                      <a16:colId xmlns:a16="http://schemas.microsoft.com/office/drawing/2014/main" val="20005"/>
                    </a:ext>
                  </a:extLst>
                </a:gridCol>
                <a:gridCol w="559277">
                  <a:extLst>
                    <a:ext uri="{9D8B030D-6E8A-4147-A177-3AD203B41FA5}">
                      <a16:colId xmlns:a16="http://schemas.microsoft.com/office/drawing/2014/main" val="20007"/>
                    </a:ext>
                  </a:extLst>
                </a:gridCol>
                <a:gridCol w="248566">
                  <a:extLst>
                    <a:ext uri="{9D8B030D-6E8A-4147-A177-3AD203B41FA5}">
                      <a16:colId xmlns:a16="http://schemas.microsoft.com/office/drawing/2014/main" val="20008"/>
                    </a:ext>
                  </a:extLst>
                </a:gridCol>
                <a:gridCol w="323209">
                  <a:extLst>
                    <a:ext uri="{9D8B030D-6E8A-4147-A177-3AD203B41FA5}">
                      <a16:colId xmlns:a16="http://schemas.microsoft.com/office/drawing/2014/main" val="3157928155"/>
                    </a:ext>
                  </a:extLst>
                </a:gridCol>
                <a:gridCol w="323208">
                  <a:extLst>
                    <a:ext uri="{9D8B030D-6E8A-4147-A177-3AD203B41FA5}">
                      <a16:colId xmlns:a16="http://schemas.microsoft.com/office/drawing/2014/main" val="1722002891"/>
                    </a:ext>
                  </a:extLst>
                </a:gridCol>
              </a:tblGrid>
              <a:tr h="180000">
                <a:tc>
                  <a:txBody>
                    <a:bodyPr/>
                    <a:lstStyle/>
                    <a:p>
                      <a:pPr marL="0" algn="ctr" rtl="0" eaLnBrk="1" fontAlgn="ctr" latinLnBrk="0" hangingPunct="1">
                        <a:spcBef>
                          <a:spcPts val="0"/>
                        </a:spcBef>
                        <a:spcAft>
                          <a:spcPts val="0"/>
                        </a:spcAft>
                      </a:pPr>
                      <a:r>
                        <a:rPr lang="es-MX" sz="750" b="1" i="0" u="none" strike="noStrike" kern="1200" baseline="0" dirty="0">
                          <a:solidFill>
                            <a:srgbClr val="000000"/>
                          </a:solidFill>
                          <a:effectLst/>
                          <a:latin typeface="Arial Narrow" panose="020B0606020202030204" pitchFamily="34" charset="0"/>
                          <a:cs typeface="Arial"/>
                        </a:rPr>
                        <a:t>TGE -</a:t>
                      </a:r>
                      <a:r>
                        <a:rPr lang="es-MX" sz="750" b="1" i="0" u="none" strike="noStrike" kern="1200" baseline="0" dirty="0" smtClean="0">
                          <a:solidFill>
                            <a:srgbClr val="000000"/>
                          </a:solidFill>
                          <a:effectLst/>
                          <a:latin typeface="Arial Narrow" panose="020B0606020202030204" pitchFamily="34" charset="0"/>
                          <a:cs typeface="Arial"/>
                        </a:rPr>
                        <a:t>2021 </a:t>
                      </a:r>
                      <a:r>
                        <a:rPr lang="es-MX" sz="750" b="1" i="0" u="none" strike="noStrike" kern="1200" baseline="0" dirty="0">
                          <a:solidFill>
                            <a:srgbClr val="000000"/>
                          </a:solidFill>
                          <a:effectLst/>
                          <a:latin typeface="Arial Narrow" panose="020B0606020202030204" pitchFamily="34" charset="0"/>
                          <a:cs typeface="Arial"/>
                        </a:rPr>
                        <a:t>– </a:t>
                      </a:r>
                      <a:r>
                        <a:rPr lang="es-MX" sz="750" b="1" i="0" u="none" strike="noStrike" kern="1200" baseline="0" dirty="0" smtClean="0">
                          <a:solidFill>
                            <a:srgbClr val="000000"/>
                          </a:solidFill>
                          <a:effectLst/>
                          <a:latin typeface="Arial Narrow" panose="020B0606020202030204" pitchFamily="34" charset="0"/>
                          <a:cs typeface="Arial"/>
                        </a:rPr>
                        <a:t>2022. </a:t>
                      </a:r>
                      <a:r>
                        <a:rPr lang="es-MX" sz="750" b="1" i="0" u="none" strike="noStrike" kern="1200" baseline="0" dirty="0">
                          <a:solidFill>
                            <a:srgbClr val="000000"/>
                          </a:solidFill>
                          <a:effectLst/>
                          <a:latin typeface="Arial Narrow" panose="020B0606020202030204" pitchFamily="34" charset="0"/>
                          <a:cs typeface="Arial"/>
                        </a:rPr>
                        <a:t>MÓDULO </a:t>
                      </a:r>
                      <a:r>
                        <a:rPr lang="es-MX" sz="750" b="1" i="0" u="none" strike="noStrike" kern="1200" baseline="0" dirty="0" smtClean="0">
                          <a:solidFill>
                            <a:srgbClr val="000000"/>
                          </a:solidFill>
                          <a:effectLst/>
                          <a:latin typeface="Arial Narrow" panose="020B0606020202030204" pitchFamily="34" charset="0"/>
                          <a:cs typeface="Arial"/>
                        </a:rPr>
                        <a:t>I</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r>
                        <a:rPr lang="es-MX" sz="750" b="0" i="0" u="none" strike="noStrike" dirty="0" smtClean="0">
                          <a:effectLst/>
                          <a:latin typeface="Arial Narrow" panose="020B0606020202030204" pitchFamily="34" charset="0"/>
                        </a:rPr>
                        <a:t>NOMBRE:</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es-MX" sz="750" dirty="0" smtClean="0">
                          <a:latin typeface="Arial Narrow" panose="020B0606020202030204" pitchFamily="34" charset="0"/>
                        </a:rPr>
                        <a:t>CARRERA</a:t>
                      </a:r>
                      <a:endParaRPr lang="es-MX" sz="75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750" b="0" i="0" u="none" strike="noStrike" dirty="0" smtClean="0">
                          <a:effectLst/>
                          <a:latin typeface="Arial Narrow" panose="020B0606020202030204" pitchFamily="34" charset="0"/>
                        </a:rPr>
                        <a:t>MATRÍCULA</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s-MX" sz="75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50" b="1" i="0" u="none" strike="noStrike" kern="1200" baseline="0" dirty="0">
                          <a:solidFill>
                            <a:srgbClr val="000000"/>
                          </a:solidFill>
                          <a:effectLst/>
                          <a:latin typeface="Arial Narrow" panose="020B0606020202030204" pitchFamily="34" charset="0"/>
                          <a:cs typeface="Arial"/>
                        </a:rPr>
                        <a:t>HOJA</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50" b="0" i="0" u="none" strike="noStrike" dirty="0" smtClean="0">
                          <a:effectLst/>
                          <a:latin typeface="Arial Narrow" panose="020B0606020202030204" pitchFamily="34" charset="0"/>
                        </a:rPr>
                        <a:t>3</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50" b="1" i="0" u="none" strike="noStrike" dirty="0" smtClean="0">
                          <a:effectLst/>
                          <a:latin typeface="Arial Narrow" panose="020B0606020202030204" pitchFamily="34" charset="0"/>
                        </a:rPr>
                        <a:t>DE</a:t>
                      </a:r>
                      <a:endParaRPr lang="es-MX" sz="750" b="1"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7</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1" name="Rectángulo 10"/>
          <p:cNvSpPr/>
          <p:nvPr/>
        </p:nvSpPr>
        <p:spPr>
          <a:xfrm>
            <a:off x="396464" y="456392"/>
            <a:ext cx="8352000" cy="144000"/>
          </a:xfrm>
          <a:prstGeom prst="rect">
            <a:avLst/>
          </a:prstGeom>
          <a:solidFill>
            <a:schemeClr val="accent1">
              <a:lumMod val="40000"/>
              <a:lumOff val="60000"/>
            </a:schemeClr>
          </a:solidFill>
          <a:ln>
            <a:solidFill>
              <a:schemeClr val="tx2">
                <a:lumMod val="50000"/>
              </a:schemeClr>
            </a:solidFill>
          </a:ln>
        </p:spPr>
        <p:txBody>
          <a:bodyPr wrap="square" anchor="ctr">
            <a:spAutoFit/>
          </a:bodyPr>
          <a:lstStyle/>
          <a:p>
            <a:pPr algn="ctr"/>
            <a:r>
              <a:rPr lang="es-MX" sz="700" b="1" dirty="0">
                <a:latin typeface="Arial" panose="020B0604020202020204" pitchFamily="34" charset="0"/>
                <a:cs typeface="Arial" panose="020B0604020202020204" pitchFamily="34" charset="0"/>
              </a:rPr>
              <a:t>3.14  AUTO-EVALUACIÓN: 3.1  ESTILOS BÁSICOS DE LIDERAZGO </a:t>
            </a:r>
            <a:endParaRPr lang="es-MX" sz="700" dirty="0">
              <a:effectLst/>
              <a:latin typeface="Arial" panose="020B0604020202020204" pitchFamily="34" charset="0"/>
              <a:cs typeface="Arial" panose="020B0604020202020204" pitchFamily="34" charset="0"/>
            </a:endParaRPr>
          </a:p>
        </p:txBody>
      </p:sp>
      <p:sp>
        <p:nvSpPr>
          <p:cNvPr id="13" name="6 Rectángulo"/>
          <p:cNvSpPr/>
          <p:nvPr/>
        </p:nvSpPr>
        <p:spPr>
          <a:xfrm>
            <a:off x="323528" y="117368"/>
            <a:ext cx="8496000" cy="6552000"/>
          </a:xfrm>
          <a:prstGeom prst="rect">
            <a:avLst/>
          </a:prstGeom>
          <a:noFill/>
          <a:ln w="9525"/>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10" name="5 Rectángulo"/>
          <p:cNvSpPr/>
          <p:nvPr/>
        </p:nvSpPr>
        <p:spPr>
          <a:xfrm>
            <a:off x="323528" y="6525344"/>
            <a:ext cx="8496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ESTA  EVALUACIÓN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700921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Marcador de número de diapositiva"/>
          <p:cNvSpPr>
            <a:spLocks noGrp="1"/>
          </p:cNvSpPr>
          <p:nvPr>
            <p:ph type="sldNum" sz="quarter" idx="12"/>
          </p:nvPr>
        </p:nvSpPr>
        <p:spPr>
          <a:xfrm>
            <a:off x="6974904" y="6525344"/>
            <a:ext cx="2133600" cy="365125"/>
          </a:xfrm>
        </p:spPr>
        <p:txBody>
          <a:bodyPr/>
          <a:lstStyle/>
          <a:p>
            <a:pPr>
              <a:defRPr/>
            </a:pPr>
            <a:fld id="{4D58E3C8-F31A-42EC-AF2A-01392A808377}" type="slidenum">
              <a:rPr lang="es-ES" sz="900" smtClean="0">
                <a:solidFill>
                  <a:schemeClr val="tx1"/>
                </a:solidFill>
              </a:rPr>
              <a:pPr>
                <a:defRPr/>
              </a:pPr>
              <a:t>13</a:t>
            </a:fld>
            <a:endParaRPr lang="es-ES" sz="900" dirty="0">
              <a:solidFill>
                <a:schemeClr val="tx1"/>
              </a:solidFill>
            </a:endParaRPr>
          </a:p>
        </p:txBody>
      </p:sp>
      <p:graphicFrame>
        <p:nvGraphicFramePr>
          <p:cNvPr id="7" name="3 Tabla"/>
          <p:cNvGraphicFramePr>
            <a:graphicFrameLocks noGrp="1"/>
          </p:cNvGraphicFramePr>
          <p:nvPr>
            <p:extLst/>
          </p:nvPr>
        </p:nvGraphicFramePr>
        <p:xfrm>
          <a:off x="394854" y="569317"/>
          <a:ext cx="8424674" cy="2745740"/>
        </p:xfrm>
        <a:graphic>
          <a:graphicData uri="http://schemas.openxmlformats.org/drawingml/2006/table">
            <a:tbl>
              <a:tblPr firstRow="1" bandRow="1">
                <a:tableStyleId>{5C22544A-7EE6-4342-B048-85BDC9FD1C3A}</a:tableStyleId>
              </a:tblPr>
              <a:tblGrid>
                <a:gridCol w="8424674">
                  <a:extLst>
                    <a:ext uri="{9D8B030D-6E8A-4147-A177-3AD203B41FA5}">
                      <a16:colId xmlns:a16="http://schemas.microsoft.com/office/drawing/2014/main" val="20000"/>
                    </a:ext>
                  </a:extLst>
                </a:gridCol>
              </a:tblGrid>
              <a:tr h="2736000">
                <a:tc>
                  <a:txBody>
                    <a:bodyPr/>
                    <a:lstStyle/>
                    <a:p>
                      <a:pPr algn="ctr" rtl="0" eaLnBrk="1" latinLnBrk="0" hangingPunct="1">
                        <a:spcAft>
                          <a:spcPts val="300"/>
                        </a:spcAft>
                      </a:pPr>
                      <a:r>
                        <a:rPr lang="es-MX" sz="900" b="1" kern="1200" dirty="0" smtClean="0">
                          <a:solidFill>
                            <a:schemeClr val="tx1"/>
                          </a:solidFill>
                          <a:effectLst/>
                          <a:latin typeface="Arial Narrow" panose="020B0606020202030204" pitchFamily="34" charset="0"/>
                          <a:ea typeface="+mn-ea"/>
                          <a:cs typeface="Arial" panose="020B0604020202020204" pitchFamily="34" charset="0"/>
                        </a:rPr>
                        <a:t>ESTILO 1.1</a:t>
                      </a:r>
                      <a:endParaRPr lang="es-MX" sz="900" b="1" dirty="0" smtClean="0">
                        <a:solidFill>
                          <a:schemeClr val="tx1"/>
                        </a:solidFill>
                        <a:effectLst/>
                        <a:latin typeface="Arial Narrow" panose="020B0606020202030204" pitchFamily="34" charset="0"/>
                        <a:cs typeface="Arial" panose="020B0604020202020204" pitchFamily="34" charset="0"/>
                      </a:endParaRPr>
                    </a:p>
                    <a:p>
                      <a:pPr algn="just" rtl="0" eaLnBrk="1" latinLnBrk="0" hangingPunct="1">
                        <a:spcAft>
                          <a:spcPts val="500"/>
                        </a:spcAft>
                      </a:pPr>
                      <a:r>
                        <a:rPr lang="es-MX" sz="900" b="1" i="1" kern="1200" dirty="0" smtClean="0">
                          <a:solidFill>
                            <a:schemeClr val="bg2">
                              <a:lumMod val="25000"/>
                            </a:schemeClr>
                          </a:solidFill>
                          <a:effectLst/>
                          <a:latin typeface="Arial Narrow" panose="020B0606020202030204" pitchFamily="34" charset="0"/>
                          <a:ea typeface="+mn-ea"/>
                          <a:cs typeface="Arial" panose="020B0604020202020204" pitchFamily="34" charset="0"/>
                        </a:rPr>
                        <a:t>Poca preocupación por la producción, se combina con la poca preocupación por la gente</a:t>
                      </a:r>
                      <a:r>
                        <a:rPr lang="es-MX" sz="900" b="0" kern="1200" dirty="0" smtClean="0">
                          <a:solidFill>
                            <a:schemeClr val="bg2">
                              <a:lumMod val="25000"/>
                            </a:schemeClr>
                          </a:solidFill>
                          <a:effectLst/>
                          <a:latin typeface="Arial Narrow" panose="020B0606020202030204" pitchFamily="34" charset="0"/>
                          <a:ea typeface="+mn-ea"/>
                          <a:cs typeface="Arial" panose="020B0604020202020204" pitchFamily="34" charset="0"/>
                        </a:rPr>
                        <a:t>. Igual a 9.1, en 1.1 se supone que hay incompatibilidad entre los requisitos de producción y las necesidades de la gente. Ya que la preocupación por ambas es baja, el gerente con orientación 1.1 t</a:t>
                      </a:r>
                      <a:r>
                        <a:rPr lang="es-MX" sz="900" b="1" i="1" kern="1200" dirty="0" smtClean="0">
                          <a:solidFill>
                            <a:schemeClr val="bg2">
                              <a:lumMod val="25000"/>
                            </a:schemeClr>
                          </a:solidFill>
                          <a:effectLst/>
                          <a:latin typeface="Arial Narrow" panose="020B0606020202030204" pitchFamily="34" charset="0"/>
                          <a:ea typeface="+mn-ea"/>
                          <a:cs typeface="Arial" panose="020B0604020202020204" pitchFamily="34" charset="0"/>
                        </a:rPr>
                        <a:t>iene poco o ningún dilema entre producción y gente</a:t>
                      </a:r>
                      <a:r>
                        <a:rPr lang="es-MX" sz="900" b="0" kern="1200" dirty="0" smtClean="0">
                          <a:solidFill>
                            <a:schemeClr val="bg2">
                              <a:lumMod val="25000"/>
                            </a:schemeClr>
                          </a:solidFill>
                          <a:effectLst/>
                          <a:latin typeface="Arial Narrow" panose="020B0606020202030204" pitchFamily="34" charset="0"/>
                          <a:ea typeface="+mn-ea"/>
                          <a:cs typeface="Arial" panose="020B0604020202020204" pitchFamily="34" charset="0"/>
                        </a:rPr>
                        <a:t>. Pero la </a:t>
                      </a:r>
                      <a:r>
                        <a:rPr lang="es-MX" sz="900" b="1" i="1" kern="1200" dirty="0" smtClean="0">
                          <a:solidFill>
                            <a:schemeClr val="bg2">
                              <a:lumMod val="25000"/>
                            </a:schemeClr>
                          </a:solidFill>
                          <a:effectLst/>
                          <a:latin typeface="Arial Narrow" panose="020B0606020202030204" pitchFamily="34" charset="0"/>
                          <a:ea typeface="+mn-ea"/>
                          <a:cs typeface="Arial" panose="020B0604020202020204" pitchFamily="34" charset="0"/>
                        </a:rPr>
                        <a:t>persona que opera con el estilo 1.1 ha aprendido a estar separada, a pesar de lo cual permanece dentro de la organización.  Poco se espera de él y poco da en cambio</a:t>
                      </a:r>
                      <a:r>
                        <a:rPr lang="es-MX" sz="900" b="0" kern="1200" dirty="0" smtClean="0">
                          <a:solidFill>
                            <a:schemeClr val="bg2">
                              <a:lumMod val="25000"/>
                            </a:schemeClr>
                          </a:solidFill>
                          <a:effectLst/>
                          <a:latin typeface="Arial Narrow" panose="020B0606020202030204" pitchFamily="34" charset="0"/>
                          <a:ea typeface="+mn-ea"/>
                          <a:cs typeface="Arial" panose="020B0604020202020204" pitchFamily="34" charset="0"/>
                        </a:rPr>
                        <a:t>. Es más común en operaciones de rutina y en varias funciones asesoras.</a:t>
                      </a:r>
                      <a:r>
                        <a:rPr lang="es-MX" sz="900" b="0" kern="1200" baseline="0" dirty="0" smtClean="0">
                          <a:solidFill>
                            <a:schemeClr val="bg2">
                              <a:lumMod val="25000"/>
                            </a:schemeClr>
                          </a:solidFill>
                          <a:effectLst/>
                          <a:latin typeface="Arial Narrow" panose="020B0606020202030204" pitchFamily="34" charset="0"/>
                          <a:ea typeface="+mn-ea"/>
                          <a:cs typeface="Arial" panose="020B0604020202020204" pitchFamily="34" charset="0"/>
                        </a:rPr>
                        <a:t> </a:t>
                      </a:r>
                      <a:r>
                        <a:rPr lang="es-MX" sz="900" b="0" kern="1200" dirty="0" smtClean="0">
                          <a:solidFill>
                            <a:schemeClr val="bg2">
                              <a:lumMod val="25000"/>
                            </a:schemeClr>
                          </a:solidFill>
                          <a:effectLst/>
                          <a:latin typeface="Arial Narrow" panose="020B0606020202030204" pitchFamily="34" charset="0"/>
                          <a:ea typeface="+mn-ea"/>
                          <a:cs typeface="Arial" panose="020B0604020202020204" pitchFamily="34" charset="0"/>
                        </a:rPr>
                        <a:t>Una persona que ha adoptado una orientación 1.1 se puede describir mejor como </a:t>
                      </a:r>
                      <a:r>
                        <a:rPr lang="es-MX" sz="900" b="1" i="1" kern="1200" dirty="0" smtClean="0">
                          <a:solidFill>
                            <a:schemeClr val="bg2">
                              <a:lumMod val="25000"/>
                            </a:schemeClr>
                          </a:solidFill>
                          <a:effectLst/>
                          <a:latin typeface="Arial Narrow" panose="020B0606020202030204" pitchFamily="34" charset="0"/>
                          <a:ea typeface="+mn-ea"/>
                          <a:cs typeface="Arial" panose="020B0604020202020204" pitchFamily="34" charset="0"/>
                        </a:rPr>
                        <a:t>“perdida entre la gente” en vez de administrador de gente.</a:t>
                      </a:r>
                      <a:r>
                        <a:rPr lang="es-MX" sz="900" b="0" kern="1200" dirty="0" smtClean="0">
                          <a:solidFill>
                            <a:schemeClr val="bg2">
                              <a:lumMod val="25000"/>
                            </a:schemeClr>
                          </a:solidFill>
                          <a:effectLst/>
                          <a:latin typeface="Arial Narrow" panose="020B0606020202030204" pitchFamily="34" charset="0"/>
                          <a:ea typeface="+mn-ea"/>
                          <a:cs typeface="Arial" panose="020B0604020202020204" pitchFamily="34" charset="0"/>
                        </a:rPr>
                        <a:t> </a:t>
                      </a:r>
                      <a:endParaRPr lang="es-MX" sz="900" b="0" dirty="0" smtClean="0">
                        <a:solidFill>
                          <a:schemeClr val="bg2">
                            <a:lumMod val="25000"/>
                          </a:schemeClr>
                        </a:solidFill>
                        <a:effectLst/>
                        <a:latin typeface="Arial Narrow" panose="020B0606020202030204" pitchFamily="34" charset="0"/>
                        <a:cs typeface="Arial" panose="020B0604020202020204" pitchFamily="34" charset="0"/>
                      </a:endParaRPr>
                    </a:p>
                    <a:p>
                      <a:pPr algn="just" rtl="0" eaLnBrk="1" latinLnBrk="0" hangingPunct="1"/>
                      <a:r>
                        <a:rPr lang="es-MX" sz="900" b="0" kern="1200" dirty="0" smtClean="0">
                          <a:solidFill>
                            <a:schemeClr val="bg2">
                              <a:lumMod val="25000"/>
                            </a:schemeClr>
                          </a:solidFill>
                          <a:effectLst/>
                          <a:latin typeface="Arial Narrow" panose="020B0606020202030204" pitchFamily="34" charset="0"/>
                          <a:ea typeface="+mn-ea"/>
                          <a:cs typeface="Arial" panose="020B0604020202020204" pitchFamily="34" charset="0"/>
                        </a:rPr>
                        <a:t> El estilo 1.1 </a:t>
                      </a:r>
                      <a:r>
                        <a:rPr lang="es-MX" sz="900" b="1" i="1" kern="1200" dirty="0" smtClean="0">
                          <a:solidFill>
                            <a:schemeClr val="bg2">
                              <a:lumMod val="25000"/>
                            </a:schemeClr>
                          </a:solidFill>
                          <a:effectLst/>
                          <a:latin typeface="Arial Narrow" panose="020B0606020202030204" pitchFamily="34" charset="0"/>
                          <a:ea typeface="+mn-ea"/>
                          <a:cs typeface="Arial" panose="020B0604020202020204" pitchFamily="34" charset="0"/>
                        </a:rPr>
                        <a:t>no es natural. Es asumido por los que han aceptado la derrota</a:t>
                      </a:r>
                      <a:r>
                        <a:rPr lang="es-MX" sz="900" b="0" kern="1200" dirty="0" smtClean="0">
                          <a:solidFill>
                            <a:schemeClr val="bg2">
                              <a:lumMod val="25000"/>
                            </a:schemeClr>
                          </a:solidFill>
                          <a:effectLst/>
                          <a:latin typeface="Arial Narrow" panose="020B0606020202030204" pitchFamily="34" charset="0"/>
                          <a:ea typeface="+mn-ea"/>
                          <a:cs typeface="Arial" panose="020B0604020202020204" pitchFamily="34" charset="0"/>
                        </a:rPr>
                        <a:t>. Permitirse a sí mismo </a:t>
                      </a:r>
                      <a:r>
                        <a:rPr lang="es-MX" sz="900" b="1" i="1" kern="1200" dirty="0" smtClean="0">
                          <a:solidFill>
                            <a:schemeClr val="bg2">
                              <a:lumMod val="25000"/>
                            </a:schemeClr>
                          </a:solidFill>
                          <a:effectLst/>
                          <a:latin typeface="Arial Narrow" panose="020B0606020202030204" pitchFamily="34" charset="0"/>
                          <a:ea typeface="+mn-ea"/>
                          <a:cs typeface="Arial" panose="020B0604020202020204" pitchFamily="34" charset="0"/>
                        </a:rPr>
                        <a:t>comprometerse y preocuparse de nuevo por lo que ocurre en la situación de trabajo, tan sólo conduce a una mayor frustración y desaliento.</a:t>
                      </a:r>
                      <a:r>
                        <a:rPr lang="es-MX" sz="900" b="0" kern="1200" dirty="0" smtClean="0">
                          <a:solidFill>
                            <a:schemeClr val="bg2">
                              <a:lumMod val="25000"/>
                            </a:schemeClr>
                          </a:solidFill>
                          <a:effectLst/>
                          <a:latin typeface="Arial Narrow" panose="020B0606020202030204" pitchFamily="34" charset="0"/>
                          <a:ea typeface="+mn-ea"/>
                          <a:cs typeface="Arial" panose="020B0604020202020204" pitchFamily="34" charset="0"/>
                        </a:rPr>
                        <a:t> Es entonces un estilo que </a:t>
                      </a:r>
                      <a:r>
                        <a:rPr lang="es-MX" sz="900" b="1" i="1" kern="1200" dirty="0" smtClean="0">
                          <a:solidFill>
                            <a:schemeClr val="bg2">
                              <a:lumMod val="25000"/>
                            </a:schemeClr>
                          </a:solidFill>
                          <a:effectLst/>
                          <a:latin typeface="Arial Narrow" panose="020B0606020202030204" pitchFamily="34" charset="0"/>
                          <a:ea typeface="+mn-ea"/>
                          <a:cs typeface="Arial" panose="020B0604020202020204" pitchFamily="34" charset="0"/>
                        </a:rPr>
                        <a:t>se caracteriza por un escaso interés por gente y por el esfuerzo mínimo contribuido hacia el objetivo organizativo.</a:t>
                      </a:r>
                      <a:endParaRPr lang="es-MX" sz="900" b="1" i="1" dirty="0" smtClean="0">
                        <a:solidFill>
                          <a:schemeClr val="bg2">
                            <a:lumMod val="25000"/>
                          </a:schemeClr>
                        </a:solidFill>
                        <a:effectLst/>
                        <a:latin typeface="Arial Narrow" panose="020B0606020202030204" pitchFamily="34" charset="0"/>
                        <a:cs typeface="Arial" panose="020B0604020202020204" pitchFamily="34" charset="0"/>
                      </a:endParaRPr>
                    </a:p>
                    <a:p>
                      <a:pPr algn="ctr">
                        <a:spcBef>
                          <a:spcPts val="300"/>
                        </a:spcBef>
                        <a:spcAft>
                          <a:spcPts val="300"/>
                        </a:spcAft>
                      </a:pPr>
                      <a:r>
                        <a:rPr lang="es-MX" sz="900" b="1" kern="1200" dirty="0" smtClean="0">
                          <a:solidFill>
                            <a:schemeClr val="bg2">
                              <a:lumMod val="25000"/>
                            </a:schemeClr>
                          </a:solidFill>
                          <a:effectLst/>
                          <a:latin typeface="Arial Narrow" panose="020B0606020202030204" pitchFamily="34" charset="0"/>
                          <a:ea typeface="+mn-ea"/>
                          <a:cs typeface="Arial" panose="020B0604020202020204" pitchFamily="34" charset="0"/>
                        </a:rPr>
                        <a:t>DIRECCIÓN  BAJO 1.1</a:t>
                      </a:r>
                    </a:p>
                    <a:p>
                      <a:pPr algn="just">
                        <a:spcAft>
                          <a:spcPts val="600"/>
                        </a:spcAft>
                      </a:pPr>
                      <a:r>
                        <a:rPr lang="es-MX" sz="900" b="0" kern="1200" dirty="0" smtClean="0">
                          <a:solidFill>
                            <a:schemeClr val="bg2">
                              <a:lumMod val="25000"/>
                            </a:schemeClr>
                          </a:solidFill>
                          <a:effectLst/>
                          <a:latin typeface="Arial Narrow" panose="020B0606020202030204" pitchFamily="34" charset="0"/>
                          <a:ea typeface="+mn-ea"/>
                          <a:cs typeface="Arial" panose="020B0604020202020204" pitchFamily="34" charset="0"/>
                        </a:rPr>
                        <a:t>El estilo de supervisión bajo 1.1, </a:t>
                      </a:r>
                      <a:r>
                        <a:rPr lang="es-MX" sz="900" b="1" i="1" kern="1200" dirty="0" smtClean="0">
                          <a:solidFill>
                            <a:schemeClr val="bg2">
                              <a:lumMod val="25000"/>
                            </a:schemeClr>
                          </a:solidFill>
                          <a:effectLst/>
                          <a:latin typeface="Arial Narrow" panose="020B0606020202030204" pitchFamily="34" charset="0"/>
                          <a:ea typeface="+mn-ea"/>
                          <a:cs typeface="Arial" panose="020B0604020202020204" pitchFamily="34" charset="0"/>
                        </a:rPr>
                        <a:t>es poner a trabajar a la gente y dejarla sola. Esto se hace dejando que la gente haga el trabajo como lo crea conveniente</a:t>
                      </a:r>
                      <a:r>
                        <a:rPr lang="es-MX" sz="900" b="0" kern="1200" dirty="0" smtClean="0">
                          <a:solidFill>
                            <a:schemeClr val="bg2">
                              <a:lumMod val="25000"/>
                            </a:schemeClr>
                          </a:solidFill>
                          <a:effectLst/>
                          <a:latin typeface="Arial Narrow" panose="020B0606020202030204" pitchFamily="34" charset="0"/>
                          <a:ea typeface="+mn-ea"/>
                          <a:cs typeface="Arial" panose="020B0604020202020204" pitchFamily="34" charset="0"/>
                        </a:rPr>
                        <a:t>. </a:t>
                      </a:r>
                      <a:r>
                        <a:rPr lang="es-MX" sz="900" b="1" i="1" kern="1200" dirty="0" smtClean="0">
                          <a:solidFill>
                            <a:schemeClr val="bg2">
                              <a:lumMod val="25000"/>
                            </a:schemeClr>
                          </a:solidFill>
                          <a:effectLst/>
                          <a:latin typeface="Arial Narrow" panose="020B0606020202030204" pitchFamily="34" charset="0"/>
                          <a:ea typeface="+mn-ea"/>
                          <a:cs typeface="Arial" panose="020B0604020202020204" pitchFamily="34" charset="0"/>
                        </a:rPr>
                        <a:t>Administra con un mínimo de decisiones y de movimientos, los suficientes para quitarse la responsabilidad</a:t>
                      </a:r>
                      <a:r>
                        <a:rPr lang="es-MX" sz="900" b="0" kern="1200" dirty="0" smtClean="0">
                          <a:solidFill>
                            <a:schemeClr val="bg2">
                              <a:lumMod val="25000"/>
                            </a:schemeClr>
                          </a:solidFill>
                          <a:effectLst/>
                          <a:latin typeface="Arial Narrow" panose="020B0606020202030204" pitchFamily="34" charset="0"/>
                          <a:ea typeface="+mn-ea"/>
                          <a:cs typeface="Arial" panose="020B0604020202020204" pitchFamily="34" charset="0"/>
                        </a:rPr>
                        <a:t>, pero no da más. Lo siguiente indica como ve un gerente 1.1 sus responsabilidades.</a:t>
                      </a:r>
                    </a:p>
                    <a:p>
                      <a:pPr marL="534988" indent="-534988" algn="just" rtl="0" eaLnBrk="1" latinLnBrk="0" hangingPunct="1">
                        <a:spcBef>
                          <a:spcPts val="0"/>
                        </a:spcBef>
                        <a:spcAft>
                          <a:spcPts val="600"/>
                        </a:spcAft>
                      </a:pPr>
                      <a:r>
                        <a:rPr lang="es-MX" sz="900" b="1" i="1" u="sng" kern="1200" dirty="0" smtClean="0">
                          <a:solidFill>
                            <a:schemeClr val="bg2">
                              <a:lumMod val="25000"/>
                            </a:schemeClr>
                          </a:solidFill>
                          <a:effectLst/>
                          <a:latin typeface="Arial Narrow" panose="020B0606020202030204" pitchFamily="34" charset="0"/>
                          <a:ea typeface="+mn-ea"/>
                          <a:cs typeface="Arial" panose="020B0604020202020204" pitchFamily="34" charset="0"/>
                        </a:rPr>
                        <a:t>Planeación</a:t>
                      </a:r>
                      <a:r>
                        <a:rPr lang="es-MX" sz="900" b="0" i="1" kern="1200" dirty="0" smtClean="0">
                          <a:solidFill>
                            <a:schemeClr val="bg2">
                              <a:lumMod val="25000"/>
                            </a:schemeClr>
                          </a:solidFill>
                          <a:effectLst/>
                          <a:latin typeface="Arial Narrow" panose="020B0606020202030204" pitchFamily="34" charset="0"/>
                          <a:ea typeface="+mn-ea"/>
                          <a:cs typeface="Arial" panose="020B0604020202020204" pitchFamily="34" charset="0"/>
                        </a:rPr>
                        <a:t> </a:t>
                      </a:r>
                      <a:r>
                        <a:rPr lang="es-MX" sz="900" b="0" kern="1200" dirty="0" smtClean="0">
                          <a:solidFill>
                            <a:schemeClr val="bg2">
                              <a:lumMod val="25000"/>
                            </a:schemeClr>
                          </a:solidFill>
                          <a:effectLst/>
                          <a:latin typeface="Arial Narrow" panose="020B0606020202030204" pitchFamily="34" charset="0"/>
                          <a:ea typeface="+mn-ea"/>
                          <a:cs typeface="Arial" panose="020B0604020202020204" pitchFamily="34" charset="0"/>
                        </a:rPr>
                        <a:t>“Doy instrucciones amplias aunque no pienso en términos de objetivos y hago poca planeación. Se podrá describir mi trabajo como mensajero. Llevo los asuntos de un nivel superior al mío, a un nivel inferior. I</a:t>
                      </a:r>
                      <a:r>
                        <a:rPr lang="es-MX" sz="900" b="1" i="1" kern="1200" dirty="0" smtClean="0">
                          <a:solidFill>
                            <a:schemeClr val="bg2">
                              <a:lumMod val="25000"/>
                            </a:schemeClr>
                          </a:solidFill>
                          <a:effectLst/>
                          <a:latin typeface="Arial Narrow" panose="020B0606020202030204" pitchFamily="34" charset="0"/>
                          <a:ea typeface="+mn-ea"/>
                          <a:cs typeface="Arial" panose="020B0604020202020204" pitchFamily="34" charset="0"/>
                        </a:rPr>
                        <a:t>nterpreto o adorno lo mínimo la información que trasmito. Hago lo que dice mi descripción trabajo.</a:t>
                      </a:r>
                      <a:endParaRPr lang="es-MX" sz="900" b="1" i="1" dirty="0" smtClean="0">
                        <a:solidFill>
                          <a:schemeClr val="bg2">
                            <a:lumMod val="25000"/>
                          </a:schemeClr>
                        </a:solidFill>
                        <a:effectLst/>
                        <a:latin typeface="Arial Narrow" panose="020B0606020202030204" pitchFamily="34" charset="0"/>
                        <a:cs typeface="Arial" panose="020B0604020202020204" pitchFamily="34" charset="0"/>
                      </a:endParaRPr>
                    </a:p>
                    <a:p>
                      <a:pPr marL="534988" indent="-534988" algn="just" rtl="0" eaLnBrk="1" latinLnBrk="0" hangingPunct="1">
                        <a:spcBef>
                          <a:spcPts val="0"/>
                        </a:spcBef>
                        <a:spcAft>
                          <a:spcPts val="600"/>
                        </a:spcAft>
                      </a:pPr>
                      <a:r>
                        <a:rPr lang="es-MX" sz="900" b="1" i="1" u="sng" kern="1200" dirty="0" smtClean="0">
                          <a:solidFill>
                            <a:schemeClr val="bg2">
                              <a:lumMod val="25000"/>
                            </a:schemeClr>
                          </a:solidFill>
                          <a:effectLst/>
                          <a:latin typeface="Arial Narrow" panose="020B0606020202030204" pitchFamily="34" charset="0"/>
                          <a:ea typeface="+mn-ea"/>
                          <a:cs typeface="Arial" panose="020B0604020202020204" pitchFamily="34" charset="0"/>
                        </a:rPr>
                        <a:t>Ejecución de Trabajo:</a:t>
                      </a:r>
                      <a:r>
                        <a:rPr lang="es-MX" sz="900" b="0" kern="1200" dirty="0" smtClean="0">
                          <a:solidFill>
                            <a:schemeClr val="bg2">
                              <a:lumMod val="25000"/>
                            </a:schemeClr>
                          </a:solidFill>
                          <a:effectLst/>
                          <a:latin typeface="Arial Narrow" panose="020B0606020202030204" pitchFamily="34" charset="0"/>
                          <a:ea typeface="+mn-ea"/>
                          <a:cs typeface="Arial" panose="020B0604020202020204" pitchFamily="34" charset="0"/>
                        </a:rPr>
                        <a:t> Al hacer mi recorrido tomo poca acción inmediata. </a:t>
                      </a:r>
                      <a:r>
                        <a:rPr lang="es-MX" sz="900" b="1" i="1" kern="1200" dirty="0" smtClean="0">
                          <a:solidFill>
                            <a:schemeClr val="bg2">
                              <a:lumMod val="25000"/>
                            </a:schemeClr>
                          </a:solidFill>
                          <a:effectLst/>
                          <a:latin typeface="Arial Narrow" panose="020B0606020202030204" pitchFamily="34" charset="0"/>
                          <a:ea typeface="+mn-ea"/>
                          <a:cs typeface="Arial" panose="020B0604020202020204" pitchFamily="34" charset="0"/>
                        </a:rPr>
                        <a:t>Doy libertad a la gente para resolver sus problemas. A ellos les gusta. A mí también.”</a:t>
                      </a:r>
                      <a:endParaRPr lang="es-MX" sz="900" b="1" i="1" dirty="0" smtClean="0">
                        <a:solidFill>
                          <a:schemeClr val="bg2">
                            <a:lumMod val="25000"/>
                          </a:schemeClr>
                        </a:solidFill>
                        <a:effectLst/>
                        <a:latin typeface="Arial Narrow" panose="020B0606020202030204" pitchFamily="34" charset="0"/>
                        <a:cs typeface="Arial" panose="020B0604020202020204" pitchFamily="34" charset="0"/>
                      </a:endParaRPr>
                    </a:p>
                    <a:p>
                      <a:pPr marL="534988" indent="-534988" algn="just" rtl="0" eaLnBrk="1" latinLnBrk="0" hangingPunct="1">
                        <a:spcBef>
                          <a:spcPts val="0"/>
                        </a:spcBef>
                        <a:spcAft>
                          <a:spcPts val="600"/>
                        </a:spcAft>
                      </a:pPr>
                      <a:r>
                        <a:rPr lang="es-MX" sz="900" b="1" i="0" u="sng" kern="1200" dirty="0" smtClean="0">
                          <a:solidFill>
                            <a:schemeClr val="bg2">
                              <a:lumMod val="25000"/>
                            </a:schemeClr>
                          </a:solidFill>
                          <a:effectLst/>
                          <a:latin typeface="Arial Narrow" panose="020B0606020202030204" pitchFamily="34" charset="0"/>
                          <a:ea typeface="+mn-ea"/>
                          <a:cs typeface="Arial" panose="020B0604020202020204" pitchFamily="34" charset="0"/>
                        </a:rPr>
                        <a:t>Continuidad: </a:t>
                      </a:r>
                      <a:r>
                        <a:rPr lang="es-MX" sz="900" b="0" kern="1200" dirty="0" smtClean="0">
                          <a:solidFill>
                            <a:schemeClr val="bg2">
                              <a:lumMod val="25000"/>
                            </a:schemeClr>
                          </a:solidFill>
                          <a:effectLst/>
                          <a:latin typeface="Arial Narrow" panose="020B0606020202030204" pitchFamily="34" charset="0"/>
                          <a:ea typeface="+mn-ea"/>
                          <a:cs typeface="Arial" panose="020B0604020202020204" pitchFamily="34" charset="0"/>
                        </a:rPr>
                        <a:t>“Si el j</a:t>
                      </a:r>
                      <a:r>
                        <a:rPr lang="es-MX" sz="900" b="1" i="1" kern="1200" dirty="0" smtClean="0">
                          <a:solidFill>
                            <a:schemeClr val="bg2">
                              <a:lumMod val="25000"/>
                            </a:schemeClr>
                          </a:solidFill>
                          <a:effectLst/>
                          <a:latin typeface="Arial Narrow" panose="020B0606020202030204" pitchFamily="34" charset="0"/>
                          <a:ea typeface="+mn-ea"/>
                          <a:cs typeface="Arial" panose="020B0604020202020204" pitchFamily="34" charset="0"/>
                        </a:rPr>
                        <a:t>efe me hace preguntas</a:t>
                      </a:r>
                      <a:r>
                        <a:rPr lang="es-MX" sz="900" b="0" kern="1200" dirty="0" smtClean="0">
                          <a:solidFill>
                            <a:schemeClr val="bg2">
                              <a:lumMod val="25000"/>
                            </a:schemeClr>
                          </a:solidFill>
                          <a:effectLst/>
                          <a:latin typeface="Arial Narrow" panose="020B0606020202030204" pitchFamily="34" charset="0"/>
                          <a:ea typeface="+mn-ea"/>
                          <a:cs typeface="Arial" panose="020B0604020202020204" pitchFamily="34" charset="0"/>
                        </a:rPr>
                        <a:t>, hablo con él para que</a:t>
                      </a:r>
                      <a:r>
                        <a:rPr lang="es-MX" sz="900" b="1" i="1" kern="1200" dirty="0" smtClean="0">
                          <a:solidFill>
                            <a:schemeClr val="bg2">
                              <a:lumMod val="25000"/>
                            </a:schemeClr>
                          </a:solidFill>
                          <a:effectLst/>
                          <a:latin typeface="Arial Narrow" panose="020B0606020202030204" pitchFamily="34" charset="0"/>
                          <a:ea typeface="+mn-ea"/>
                          <a:cs typeface="Arial" panose="020B0604020202020204" pitchFamily="34" charset="0"/>
                        </a:rPr>
                        <a:t> me indique cual es la tarea siguiente, a la vez que  cómo quiere que la haga y quién quiere que la haga.”</a:t>
                      </a:r>
                      <a:endParaRPr lang="es-MX" sz="900" b="1" i="1" dirty="0" smtClean="0">
                        <a:solidFill>
                          <a:schemeClr val="bg2">
                            <a:lumMod val="25000"/>
                          </a:schemeClr>
                        </a:solidFill>
                        <a:effectLst/>
                        <a:latin typeface="Arial Narrow" panose="020B0606020202030204" pitchFamily="34" charset="0"/>
                        <a:cs typeface="Arial" panose="020B0604020202020204" pitchFamily="34" charset="0"/>
                      </a:endParaRPr>
                    </a:p>
                    <a:p>
                      <a:pPr algn="just" rtl="0" eaLnBrk="1" latinLnBrk="0" hangingPunct="1">
                        <a:spcBef>
                          <a:spcPts val="0"/>
                        </a:spcBef>
                        <a:spcAft>
                          <a:spcPts val="600"/>
                        </a:spcAft>
                      </a:pPr>
                      <a:r>
                        <a:rPr lang="es-MX" sz="900" b="1" i="1" kern="1200" dirty="0" smtClean="0">
                          <a:solidFill>
                            <a:schemeClr val="bg2">
                              <a:lumMod val="25000"/>
                            </a:schemeClr>
                          </a:solidFill>
                          <a:effectLst/>
                          <a:latin typeface="Arial Narrow" panose="020B0606020202030204" pitchFamily="34" charset="0"/>
                          <a:ea typeface="+mn-ea"/>
                          <a:cs typeface="Arial" panose="020B0604020202020204" pitchFamily="34" charset="0"/>
                        </a:rPr>
                        <a:t>Con una orientación 1.1, la persona asume responsabilidad por su posición, pero sólo en forma superficial</a:t>
                      </a:r>
                      <a:r>
                        <a:rPr lang="es-MX" sz="900" b="0" kern="1200" dirty="0" smtClean="0">
                          <a:solidFill>
                            <a:schemeClr val="bg2">
                              <a:lumMod val="25000"/>
                            </a:schemeClr>
                          </a:solidFill>
                          <a:effectLst/>
                          <a:latin typeface="Arial Narrow" panose="020B0606020202030204" pitchFamily="34" charset="0"/>
                          <a:ea typeface="+mn-ea"/>
                          <a:cs typeface="Arial" panose="020B0604020202020204" pitchFamily="34" charset="0"/>
                        </a:rPr>
                        <a:t>. </a:t>
                      </a:r>
                      <a:endParaRPr lang="es-MX" sz="950" b="0" kern="1200" dirty="0" smtClean="0">
                        <a:solidFill>
                          <a:schemeClr val="bg2">
                            <a:lumMod val="25000"/>
                          </a:schemeClr>
                        </a:solidFill>
                        <a:effectLst/>
                        <a:latin typeface="Arial Narrow" panose="020B0606020202030204" pitchFamily="34" charset="0"/>
                        <a:ea typeface="+mn-ea"/>
                        <a:cs typeface="Arial" panose="020B0604020202020204" pitchFamily="34" charset="0"/>
                      </a:endParaRPr>
                    </a:p>
                  </a:txBody>
                  <a:tcPr marL="121920" marR="121920" marT="34290" marB="34290">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5 Tabla"/>
          <p:cNvGraphicFramePr>
            <a:graphicFrameLocks noGrp="1"/>
          </p:cNvGraphicFramePr>
          <p:nvPr>
            <p:extLst/>
          </p:nvPr>
        </p:nvGraphicFramePr>
        <p:xfrm>
          <a:off x="394854" y="3356992"/>
          <a:ext cx="8424674" cy="3268980"/>
        </p:xfrm>
        <a:graphic>
          <a:graphicData uri="http://schemas.openxmlformats.org/drawingml/2006/table">
            <a:tbl>
              <a:tblPr firstRow="1" bandRow="1">
                <a:tableStyleId>{5C22544A-7EE6-4342-B048-85BDC9FD1C3A}</a:tableStyleId>
              </a:tblPr>
              <a:tblGrid>
                <a:gridCol w="8424674">
                  <a:extLst>
                    <a:ext uri="{9D8B030D-6E8A-4147-A177-3AD203B41FA5}">
                      <a16:colId xmlns:a16="http://schemas.microsoft.com/office/drawing/2014/main" val="20000"/>
                    </a:ext>
                  </a:extLst>
                </a:gridCol>
              </a:tblGrid>
              <a:tr h="3240000">
                <a:tc>
                  <a:txBody>
                    <a:bodyPr/>
                    <a:lstStyle/>
                    <a:p>
                      <a:pPr algn="ctr" rtl="0" eaLnBrk="1" latinLnBrk="0" hangingPunct="1">
                        <a:spcAft>
                          <a:spcPts val="300"/>
                        </a:spcAft>
                      </a:pPr>
                      <a:r>
                        <a:rPr lang="es-MX" sz="900" b="1" kern="1200" dirty="0" smtClean="0">
                          <a:solidFill>
                            <a:schemeClr val="tx2">
                              <a:lumMod val="75000"/>
                            </a:schemeClr>
                          </a:solidFill>
                          <a:effectLst/>
                          <a:latin typeface="Arial Narrow" panose="020B0606020202030204" pitchFamily="34" charset="0"/>
                          <a:ea typeface="+mn-ea"/>
                          <a:cs typeface="Arial" panose="020B0604020202020204" pitchFamily="34" charset="0"/>
                        </a:rPr>
                        <a:t>ESTILO 5.5</a:t>
                      </a:r>
                      <a:endParaRPr lang="es-MX" sz="900" b="1" dirty="0" smtClean="0">
                        <a:solidFill>
                          <a:schemeClr val="tx2">
                            <a:lumMod val="75000"/>
                          </a:schemeClr>
                        </a:solidFill>
                        <a:effectLst/>
                        <a:latin typeface="Arial Narrow" panose="020B0606020202030204" pitchFamily="34" charset="0"/>
                        <a:cs typeface="Arial" panose="020B0604020202020204" pitchFamily="34" charset="0"/>
                      </a:endParaRPr>
                    </a:p>
                    <a:p>
                      <a:pPr algn="just" rtl="0" eaLnBrk="1" latinLnBrk="0" hangingPunct="1">
                        <a:spcAft>
                          <a:spcPts val="300"/>
                        </a:spcAft>
                      </a:pPr>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 El centro identifica el estilo 5.5, en el cual </a:t>
                      </a:r>
                      <a:r>
                        <a:rPr lang="es-MX" sz="900" b="1" i="1" kern="1200" dirty="0" smtClean="0">
                          <a:solidFill>
                            <a:schemeClr val="tx2">
                              <a:lumMod val="75000"/>
                            </a:schemeClr>
                          </a:solidFill>
                          <a:effectLst/>
                          <a:latin typeface="Arial Narrow" panose="020B0606020202030204" pitchFamily="34" charset="0"/>
                          <a:ea typeface="+mn-ea"/>
                          <a:cs typeface="Arial" panose="020B0604020202020204" pitchFamily="34" charset="0"/>
                        </a:rPr>
                        <a:t>la preocupación es moderada por producción, y también es moderada por la gente.</a:t>
                      </a:r>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 En 5.5 también se </a:t>
                      </a:r>
                      <a:r>
                        <a:rPr lang="es-MX" sz="900" b="1" i="1" kern="1200" dirty="0" smtClean="0">
                          <a:solidFill>
                            <a:schemeClr val="tx2">
                              <a:lumMod val="75000"/>
                            </a:schemeClr>
                          </a:solidFill>
                          <a:effectLst/>
                          <a:latin typeface="Arial Narrow" panose="020B0606020202030204" pitchFamily="34" charset="0"/>
                          <a:ea typeface="+mn-ea"/>
                          <a:cs typeface="Arial" panose="020B0604020202020204" pitchFamily="34" charset="0"/>
                        </a:rPr>
                        <a:t>asume que existen conflictos entre los objetivos de la empresa por producción y los requisitos de la gente</a:t>
                      </a:r>
                      <a:r>
                        <a:rPr lang="es-MX" sz="900" b="0" i="0" kern="1200" baseline="0" dirty="0" smtClean="0">
                          <a:solidFill>
                            <a:schemeClr val="tx2">
                              <a:lumMod val="75000"/>
                            </a:schemeClr>
                          </a:solidFill>
                          <a:effectLst/>
                          <a:latin typeface="Arial Narrow" panose="020B0606020202030204" pitchFamily="34" charset="0"/>
                          <a:ea typeface="+mn-ea"/>
                          <a:cs typeface="Arial" panose="020B0604020202020204" pitchFamily="34" charset="0"/>
                        </a:rPr>
                        <a:t> </a:t>
                      </a:r>
                      <a:r>
                        <a:rPr lang="es-MX" sz="900" b="1" i="1" kern="1200" dirty="0" smtClean="0">
                          <a:solidFill>
                            <a:schemeClr val="tx2">
                              <a:lumMod val="75000"/>
                            </a:schemeClr>
                          </a:solidFill>
                          <a:effectLst/>
                          <a:latin typeface="Arial Narrow" panose="020B0606020202030204" pitchFamily="34" charset="0"/>
                          <a:ea typeface="+mn-ea"/>
                          <a:cs typeface="Arial" panose="020B0604020202020204" pitchFamily="34" charset="0"/>
                        </a:rPr>
                        <a:t>encuentra soluciones aceptables, que se aplican por medio del equilibrio y la transacción</a:t>
                      </a:r>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 La </a:t>
                      </a:r>
                      <a:r>
                        <a:rPr lang="es-MX" sz="900" b="1" i="1" kern="1200" dirty="0" smtClean="0">
                          <a:solidFill>
                            <a:schemeClr val="tx2">
                              <a:lumMod val="75000"/>
                            </a:schemeClr>
                          </a:solidFill>
                          <a:effectLst/>
                          <a:latin typeface="Arial Narrow" panose="020B0606020202030204" pitchFamily="34" charset="0"/>
                          <a:ea typeface="+mn-ea"/>
                          <a:cs typeface="Arial" panose="020B0604020202020204" pitchFamily="34" charset="0"/>
                        </a:rPr>
                        <a:t>producción que se logra de esta manera es aceptable, y sin molestar indebidamente a la gente</a:t>
                      </a:r>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 </a:t>
                      </a:r>
                    </a:p>
                    <a:p>
                      <a:pPr algn="just" rtl="0" eaLnBrk="1" latinLnBrk="0" hangingPunct="1">
                        <a:spcAft>
                          <a:spcPts val="300"/>
                        </a:spcAft>
                      </a:pPr>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El estilo 5.5 se basa en una lógica persuasiva. Dice, </a:t>
                      </a:r>
                      <a:r>
                        <a:rPr lang="es-MX" sz="900" b="1" i="1" kern="1200" dirty="0" smtClean="0">
                          <a:solidFill>
                            <a:schemeClr val="tx2">
                              <a:lumMod val="75000"/>
                            </a:schemeClr>
                          </a:solidFill>
                          <a:effectLst/>
                          <a:latin typeface="Arial Narrow" panose="020B0606020202030204" pitchFamily="34" charset="0"/>
                          <a:ea typeface="+mn-ea"/>
                          <a:cs typeface="Arial" panose="020B0604020202020204" pitchFamily="34" charset="0"/>
                        </a:rPr>
                        <a:t>“ que persona o qué opinión se ha impuesto en forma total y exclusiva? Las posiciones extremas deben ser evitadas.</a:t>
                      </a:r>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 El progreso continuo </a:t>
                      </a:r>
                      <a:r>
                        <a:rPr lang="es-MX" sz="900" b="1" i="1" kern="1200" dirty="0" smtClean="0">
                          <a:solidFill>
                            <a:schemeClr val="tx2">
                              <a:lumMod val="75000"/>
                            </a:schemeClr>
                          </a:solidFill>
                          <a:effectLst/>
                          <a:latin typeface="Arial Narrow" panose="020B0606020202030204" pitchFamily="34" charset="0"/>
                          <a:ea typeface="+mn-ea"/>
                          <a:cs typeface="Arial" panose="020B0604020202020204" pitchFamily="34" charset="0"/>
                        </a:rPr>
                        <a:t>proviene de compromisos, del ajuste de intereses y de la predisposición a ceder algunas ventajas para ganar otras</a:t>
                      </a:r>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 </a:t>
                      </a:r>
                      <a:endParaRPr lang="es-MX" sz="900" b="0" dirty="0" smtClean="0">
                        <a:solidFill>
                          <a:schemeClr val="tx2">
                            <a:lumMod val="75000"/>
                          </a:schemeClr>
                        </a:solidFill>
                        <a:effectLst/>
                        <a:latin typeface="Arial Narrow" panose="020B0606020202030204" pitchFamily="34" charset="0"/>
                        <a:cs typeface="Arial" panose="020B0604020202020204" pitchFamily="34" charset="0"/>
                      </a:endParaRPr>
                    </a:p>
                    <a:p>
                      <a:pPr algn="just" rtl="0" eaLnBrk="1" latinLnBrk="0" hangingPunct="1">
                        <a:spcAft>
                          <a:spcPts val="300"/>
                        </a:spcAft>
                      </a:pPr>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Entonces, prácticamente, la </a:t>
                      </a:r>
                      <a:r>
                        <a:rPr lang="es-MX" sz="900" b="0" i="0" kern="1200" dirty="0" smtClean="0">
                          <a:solidFill>
                            <a:schemeClr val="tx2">
                              <a:lumMod val="75000"/>
                            </a:schemeClr>
                          </a:solidFill>
                          <a:effectLst/>
                          <a:latin typeface="Arial Narrow" panose="020B0606020202030204" pitchFamily="34" charset="0"/>
                          <a:ea typeface="+mn-ea"/>
                          <a:cs typeface="Arial" panose="020B0604020202020204" pitchFamily="34" charset="0"/>
                        </a:rPr>
                        <a:t>suposición básica del 5.5 no reside en buscar la mejor posición ya sea para producción o para gente (“eso seria demasiado ideal”), sino en encontrar la posición intermedia,</a:t>
                      </a:r>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 o sea la que está a mitad de camino entre ambos extremos.</a:t>
                      </a:r>
                    </a:p>
                    <a:p>
                      <a:pPr algn="just" rtl="0" eaLnBrk="1" latinLnBrk="0" hangingPunct="1"/>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El estilo 5.5 tiene la </a:t>
                      </a:r>
                      <a:r>
                        <a:rPr lang="es-MX" sz="900" b="1" i="1" kern="1200" dirty="0" smtClean="0">
                          <a:solidFill>
                            <a:schemeClr val="tx2">
                              <a:lumMod val="75000"/>
                            </a:schemeClr>
                          </a:solidFill>
                          <a:effectLst/>
                          <a:latin typeface="Arial Narrow" panose="020B0606020202030204" pitchFamily="34" charset="0"/>
                          <a:ea typeface="+mn-ea"/>
                          <a:cs typeface="Arial" panose="020B0604020202020204" pitchFamily="34" charset="0"/>
                        </a:rPr>
                        <a:t>responsabilidad de planificar, dirigir y controlar, a igual a 9.1.</a:t>
                      </a:r>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 Sin embargo, resulta igualmente importante pensar </a:t>
                      </a:r>
                      <a:r>
                        <a:rPr lang="es-MX" sz="900" b="1" i="1" kern="1200" dirty="0" smtClean="0">
                          <a:solidFill>
                            <a:schemeClr val="tx2">
                              <a:lumMod val="75000"/>
                            </a:schemeClr>
                          </a:solidFill>
                          <a:effectLst/>
                          <a:latin typeface="Arial Narrow" panose="020B0606020202030204" pitchFamily="34" charset="0"/>
                          <a:ea typeface="+mn-ea"/>
                          <a:cs typeface="Arial" panose="020B0604020202020204" pitchFamily="34" charset="0"/>
                        </a:rPr>
                        <a:t>que una parte fundamental de esta responsabilidad está aunada a la necesidad de comunicar, de obtener comprensión y de obtener sugestiones de los subordinados.</a:t>
                      </a:r>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 Esto es diferente a 1.9. El estilo 5.5 también tiene otras vías para que a los subordinados piensen en su trabajo en una forma más que social.</a:t>
                      </a:r>
                    </a:p>
                    <a:p>
                      <a:pPr algn="ctr" rtl="0" eaLnBrk="1" latinLnBrk="0" hangingPunct="1">
                        <a:spcBef>
                          <a:spcPts val="0"/>
                        </a:spcBef>
                        <a:spcAft>
                          <a:spcPts val="600"/>
                        </a:spcAft>
                      </a:pPr>
                      <a:r>
                        <a:rPr lang="es-MX" sz="900" b="1" kern="1200" dirty="0" smtClean="0">
                          <a:solidFill>
                            <a:schemeClr val="tx2">
                              <a:lumMod val="75000"/>
                            </a:schemeClr>
                          </a:solidFill>
                          <a:effectLst/>
                          <a:latin typeface="Arial Narrow" panose="020B0606020202030204" pitchFamily="34" charset="0"/>
                          <a:ea typeface="+mn-ea"/>
                          <a:cs typeface="Arial" panose="020B0604020202020204" pitchFamily="34" charset="0"/>
                        </a:rPr>
                        <a:t>DIRECCIÓN BAJO 5.5</a:t>
                      </a:r>
                      <a:endParaRPr lang="es-MX" sz="900" b="1" dirty="0" smtClean="0">
                        <a:solidFill>
                          <a:schemeClr val="tx2">
                            <a:lumMod val="75000"/>
                          </a:schemeClr>
                        </a:solidFill>
                        <a:effectLst/>
                        <a:latin typeface="Arial Narrow" panose="020B0606020202030204" pitchFamily="34" charset="0"/>
                        <a:cs typeface="Arial" panose="020B0604020202020204" pitchFamily="34" charset="0"/>
                      </a:endParaRPr>
                    </a:p>
                    <a:p>
                      <a:pPr marL="628650" indent="-628650" algn="just" rtl="0" eaLnBrk="1" latinLnBrk="0" hangingPunct="1">
                        <a:spcBef>
                          <a:spcPts val="0"/>
                        </a:spcBef>
                        <a:spcAft>
                          <a:spcPts val="600"/>
                        </a:spcAft>
                      </a:pPr>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 </a:t>
                      </a:r>
                      <a:r>
                        <a:rPr lang="es-MX" sz="900" b="1" i="0" u="sng" kern="1200" dirty="0" smtClean="0">
                          <a:solidFill>
                            <a:schemeClr val="tx2">
                              <a:lumMod val="75000"/>
                            </a:schemeClr>
                          </a:solidFill>
                          <a:effectLst/>
                          <a:latin typeface="Arial Narrow" panose="020B0606020202030204" pitchFamily="34" charset="0"/>
                          <a:ea typeface="+mn-ea"/>
                          <a:cs typeface="Arial" panose="020B0604020202020204" pitchFamily="34" charset="0"/>
                        </a:rPr>
                        <a:t>Planeación. </a:t>
                      </a:r>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a:t>
                      </a:r>
                      <a:r>
                        <a:rPr lang="es-MX" sz="900" b="1" i="1" kern="1200" dirty="0" smtClean="0">
                          <a:solidFill>
                            <a:schemeClr val="tx2">
                              <a:lumMod val="75000"/>
                            </a:schemeClr>
                          </a:solidFill>
                          <a:effectLst/>
                          <a:latin typeface="Arial Narrow" panose="020B0606020202030204" pitchFamily="34" charset="0"/>
                          <a:ea typeface="+mn-ea"/>
                          <a:cs typeface="Arial" panose="020B0604020202020204" pitchFamily="34" charset="0"/>
                        </a:rPr>
                        <a:t>Doy trabajo a cada subordinado en forma general</a:t>
                      </a:r>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 más que en detalle. Después de </a:t>
                      </a:r>
                      <a:r>
                        <a:rPr lang="es-MX" sz="900" b="1" i="1" kern="1200" dirty="0" smtClean="0">
                          <a:solidFill>
                            <a:schemeClr val="tx2">
                              <a:lumMod val="75000"/>
                            </a:schemeClr>
                          </a:solidFill>
                          <a:effectLst/>
                          <a:latin typeface="Arial Narrow" panose="020B0606020202030204" pitchFamily="34" charset="0"/>
                          <a:ea typeface="+mn-ea"/>
                          <a:cs typeface="Arial" panose="020B0604020202020204" pitchFamily="34" charset="0"/>
                        </a:rPr>
                        <a:t>explicar los objetivos y los programas hago las asignaciones individuales</a:t>
                      </a:r>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 </a:t>
                      </a:r>
                      <a:r>
                        <a:rPr lang="es-MX" sz="900" b="1" i="1" kern="1200" dirty="0" smtClean="0">
                          <a:solidFill>
                            <a:schemeClr val="tx2">
                              <a:lumMod val="75000"/>
                            </a:schemeClr>
                          </a:solidFill>
                          <a:effectLst/>
                          <a:latin typeface="Arial Narrow" panose="020B0606020202030204" pitchFamily="34" charset="0"/>
                          <a:ea typeface="+mn-ea"/>
                          <a:cs typeface="Arial" panose="020B0604020202020204" pitchFamily="34" charset="0"/>
                        </a:rPr>
                        <a:t>Me aseguro que los subordinados saben que es lo que se espera de ellos y que estén conscientes de que, si necesitan ayuda, pueden pedírmela a mí.”</a:t>
                      </a:r>
                      <a:endParaRPr lang="es-MX" sz="900" dirty="0" smtClean="0">
                        <a:solidFill>
                          <a:schemeClr val="tx2">
                            <a:lumMod val="75000"/>
                          </a:schemeClr>
                        </a:solidFill>
                        <a:effectLst/>
                        <a:latin typeface="Arial Narrow" panose="020B0606020202030204" pitchFamily="34" charset="0"/>
                        <a:cs typeface="Arial" panose="020B0604020202020204" pitchFamily="34" charset="0"/>
                      </a:endParaRPr>
                    </a:p>
                    <a:p>
                      <a:pPr marL="1076325" indent="-1076325" algn="just" rtl="0" eaLnBrk="1" latinLnBrk="0" hangingPunct="1">
                        <a:spcBef>
                          <a:spcPts val="0"/>
                        </a:spcBef>
                        <a:spcAft>
                          <a:spcPts val="600"/>
                        </a:spcAft>
                      </a:pPr>
                      <a:r>
                        <a:rPr lang="es-MX" sz="900" b="1" i="1" u="sng" kern="1200" dirty="0" smtClean="0">
                          <a:solidFill>
                            <a:schemeClr val="tx2">
                              <a:lumMod val="75000"/>
                            </a:schemeClr>
                          </a:solidFill>
                          <a:effectLst/>
                          <a:latin typeface="Arial Narrow" panose="020B0606020202030204" pitchFamily="34" charset="0"/>
                          <a:ea typeface="+mn-ea"/>
                          <a:cs typeface="Arial" panose="020B0604020202020204" pitchFamily="34" charset="0"/>
                        </a:rPr>
                        <a:t>Ejecución del Trabajo</a:t>
                      </a:r>
                      <a:r>
                        <a:rPr lang="es-MX" sz="900" b="0" i="1" kern="1200" dirty="0" smtClean="0">
                          <a:solidFill>
                            <a:schemeClr val="tx2">
                              <a:lumMod val="75000"/>
                            </a:schemeClr>
                          </a:solidFill>
                          <a:effectLst/>
                          <a:latin typeface="Arial Narrow" panose="020B0606020202030204" pitchFamily="34" charset="0"/>
                          <a:ea typeface="+mn-ea"/>
                          <a:cs typeface="Arial" panose="020B0604020202020204" pitchFamily="34" charset="0"/>
                        </a:rPr>
                        <a:t>.</a:t>
                      </a:r>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 “</a:t>
                      </a:r>
                      <a:r>
                        <a:rPr lang="es-MX" sz="900" b="1" i="1" kern="1200" dirty="0" smtClean="0">
                          <a:solidFill>
                            <a:schemeClr val="tx2">
                              <a:lumMod val="75000"/>
                            </a:schemeClr>
                          </a:solidFill>
                          <a:effectLst/>
                          <a:latin typeface="Arial Narrow" panose="020B0606020202030204" pitchFamily="34" charset="0"/>
                          <a:ea typeface="+mn-ea"/>
                          <a:cs typeface="Arial" panose="020B0604020202020204" pitchFamily="34" charset="0"/>
                        </a:rPr>
                        <a:t>Mantengo contacto con el trabajo de cada uno de los subordinado</a:t>
                      </a:r>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s y reviso su progreso de tiempo en tiempo o cuando se me pide. </a:t>
                      </a:r>
                      <a:r>
                        <a:rPr lang="es-MX" sz="900" b="1" i="1" kern="1200" dirty="0" smtClean="0">
                          <a:solidFill>
                            <a:schemeClr val="tx2">
                              <a:lumMod val="75000"/>
                            </a:schemeClr>
                          </a:solidFill>
                          <a:effectLst/>
                          <a:latin typeface="Arial Narrow" panose="020B0606020202030204" pitchFamily="34" charset="0"/>
                          <a:ea typeface="+mn-ea"/>
                          <a:cs typeface="Arial" panose="020B0604020202020204" pitchFamily="34" charset="0"/>
                        </a:rPr>
                        <a:t>Doy sugestiones positivas si un subordinado tiene dificultades.”</a:t>
                      </a:r>
                      <a:endParaRPr lang="es-MX" sz="900" dirty="0" smtClean="0">
                        <a:solidFill>
                          <a:schemeClr val="tx2">
                            <a:lumMod val="75000"/>
                          </a:schemeClr>
                        </a:solidFill>
                        <a:effectLst/>
                        <a:latin typeface="Arial Narrow" panose="020B0606020202030204" pitchFamily="34" charset="0"/>
                        <a:cs typeface="Arial" panose="020B0604020202020204" pitchFamily="34" charset="0"/>
                      </a:endParaRPr>
                    </a:p>
                    <a:p>
                      <a:pPr marL="628650" indent="-628650" algn="just" rtl="0" eaLnBrk="1" latinLnBrk="0" hangingPunct="1">
                        <a:spcAft>
                          <a:spcPts val="600"/>
                        </a:spcAft>
                      </a:pPr>
                      <a:r>
                        <a:rPr lang="es-MX" sz="900" b="1" i="1" u="sng" kern="1200" dirty="0" smtClean="0">
                          <a:solidFill>
                            <a:schemeClr val="tx2">
                              <a:lumMod val="75000"/>
                            </a:schemeClr>
                          </a:solidFill>
                          <a:effectLst/>
                          <a:latin typeface="Arial Narrow" panose="020B0606020202030204" pitchFamily="34" charset="0"/>
                          <a:ea typeface="+mn-ea"/>
                          <a:cs typeface="Arial" panose="020B0604020202020204" pitchFamily="34" charset="0"/>
                        </a:rPr>
                        <a:t>Continuidad</a:t>
                      </a:r>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 “</a:t>
                      </a:r>
                      <a:r>
                        <a:rPr lang="es-MX" sz="900" b="1" i="1" kern="1200" dirty="0" smtClean="0">
                          <a:solidFill>
                            <a:schemeClr val="tx2">
                              <a:lumMod val="75000"/>
                            </a:schemeClr>
                          </a:solidFill>
                          <a:effectLst/>
                          <a:latin typeface="Arial Narrow" panose="020B0606020202030204" pitchFamily="34" charset="0"/>
                          <a:ea typeface="+mn-ea"/>
                          <a:cs typeface="Arial" panose="020B0604020202020204" pitchFamily="34" charset="0"/>
                        </a:rPr>
                        <a:t>Me junto con los trabajadores y trato de señalar los puntos buenos y malos a la vez que los errores</a:t>
                      </a:r>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 e indicar como la gente puede mejorar sin decírselo explícitamente. Cada i</a:t>
                      </a:r>
                      <a:r>
                        <a:rPr lang="es-MX" sz="900" b="1" i="1" kern="1200" dirty="0" smtClean="0">
                          <a:solidFill>
                            <a:schemeClr val="tx2">
                              <a:lumMod val="75000"/>
                            </a:schemeClr>
                          </a:solidFill>
                          <a:effectLst/>
                          <a:latin typeface="Arial Narrow" panose="020B0606020202030204" pitchFamily="34" charset="0"/>
                          <a:ea typeface="+mn-ea"/>
                          <a:cs typeface="Arial" panose="020B0604020202020204" pitchFamily="34" charset="0"/>
                        </a:rPr>
                        <a:t>ndividuo tiene la oportunidad de discutir cualquier sugestión</a:t>
                      </a:r>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 razonable que pueda tener, antes de que le dé la próxima tarea.”</a:t>
                      </a:r>
                    </a:p>
                    <a:p>
                      <a:pPr algn="just"/>
                      <a:r>
                        <a:rPr lang="es-MX" sz="900" b="1" i="1" kern="1200" dirty="0" smtClean="0">
                          <a:solidFill>
                            <a:schemeClr val="tx2">
                              <a:lumMod val="75000"/>
                            </a:schemeClr>
                          </a:solidFill>
                          <a:effectLst/>
                          <a:latin typeface="Arial Narrow" panose="020B0606020202030204" pitchFamily="34" charset="0"/>
                          <a:ea typeface="+mn-ea"/>
                          <a:cs typeface="Arial" panose="020B0604020202020204" pitchFamily="34" charset="0"/>
                        </a:rPr>
                        <a:t>En otras palabras hay una mezcla o equilibrio entre tomar en consideración a la gente y poner énfasis sobre los aspectos relevantes del trabajo</a:t>
                      </a:r>
                      <a:r>
                        <a:rPr lang="es-MX" sz="900" b="0" kern="1200" dirty="0" smtClean="0">
                          <a:solidFill>
                            <a:schemeClr val="tx2">
                              <a:lumMod val="75000"/>
                            </a:schemeClr>
                          </a:solidFill>
                          <a:effectLst/>
                          <a:latin typeface="Arial Narrow" panose="020B0606020202030204" pitchFamily="34" charset="0"/>
                          <a:ea typeface="+mn-ea"/>
                          <a:cs typeface="Arial" panose="020B0604020202020204" pitchFamily="34" charset="0"/>
                        </a:rPr>
                        <a:t>. Cuando sube la producción o la gente, el estilo 5.5 corrige esto, encontrando una nueva posición que elimine el desequilibrio</a:t>
                      </a: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9" name="Rectángulo 8"/>
          <p:cNvSpPr/>
          <p:nvPr/>
        </p:nvSpPr>
        <p:spPr>
          <a:xfrm>
            <a:off x="384518" y="364806"/>
            <a:ext cx="8352000" cy="144000"/>
          </a:xfrm>
          <a:prstGeom prst="rect">
            <a:avLst/>
          </a:prstGeom>
          <a:solidFill>
            <a:schemeClr val="accent1">
              <a:lumMod val="40000"/>
              <a:lumOff val="60000"/>
            </a:schemeClr>
          </a:solidFill>
          <a:ln>
            <a:solidFill>
              <a:schemeClr val="tx2">
                <a:lumMod val="50000"/>
              </a:schemeClr>
            </a:solidFill>
          </a:ln>
        </p:spPr>
        <p:txBody>
          <a:bodyPr wrap="square" anchor="ctr">
            <a:spAutoFit/>
          </a:bodyPr>
          <a:lstStyle/>
          <a:p>
            <a:pPr algn="ctr"/>
            <a:r>
              <a:rPr lang="es-MX" sz="700" b="1" dirty="0">
                <a:latin typeface="Arial" panose="020B0604020202020204" pitchFamily="34" charset="0"/>
                <a:cs typeface="Arial" panose="020B0604020202020204" pitchFamily="34" charset="0"/>
              </a:rPr>
              <a:t>3.14  AUTO-EVALUACIÓN: 3.1  ESTILOS BÁSICOS DE LIDERAZGO </a:t>
            </a:r>
            <a:endParaRPr lang="es-MX" sz="700" dirty="0">
              <a:effectLst/>
              <a:latin typeface="Arial" panose="020B0604020202020204" pitchFamily="34" charset="0"/>
              <a:cs typeface="Arial" panose="020B0604020202020204" pitchFamily="34" charset="0"/>
            </a:endParaRPr>
          </a:p>
        </p:txBody>
      </p:sp>
      <p:graphicFrame>
        <p:nvGraphicFramePr>
          <p:cNvPr id="11" name="2 Tabla"/>
          <p:cNvGraphicFramePr>
            <a:graphicFrameLocks noGrp="1"/>
          </p:cNvGraphicFramePr>
          <p:nvPr>
            <p:extLst/>
          </p:nvPr>
        </p:nvGraphicFramePr>
        <p:xfrm>
          <a:off x="395536" y="128948"/>
          <a:ext cx="8351998" cy="196088"/>
        </p:xfrm>
        <a:graphic>
          <a:graphicData uri="http://schemas.openxmlformats.org/drawingml/2006/table">
            <a:tbl>
              <a:tblPr/>
              <a:tblGrid>
                <a:gridCol w="1413130">
                  <a:extLst>
                    <a:ext uri="{9D8B030D-6E8A-4147-A177-3AD203B41FA5}">
                      <a16:colId xmlns:a16="http://schemas.microsoft.com/office/drawing/2014/main" val="20000"/>
                    </a:ext>
                  </a:extLst>
                </a:gridCol>
                <a:gridCol w="802465">
                  <a:extLst>
                    <a:ext uri="{9D8B030D-6E8A-4147-A177-3AD203B41FA5}">
                      <a16:colId xmlns:a16="http://schemas.microsoft.com/office/drawing/2014/main" val="2489667975"/>
                    </a:ext>
                  </a:extLst>
                </a:gridCol>
                <a:gridCol w="2042637">
                  <a:extLst>
                    <a:ext uri="{9D8B030D-6E8A-4147-A177-3AD203B41FA5}">
                      <a16:colId xmlns:a16="http://schemas.microsoft.com/office/drawing/2014/main" val="4112727116"/>
                    </a:ext>
                  </a:extLst>
                </a:gridCol>
                <a:gridCol w="729513">
                  <a:extLst>
                    <a:ext uri="{9D8B030D-6E8A-4147-A177-3AD203B41FA5}">
                      <a16:colId xmlns:a16="http://schemas.microsoft.com/office/drawing/2014/main" val="20002"/>
                    </a:ext>
                  </a:extLst>
                </a:gridCol>
                <a:gridCol w="613410">
                  <a:extLst>
                    <a:ext uri="{9D8B030D-6E8A-4147-A177-3AD203B41FA5}">
                      <a16:colId xmlns:a16="http://schemas.microsoft.com/office/drawing/2014/main" val="20003"/>
                    </a:ext>
                  </a:extLst>
                </a:gridCol>
                <a:gridCol w="772664">
                  <a:extLst>
                    <a:ext uri="{9D8B030D-6E8A-4147-A177-3AD203B41FA5}">
                      <a16:colId xmlns:a16="http://schemas.microsoft.com/office/drawing/2014/main" val="1733146758"/>
                    </a:ext>
                  </a:extLst>
                </a:gridCol>
                <a:gridCol w="523919">
                  <a:extLst>
                    <a:ext uri="{9D8B030D-6E8A-4147-A177-3AD203B41FA5}">
                      <a16:colId xmlns:a16="http://schemas.microsoft.com/office/drawing/2014/main" val="20005"/>
                    </a:ext>
                  </a:extLst>
                </a:gridCol>
                <a:gridCol w="559277">
                  <a:extLst>
                    <a:ext uri="{9D8B030D-6E8A-4147-A177-3AD203B41FA5}">
                      <a16:colId xmlns:a16="http://schemas.microsoft.com/office/drawing/2014/main" val="20007"/>
                    </a:ext>
                  </a:extLst>
                </a:gridCol>
                <a:gridCol w="248566">
                  <a:extLst>
                    <a:ext uri="{9D8B030D-6E8A-4147-A177-3AD203B41FA5}">
                      <a16:colId xmlns:a16="http://schemas.microsoft.com/office/drawing/2014/main" val="20008"/>
                    </a:ext>
                  </a:extLst>
                </a:gridCol>
                <a:gridCol w="323209">
                  <a:extLst>
                    <a:ext uri="{9D8B030D-6E8A-4147-A177-3AD203B41FA5}">
                      <a16:colId xmlns:a16="http://schemas.microsoft.com/office/drawing/2014/main" val="3157928155"/>
                    </a:ext>
                  </a:extLst>
                </a:gridCol>
                <a:gridCol w="323208">
                  <a:extLst>
                    <a:ext uri="{9D8B030D-6E8A-4147-A177-3AD203B41FA5}">
                      <a16:colId xmlns:a16="http://schemas.microsoft.com/office/drawing/2014/main" val="1722002891"/>
                    </a:ext>
                  </a:extLst>
                </a:gridCol>
              </a:tblGrid>
              <a:tr h="180000">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TGE -</a:t>
                      </a:r>
                      <a:r>
                        <a:rPr lang="es-MX" sz="700" b="1" i="0" u="none" strike="noStrike" kern="1200" baseline="0" dirty="0" smtClean="0">
                          <a:solidFill>
                            <a:srgbClr val="000000"/>
                          </a:solidFill>
                          <a:effectLst/>
                          <a:latin typeface="Arial Narrow" panose="020B0606020202030204" pitchFamily="34" charset="0"/>
                          <a:cs typeface="Arial"/>
                        </a:rPr>
                        <a:t>2021 </a:t>
                      </a:r>
                      <a:r>
                        <a:rPr lang="es-MX" sz="700" b="1" i="0" u="none" strike="noStrike" kern="1200" baseline="0" dirty="0">
                          <a:solidFill>
                            <a:srgbClr val="000000"/>
                          </a:solidFill>
                          <a:effectLst/>
                          <a:latin typeface="Arial Narrow" panose="020B0606020202030204" pitchFamily="34" charset="0"/>
                          <a:cs typeface="Arial"/>
                        </a:rPr>
                        <a:t>– </a:t>
                      </a:r>
                      <a:r>
                        <a:rPr lang="es-MX" sz="700" b="1" i="0" u="none" strike="noStrike" kern="1200" baseline="0" dirty="0" smtClean="0">
                          <a:solidFill>
                            <a:srgbClr val="000000"/>
                          </a:solidFill>
                          <a:effectLst/>
                          <a:latin typeface="Arial Narrow" panose="020B0606020202030204" pitchFamily="34" charset="0"/>
                          <a:cs typeface="Arial"/>
                        </a:rPr>
                        <a:t>2022. </a:t>
                      </a:r>
                      <a:r>
                        <a:rPr lang="es-MX" sz="700" b="1" i="0" u="none" strike="noStrike" kern="1200" baseline="0" dirty="0">
                          <a:solidFill>
                            <a:srgbClr val="000000"/>
                          </a:solidFill>
                          <a:effectLst/>
                          <a:latin typeface="Arial Narrow" panose="020B0606020202030204" pitchFamily="34" charset="0"/>
                          <a:cs typeface="Arial"/>
                        </a:rPr>
                        <a:t>MÓDULO </a:t>
                      </a:r>
                      <a:r>
                        <a:rPr lang="es-MX" sz="700" b="1" i="0" u="none" strike="noStrike" kern="1200" baseline="0" dirty="0" smtClean="0">
                          <a:solidFill>
                            <a:srgbClr val="000000"/>
                          </a:solidFill>
                          <a:effectLst/>
                          <a:latin typeface="Arial Narrow" panose="020B0606020202030204" pitchFamily="34" charset="0"/>
                          <a:cs typeface="Arial"/>
                        </a:rPr>
                        <a:t>I</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r>
                        <a:rPr lang="es-MX" sz="700" b="0" i="0" u="none" strike="noStrike" dirty="0" smtClean="0">
                          <a:effectLst/>
                          <a:latin typeface="Arial Narrow" panose="020B0606020202030204" pitchFamily="34" charset="0"/>
                        </a:rPr>
                        <a:t>NOMBRE:</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6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es-MX" sz="700" dirty="0" smtClean="0">
                          <a:latin typeface="Arial Narrow" panose="020B0606020202030204" pitchFamily="34" charset="0"/>
                        </a:rPr>
                        <a:t>CARRERA</a:t>
                      </a:r>
                      <a:endParaRPr lang="es-MX" sz="70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700" b="0" i="0" u="none" strike="noStrike" dirty="0" smtClean="0">
                          <a:effectLst/>
                          <a:latin typeface="Arial Narrow" panose="020B0606020202030204" pitchFamily="34" charset="0"/>
                        </a:rPr>
                        <a:t>MATRÍCULA</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s-MX" sz="70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HOJA</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4</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dirty="0" smtClean="0">
                          <a:effectLst/>
                          <a:latin typeface="Arial Narrow" panose="020B0606020202030204" pitchFamily="34" charset="0"/>
                        </a:rPr>
                        <a:t>DE</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600" b="0" i="0" u="none" strike="noStrike" dirty="0" smtClean="0">
                          <a:effectLst/>
                          <a:latin typeface="Arial Narrow" panose="020B0606020202030204" pitchFamily="34" charset="0"/>
                        </a:rPr>
                        <a:t>7</a:t>
                      </a:r>
                      <a:endParaRPr lang="es-MX" sz="6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2" name="6 Rectángulo"/>
          <p:cNvSpPr/>
          <p:nvPr/>
        </p:nvSpPr>
        <p:spPr>
          <a:xfrm>
            <a:off x="323528" y="44624"/>
            <a:ext cx="8568000" cy="6732000"/>
          </a:xfrm>
          <a:prstGeom prst="rect">
            <a:avLst/>
          </a:prstGeom>
          <a:noFill/>
          <a:ln w="9525"/>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10" name="5 Rectángulo"/>
          <p:cNvSpPr/>
          <p:nvPr/>
        </p:nvSpPr>
        <p:spPr>
          <a:xfrm>
            <a:off x="323528" y="6669360"/>
            <a:ext cx="8568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ESTA  EVALUACIÓN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4513465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Marcador de número de diapositiva"/>
          <p:cNvSpPr>
            <a:spLocks noGrp="1"/>
          </p:cNvSpPr>
          <p:nvPr>
            <p:ph type="sldNum" sz="quarter" idx="12"/>
          </p:nvPr>
        </p:nvSpPr>
        <p:spPr>
          <a:xfrm>
            <a:off x="6974904" y="6453336"/>
            <a:ext cx="2133600" cy="365125"/>
          </a:xfrm>
        </p:spPr>
        <p:txBody>
          <a:bodyPr/>
          <a:lstStyle/>
          <a:p>
            <a:pPr>
              <a:defRPr/>
            </a:pPr>
            <a:fld id="{4D58E3C8-F31A-42EC-AF2A-01392A808377}" type="slidenum">
              <a:rPr lang="es-ES" sz="900" smtClean="0">
                <a:solidFill>
                  <a:schemeClr val="tx1"/>
                </a:solidFill>
              </a:rPr>
              <a:pPr>
                <a:defRPr/>
              </a:pPr>
              <a:t>14</a:t>
            </a:fld>
            <a:endParaRPr lang="es-ES" sz="900" dirty="0">
              <a:solidFill>
                <a:schemeClr val="tx1"/>
              </a:solidFill>
            </a:endParaRPr>
          </a:p>
        </p:txBody>
      </p:sp>
      <p:sp>
        <p:nvSpPr>
          <p:cNvPr id="9" name="7 Rectángulo"/>
          <p:cNvSpPr/>
          <p:nvPr/>
        </p:nvSpPr>
        <p:spPr>
          <a:xfrm>
            <a:off x="395536" y="621304"/>
            <a:ext cx="8352000" cy="5544000"/>
          </a:xfrm>
          <a:prstGeom prst="rect">
            <a:avLst/>
          </a:prstGeom>
          <a:ln w="9525">
            <a:solidFill>
              <a:srgbClr val="669900"/>
            </a:solidFill>
          </a:ln>
        </p:spPr>
        <p:style>
          <a:lnRef idx="2">
            <a:schemeClr val="accent3"/>
          </a:lnRef>
          <a:fillRef idx="1">
            <a:schemeClr val="lt1"/>
          </a:fillRef>
          <a:effectRef idx="0">
            <a:schemeClr val="accent3"/>
          </a:effectRef>
          <a:fontRef idx="minor">
            <a:schemeClr val="dk1"/>
          </a:fontRef>
        </p:style>
        <p:txBody>
          <a:bodyPr>
            <a:spAutoFit/>
          </a:bodyPr>
          <a:lstStyle/>
          <a:p>
            <a:pPr algn="ctr">
              <a:spcAft>
                <a:spcPts val="300"/>
              </a:spcAft>
            </a:pPr>
            <a:r>
              <a:rPr lang="es-MX" sz="950" b="1" dirty="0" smtClean="0">
                <a:solidFill>
                  <a:schemeClr val="accent3">
                    <a:lumMod val="50000"/>
                  </a:schemeClr>
                </a:solidFill>
                <a:latin typeface="Arial Narrow" panose="020B0606020202030204" pitchFamily="34" charset="0"/>
                <a:cs typeface="Arial" panose="020B0604020202020204" pitchFamily="34" charset="0"/>
              </a:rPr>
              <a:t>ESTILO  9.9</a:t>
            </a:r>
          </a:p>
          <a:p>
            <a:pPr algn="just">
              <a:spcAft>
                <a:spcPts val="300"/>
              </a:spcAft>
            </a:pPr>
            <a:r>
              <a:rPr lang="es-MX" sz="950" dirty="0" smtClean="0">
                <a:solidFill>
                  <a:schemeClr val="accent3">
                    <a:lumMod val="50000"/>
                  </a:schemeClr>
                </a:solidFill>
                <a:latin typeface="Arial Narrow" panose="020B0606020202030204" pitchFamily="34" charset="0"/>
                <a:cs typeface="Arial" panose="020B0604020202020204" pitchFamily="34" charset="0"/>
              </a:rPr>
              <a:t>El </a:t>
            </a:r>
            <a:r>
              <a:rPr lang="es-MX" sz="950" dirty="0">
                <a:solidFill>
                  <a:schemeClr val="accent3">
                    <a:lumMod val="50000"/>
                  </a:schemeClr>
                </a:solidFill>
                <a:latin typeface="Arial Narrow" panose="020B0606020202030204" pitchFamily="34" charset="0"/>
                <a:cs typeface="Arial" panose="020B0604020202020204" pitchFamily="34" charset="0"/>
              </a:rPr>
              <a:t>estilo 9.9  </a:t>
            </a:r>
            <a:r>
              <a:rPr lang="es-MX" sz="950" b="1" i="1" dirty="0">
                <a:solidFill>
                  <a:schemeClr val="accent3">
                    <a:lumMod val="50000"/>
                  </a:schemeClr>
                </a:solidFill>
                <a:latin typeface="Arial Narrow" panose="020B0606020202030204" pitchFamily="34" charset="0"/>
                <a:cs typeface="Arial" panose="020B0604020202020204" pitchFamily="34" charset="0"/>
              </a:rPr>
              <a:t>tiene una gran preocupación por producción o los resultados, y una gran preocupación por </a:t>
            </a:r>
            <a:r>
              <a:rPr lang="es-MX" sz="950" b="1" i="1" dirty="0" smtClean="0">
                <a:solidFill>
                  <a:schemeClr val="accent3">
                    <a:lumMod val="50000"/>
                  </a:schemeClr>
                </a:solidFill>
                <a:latin typeface="Arial Narrow" panose="020B0606020202030204" pitchFamily="34" charset="0"/>
                <a:cs typeface="Arial" panose="020B0604020202020204" pitchFamily="34" charset="0"/>
              </a:rPr>
              <a:t>la gente</a:t>
            </a:r>
            <a:r>
              <a:rPr lang="es-MX" sz="950" dirty="0">
                <a:solidFill>
                  <a:schemeClr val="accent3">
                    <a:lumMod val="50000"/>
                  </a:schemeClr>
                </a:solidFill>
                <a:latin typeface="Arial Narrow" panose="020B0606020202030204" pitchFamily="34" charset="0"/>
                <a:cs typeface="Arial" panose="020B0604020202020204" pitchFamily="34" charset="0"/>
              </a:rPr>
              <a:t>. El estilo 9.9 </a:t>
            </a:r>
            <a:r>
              <a:rPr lang="es-MX" sz="950" b="1" i="1" dirty="0">
                <a:solidFill>
                  <a:schemeClr val="accent3">
                    <a:lumMod val="50000"/>
                  </a:schemeClr>
                </a:solidFill>
                <a:latin typeface="Arial Narrow" panose="020B0606020202030204" pitchFamily="34" charset="0"/>
                <a:cs typeface="Arial" panose="020B0604020202020204" pitchFamily="34" charset="0"/>
              </a:rPr>
              <a:t>supone, a diferencia de los otros estilos, que no necesariamente existe conflicto entre los objetivos de producción de la organización y las necesidades de la gente</a:t>
            </a:r>
            <a:r>
              <a:rPr lang="es-MX" sz="950" dirty="0">
                <a:solidFill>
                  <a:schemeClr val="accent3">
                    <a:lumMod val="50000"/>
                  </a:schemeClr>
                </a:solidFill>
                <a:latin typeface="Arial Narrow" panose="020B0606020202030204" pitchFamily="34" charset="0"/>
                <a:cs typeface="Arial" panose="020B0604020202020204" pitchFamily="34" charset="0"/>
              </a:rPr>
              <a:t>. Bajo 9.9 </a:t>
            </a:r>
            <a:r>
              <a:rPr lang="es-MX" sz="950" b="1" i="1" dirty="0">
                <a:solidFill>
                  <a:schemeClr val="accent3">
                    <a:lumMod val="50000"/>
                  </a:schemeClr>
                </a:solidFill>
                <a:latin typeface="Arial Narrow" panose="020B0606020202030204" pitchFamily="34" charset="0"/>
                <a:cs typeface="Arial" panose="020B0604020202020204" pitchFamily="34" charset="0"/>
              </a:rPr>
              <a:t>se junta eficazmente la producción y gente haciendo que la gente y sus ideas influyan en las condiciones del </a:t>
            </a:r>
            <a:r>
              <a:rPr lang="es-MX" sz="950" b="1" i="1" dirty="0" smtClean="0">
                <a:solidFill>
                  <a:schemeClr val="accent3">
                    <a:lumMod val="50000"/>
                  </a:schemeClr>
                </a:solidFill>
                <a:latin typeface="Arial Narrow" panose="020B0606020202030204" pitchFamily="34" charset="0"/>
                <a:cs typeface="Arial" panose="020B0604020202020204" pitchFamily="34" charset="0"/>
              </a:rPr>
              <a:t>trabajo</a:t>
            </a:r>
            <a:r>
              <a:rPr lang="es-MX" sz="950" dirty="0" smtClean="0">
                <a:solidFill>
                  <a:schemeClr val="accent3">
                    <a:lumMod val="50000"/>
                  </a:schemeClr>
                </a:solidFill>
                <a:latin typeface="Arial Narrow" panose="020B0606020202030204" pitchFamily="34" charset="0"/>
                <a:cs typeface="Arial" panose="020B0604020202020204" pitchFamily="34" charset="0"/>
              </a:rPr>
              <a:t>. Las </a:t>
            </a:r>
            <a:r>
              <a:rPr lang="es-MX" sz="950" b="1" i="1" dirty="0">
                <a:solidFill>
                  <a:schemeClr val="accent3">
                    <a:lumMod val="50000"/>
                  </a:schemeClr>
                </a:solidFill>
                <a:latin typeface="Arial Narrow" panose="020B0606020202030204" pitchFamily="34" charset="0"/>
                <a:cs typeface="Arial" panose="020B0604020202020204" pitchFamily="34" charset="0"/>
              </a:rPr>
              <a:t>necesidades de la gente de pensar</a:t>
            </a:r>
            <a:r>
              <a:rPr lang="es-MX" sz="950" dirty="0">
                <a:solidFill>
                  <a:schemeClr val="accent3">
                    <a:lumMod val="50000"/>
                  </a:schemeClr>
                </a:solidFill>
                <a:latin typeface="Arial Narrow" panose="020B0606020202030204" pitchFamily="34" charset="0"/>
                <a:cs typeface="Arial" panose="020B0604020202020204" pitchFamily="34" charset="0"/>
              </a:rPr>
              <a:t>, de realizar </a:t>
            </a:r>
            <a:r>
              <a:rPr lang="es-MX" sz="950" b="1" i="1" dirty="0">
                <a:solidFill>
                  <a:schemeClr val="accent3">
                    <a:lumMod val="50000"/>
                  </a:schemeClr>
                </a:solidFill>
                <a:latin typeface="Arial Narrow" panose="020B0606020202030204" pitchFamily="34" charset="0"/>
                <a:cs typeface="Arial" panose="020B0604020202020204" pitchFamily="34" charset="0"/>
              </a:rPr>
              <a:t>esfuerzo menta</a:t>
            </a:r>
            <a:r>
              <a:rPr lang="es-MX" sz="950" dirty="0">
                <a:solidFill>
                  <a:schemeClr val="accent3">
                    <a:lumMod val="50000"/>
                  </a:schemeClr>
                </a:solidFill>
                <a:latin typeface="Arial Narrow" panose="020B0606020202030204" pitchFamily="34" charset="0"/>
                <a:cs typeface="Arial" panose="020B0604020202020204" pitchFamily="34" charset="0"/>
              </a:rPr>
              <a:t>l para un trabajo productivo y de </a:t>
            </a:r>
            <a:r>
              <a:rPr lang="es-MX" sz="950" b="1" i="1" dirty="0">
                <a:solidFill>
                  <a:schemeClr val="accent3">
                    <a:lumMod val="50000"/>
                  </a:schemeClr>
                </a:solidFill>
                <a:latin typeface="Arial Narrow" panose="020B0606020202030204" pitchFamily="34" charset="0"/>
                <a:cs typeface="Arial" panose="020B0604020202020204" pitchFamily="34" charset="0"/>
              </a:rPr>
              <a:t>establecer relaciones sanas y maduras en un plano jerárquico</a:t>
            </a:r>
            <a:r>
              <a:rPr lang="es-MX" sz="950" dirty="0">
                <a:solidFill>
                  <a:schemeClr val="accent3">
                    <a:lumMod val="50000"/>
                  </a:schemeClr>
                </a:solidFill>
                <a:latin typeface="Arial Narrow" panose="020B0606020202030204" pitchFamily="34" charset="0"/>
                <a:cs typeface="Arial" panose="020B0604020202020204" pitchFamily="34" charset="0"/>
              </a:rPr>
              <a:t>, se utilizan para lograr los requerimientos de la organización. Uno de los objetivos básicos de la dirección 9.9 </a:t>
            </a:r>
            <a:r>
              <a:rPr lang="es-MX" sz="950" b="1" i="1" dirty="0">
                <a:solidFill>
                  <a:schemeClr val="accent3">
                    <a:lumMod val="50000"/>
                  </a:schemeClr>
                </a:solidFill>
                <a:latin typeface="Arial Narrow" panose="020B0606020202030204" pitchFamily="34" charset="0"/>
                <a:cs typeface="Arial" panose="020B0604020202020204" pitchFamily="34" charset="0"/>
              </a:rPr>
              <a:t>es lograr, a través del equipo, la promoción de creatividad, alta productividad, y una elevada “moral,” por medio de una concertada acción de equipo</a:t>
            </a:r>
            <a:r>
              <a:rPr lang="es-MX" sz="950" b="1" i="1" dirty="0" smtClean="0">
                <a:solidFill>
                  <a:schemeClr val="accent3">
                    <a:lumMod val="50000"/>
                  </a:schemeClr>
                </a:solidFill>
                <a:latin typeface="Arial Narrow" panose="020B0606020202030204" pitchFamily="34" charset="0"/>
                <a:cs typeface="Arial" panose="020B0604020202020204" pitchFamily="34" charset="0"/>
              </a:rPr>
              <a:t>.</a:t>
            </a:r>
            <a:endParaRPr lang="es-MX" sz="950" dirty="0">
              <a:solidFill>
                <a:schemeClr val="accent3">
                  <a:lumMod val="50000"/>
                </a:schemeClr>
              </a:solidFill>
              <a:latin typeface="Arial Narrow" panose="020B0606020202030204" pitchFamily="34" charset="0"/>
              <a:cs typeface="Arial" panose="020B0604020202020204" pitchFamily="34" charset="0"/>
            </a:endParaRPr>
          </a:p>
          <a:p>
            <a:pPr algn="just"/>
            <a:r>
              <a:rPr lang="es-MX" sz="950" dirty="0">
                <a:solidFill>
                  <a:schemeClr val="accent3">
                    <a:lumMod val="50000"/>
                  </a:schemeClr>
                </a:solidFill>
                <a:latin typeface="Arial Narrow" panose="020B0606020202030204" pitchFamily="34" charset="0"/>
                <a:cs typeface="Arial" panose="020B0604020202020204" pitchFamily="34" charset="0"/>
              </a:rPr>
              <a:t>El estilo 9.9  ve a la integración de gente al trabajo, desde una perspectiva diferente de los otros estilos. En </a:t>
            </a:r>
            <a:r>
              <a:rPr lang="es-MX" sz="950" b="1" i="1" dirty="0">
                <a:solidFill>
                  <a:schemeClr val="accent3">
                    <a:lumMod val="50000"/>
                  </a:schemeClr>
                </a:solidFill>
                <a:latin typeface="Arial Narrow" panose="020B0606020202030204" pitchFamily="34" charset="0"/>
                <a:cs typeface="Arial" panose="020B0604020202020204" pitchFamily="34" charset="0"/>
              </a:rPr>
              <a:t>contraste con 9.1, no es necesariamente la autoridad del jefe la que da la solución a un problema determinado</a:t>
            </a:r>
            <a:r>
              <a:rPr lang="es-MX" sz="950" dirty="0">
                <a:solidFill>
                  <a:schemeClr val="accent3">
                    <a:lumMod val="50000"/>
                  </a:schemeClr>
                </a:solidFill>
                <a:latin typeface="Arial Narrow" panose="020B0606020202030204" pitchFamily="34" charset="0"/>
                <a:cs typeface="Arial" panose="020B0604020202020204" pitchFamily="34" charset="0"/>
              </a:rPr>
              <a:t>. A diferencia de lo que ocurre </a:t>
            </a:r>
            <a:r>
              <a:rPr lang="es-MX" sz="950" b="1" i="1" dirty="0">
                <a:solidFill>
                  <a:schemeClr val="accent3">
                    <a:lumMod val="50000"/>
                  </a:schemeClr>
                </a:solidFill>
                <a:latin typeface="Arial Narrow" panose="020B0606020202030204" pitchFamily="34" charset="0"/>
                <a:cs typeface="Arial" panose="020B0604020202020204" pitchFamily="34" charset="0"/>
              </a:rPr>
              <a:t>en 5.5, el estilo 9.9 se orienta hacia el descubrimiento de la mejor y más efectiva solución para una situación dada</a:t>
            </a:r>
            <a:r>
              <a:rPr lang="es-MX" sz="950" dirty="0" smtClean="0">
                <a:solidFill>
                  <a:schemeClr val="accent3">
                    <a:lumMod val="50000"/>
                  </a:schemeClr>
                </a:solidFill>
                <a:latin typeface="Arial Narrow" panose="020B0606020202030204" pitchFamily="34" charset="0"/>
                <a:cs typeface="Arial" panose="020B0604020202020204" pitchFamily="34" charset="0"/>
              </a:rPr>
              <a:t>;. </a:t>
            </a:r>
            <a:r>
              <a:rPr lang="es-MX" sz="950" dirty="0">
                <a:solidFill>
                  <a:schemeClr val="accent3">
                    <a:lumMod val="50000"/>
                  </a:schemeClr>
                </a:solidFill>
                <a:latin typeface="Arial Narrow" panose="020B0606020202030204" pitchFamily="34" charset="0"/>
                <a:cs typeface="Arial" panose="020B0604020202020204" pitchFamily="34" charset="0"/>
              </a:rPr>
              <a:t>El estilo 9.9</a:t>
            </a:r>
            <a:r>
              <a:rPr lang="es-MX" sz="950" b="1" i="1" dirty="0">
                <a:solidFill>
                  <a:schemeClr val="accent3">
                    <a:lumMod val="50000"/>
                  </a:schemeClr>
                </a:solidFill>
                <a:latin typeface="Arial Narrow" panose="020B0606020202030204" pitchFamily="34" charset="0"/>
                <a:cs typeface="Arial" panose="020B0604020202020204" pitchFamily="34" charset="0"/>
              </a:rPr>
              <a:t> procura alcanzar el nivel más elevado de producción posible, usando la destreza física y mental de la gente</a:t>
            </a:r>
            <a:r>
              <a:rPr lang="es-MX" sz="950" dirty="0">
                <a:solidFill>
                  <a:schemeClr val="accent3">
                    <a:lumMod val="50000"/>
                  </a:schemeClr>
                </a:solidFill>
                <a:latin typeface="Arial Narrow" panose="020B0606020202030204" pitchFamily="34" charset="0"/>
                <a:cs typeface="Arial" panose="020B0604020202020204" pitchFamily="34" charset="0"/>
              </a:rPr>
              <a:t>. Este nivel alto </a:t>
            </a:r>
            <a:r>
              <a:rPr lang="es-MX" sz="950" b="1" i="1" dirty="0">
                <a:solidFill>
                  <a:schemeClr val="accent3">
                    <a:lumMod val="50000"/>
                  </a:schemeClr>
                </a:solidFill>
                <a:latin typeface="Arial Narrow" panose="020B0606020202030204" pitchFamily="34" charset="0"/>
                <a:cs typeface="Arial" panose="020B0604020202020204" pitchFamily="34" charset="0"/>
              </a:rPr>
              <a:t>sólo se logra a través de situaciones de trabajo que satisfacen necesidades maduras de la gente</a:t>
            </a:r>
            <a:r>
              <a:rPr lang="es-MX" sz="950" dirty="0">
                <a:solidFill>
                  <a:schemeClr val="accent3">
                    <a:lumMod val="50000"/>
                  </a:schemeClr>
                </a:solidFill>
                <a:latin typeface="Arial Narrow" panose="020B0606020202030204" pitchFamily="34" charset="0"/>
                <a:cs typeface="Arial" panose="020B0604020202020204" pitchFamily="34" charset="0"/>
              </a:rPr>
              <a:t>. </a:t>
            </a:r>
            <a:r>
              <a:rPr lang="es-MX" sz="950" b="1" i="1" dirty="0">
                <a:solidFill>
                  <a:schemeClr val="accent3">
                    <a:lumMod val="50000"/>
                  </a:schemeClr>
                </a:solidFill>
                <a:latin typeface="Arial Narrow" panose="020B0606020202030204" pitchFamily="34" charset="0"/>
                <a:cs typeface="Arial" panose="020B0604020202020204" pitchFamily="34" charset="0"/>
              </a:rPr>
              <a:t>Ser sociable para obtener amigos; </a:t>
            </a:r>
            <a:r>
              <a:rPr lang="es-MX" sz="950" b="1" i="1" dirty="0" smtClean="0">
                <a:solidFill>
                  <a:schemeClr val="accent3">
                    <a:lumMod val="50000"/>
                  </a:schemeClr>
                </a:solidFill>
                <a:latin typeface="Arial Narrow" panose="020B0606020202030204" pitchFamily="34" charset="0"/>
                <a:cs typeface="Arial" panose="020B0604020202020204" pitchFamily="34" charset="0"/>
              </a:rPr>
              <a:t>y los aspectos </a:t>
            </a:r>
            <a:r>
              <a:rPr lang="es-MX" sz="950" b="1" i="1" dirty="0">
                <a:solidFill>
                  <a:schemeClr val="accent3">
                    <a:lumMod val="50000"/>
                  </a:schemeClr>
                </a:solidFill>
                <a:latin typeface="Arial Narrow" panose="020B0606020202030204" pitchFamily="34" charset="0"/>
                <a:cs typeface="Arial" panose="020B0604020202020204" pitchFamily="34" charset="0"/>
              </a:rPr>
              <a:t>que no se relacionan con el trabajo; el poder nada más por sí mismo o ejercido como salida de frustraciones, no son consideradas necesidades maduras</a:t>
            </a:r>
            <a:r>
              <a:rPr lang="es-MX" sz="950" dirty="0" smtClean="0">
                <a:solidFill>
                  <a:schemeClr val="accent3">
                    <a:lumMod val="50000"/>
                  </a:schemeClr>
                </a:solidFill>
                <a:latin typeface="Arial Narrow" panose="020B0606020202030204" pitchFamily="34" charset="0"/>
                <a:cs typeface="Arial" panose="020B0604020202020204" pitchFamily="34" charset="0"/>
              </a:rPr>
              <a:t>.</a:t>
            </a:r>
            <a:endParaRPr lang="es-MX" sz="950" b="1" dirty="0" smtClean="0">
              <a:solidFill>
                <a:schemeClr val="accent3">
                  <a:lumMod val="50000"/>
                </a:schemeClr>
              </a:solidFill>
              <a:effectLst/>
              <a:latin typeface="Arial Narrow" panose="020B0606020202030204" pitchFamily="34" charset="0"/>
              <a:cs typeface="Arial" panose="020B0604020202020204" pitchFamily="34" charset="0"/>
            </a:endParaRPr>
          </a:p>
          <a:p>
            <a:pPr algn="ctr">
              <a:spcBef>
                <a:spcPts val="300"/>
              </a:spcBef>
              <a:spcAft>
                <a:spcPts val="300"/>
              </a:spcAft>
            </a:pPr>
            <a:r>
              <a:rPr lang="es-MX" sz="950" b="1" dirty="0" smtClean="0">
                <a:solidFill>
                  <a:schemeClr val="accent3">
                    <a:lumMod val="50000"/>
                  </a:schemeClr>
                </a:solidFill>
                <a:latin typeface="Arial Narrow" panose="020B0606020202030204" pitchFamily="34" charset="0"/>
                <a:cs typeface="Arial" panose="020B0604020202020204" pitchFamily="34" charset="0"/>
              </a:rPr>
              <a:t>DIRECCIÓN </a:t>
            </a:r>
            <a:r>
              <a:rPr lang="es-MX" sz="950" b="1" dirty="0">
                <a:solidFill>
                  <a:schemeClr val="accent3">
                    <a:lumMod val="50000"/>
                  </a:schemeClr>
                </a:solidFill>
                <a:latin typeface="Arial Narrow" panose="020B0606020202030204" pitchFamily="34" charset="0"/>
                <a:cs typeface="Arial" panose="020B0604020202020204" pitchFamily="34" charset="0"/>
              </a:rPr>
              <a:t>BAJO </a:t>
            </a:r>
            <a:r>
              <a:rPr lang="es-MX" sz="950" b="1" dirty="0" smtClean="0">
                <a:solidFill>
                  <a:schemeClr val="accent3">
                    <a:lumMod val="50000"/>
                  </a:schemeClr>
                </a:solidFill>
                <a:latin typeface="Arial Narrow" panose="020B0606020202030204" pitchFamily="34" charset="0"/>
                <a:cs typeface="Arial" panose="020B0604020202020204" pitchFamily="34" charset="0"/>
              </a:rPr>
              <a:t>9.9</a:t>
            </a:r>
          </a:p>
          <a:p>
            <a:pPr algn="just">
              <a:spcAft>
                <a:spcPts val="300"/>
              </a:spcAft>
            </a:pPr>
            <a:r>
              <a:rPr lang="es-MX" sz="950" dirty="0" smtClean="0">
                <a:solidFill>
                  <a:schemeClr val="accent3">
                    <a:lumMod val="50000"/>
                  </a:schemeClr>
                </a:solidFill>
                <a:latin typeface="Arial Narrow" panose="020B0606020202030204" pitchFamily="34" charset="0"/>
                <a:cs typeface="Arial" panose="020B0604020202020204" pitchFamily="34" charset="0"/>
              </a:rPr>
              <a:t>La </a:t>
            </a:r>
            <a:r>
              <a:rPr lang="es-MX" sz="950" b="1" i="1" dirty="0">
                <a:solidFill>
                  <a:schemeClr val="accent3">
                    <a:lumMod val="50000"/>
                  </a:schemeClr>
                </a:solidFill>
                <a:latin typeface="Arial Narrow" panose="020B0606020202030204" pitchFamily="34" charset="0"/>
                <a:cs typeface="Arial" panose="020B0604020202020204" pitchFamily="34" charset="0"/>
              </a:rPr>
              <a:t>comprensión y mutuo acuerdo con respecto a los objetivos y los medios para logra</a:t>
            </a:r>
            <a:r>
              <a:rPr lang="es-MX" sz="950" dirty="0">
                <a:solidFill>
                  <a:schemeClr val="accent3">
                    <a:lumMod val="50000"/>
                  </a:schemeClr>
                </a:solidFill>
                <a:latin typeface="Arial Narrow" panose="020B0606020202030204" pitchFamily="34" charset="0"/>
                <a:cs typeface="Arial" panose="020B0604020202020204" pitchFamily="34" charset="0"/>
              </a:rPr>
              <a:t>r estos objetivos, </a:t>
            </a:r>
            <a:r>
              <a:rPr lang="es-MX" sz="950" b="1" i="1" dirty="0">
                <a:solidFill>
                  <a:schemeClr val="accent3">
                    <a:lumMod val="50000"/>
                  </a:schemeClr>
                </a:solidFill>
                <a:latin typeface="Arial Narrow" panose="020B0606020202030204" pitchFamily="34" charset="0"/>
                <a:cs typeface="Arial" panose="020B0604020202020204" pitchFamily="34" charset="0"/>
              </a:rPr>
              <a:t>constituyen la base de la dirección del trabajo</a:t>
            </a:r>
            <a:r>
              <a:rPr lang="es-MX" sz="950" dirty="0">
                <a:solidFill>
                  <a:schemeClr val="accent3">
                    <a:lumMod val="50000"/>
                  </a:schemeClr>
                </a:solidFill>
                <a:latin typeface="Arial Narrow" panose="020B0606020202030204" pitchFamily="34" charset="0"/>
                <a:cs typeface="Arial" panose="020B0604020202020204" pitchFamily="34" charset="0"/>
              </a:rPr>
              <a:t>. La </a:t>
            </a:r>
            <a:r>
              <a:rPr lang="es-MX" sz="950" b="1" i="1" dirty="0">
                <a:solidFill>
                  <a:schemeClr val="accent3">
                    <a:lumMod val="50000"/>
                  </a:schemeClr>
                </a:solidFill>
                <a:latin typeface="Arial Narrow" panose="020B0606020202030204" pitchFamily="34" charset="0"/>
                <a:cs typeface="Arial" panose="020B0604020202020204" pitchFamily="34" charset="0"/>
              </a:rPr>
              <a:t>gente y la producción están interconectadas</a:t>
            </a:r>
            <a:r>
              <a:rPr lang="es-MX" sz="950" dirty="0">
                <a:solidFill>
                  <a:schemeClr val="accent3">
                    <a:lumMod val="50000"/>
                  </a:schemeClr>
                </a:solidFill>
                <a:latin typeface="Arial Narrow" panose="020B0606020202030204" pitchFamily="34" charset="0"/>
                <a:cs typeface="Arial" panose="020B0604020202020204" pitchFamily="34" charset="0"/>
              </a:rPr>
              <a:t>. El gerente con inclinación 9.9 considera su responsabilidad </a:t>
            </a:r>
            <a:r>
              <a:rPr lang="es-MX" sz="950" b="1" i="1" dirty="0">
                <a:solidFill>
                  <a:schemeClr val="accent3">
                    <a:lumMod val="50000"/>
                  </a:schemeClr>
                </a:solidFill>
                <a:latin typeface="Arial Narrow" panose="020B0606020202030204" pitchFamily="34" charset="0"/>
                <a:cs typeface="Arial" panose="020B0604020202020204" pitchFamily="34" charset="0"/>
              </a:rPr>
              <a:t>cuidar que la planeación, la dirección y el control se cumplan</a:t>
            </a:r>
            <a:r>
              <a:rPr lang="es-MX" sz="950" dirty="0">
                <a:solidFill>
                  <a:schemeClr val="accent3">
                    <a:lumMod val="50000"/>
                  </a:schemeClr>
                </a:solidFill>
                <a:latin typeface="Arial Narrow" panose="020B0606020202030204" pitchFamily="34" charset="0"/>
                <a:cs typeface="Arial" panose="020B0604020202020204" pitchFamily="34" charset="0"/>
              </a:rPr>
              <a:t> (no necesariamente haciéndolo él mismo). </a:t>
            </a:r>
          </a:p>
          <a:p>
            <a:pPr algn="just">
              <a:spcAft>
                <a:spcPts val="300"/>
              </a:spcAft>
            </a:pPr>
            <a:r>
              <a:rPr lang="es-MX" sz="950" dirty="0">
                <a:solidFill>
                  <a:schemeClr val="accent3">
                    <a:lumMod val="50000"/>
                  </a:schemeClr>
                </a:solidFill>
                <a:latin typeface="Arial Narrow" panose="020B0606020202030204" pitchFamily="34" charset="0"/>
                <a:cs typeface="Arial" panose="020B0604020202020204" pitchFamily="34" charset="0"/>
              </a:rPr>
              <a:t>U</a:t>
            </a:r>
            <a:r>
              <a:rPr lang="es-MX" sz="950" dirty="0" smtClean="0">
                <a:solidFill>
                  <a:schemeClr val="accent3">
                    <a:lumMod val="50000"/>
                  </a:schemeClr>
                </a:solidFill>
                <a:latin typeface="Arial Narrow" panose="020B0606020202030204" pitchFamily="34" charset="0"/>
                <a:cs typeface="Arial" panose="020B0604020202020204" pitchFamily="34" charset="0"/>
              </a:rPr>
              <a:t>n </a:t>
            </a:r>
            <a:r>
              <a:rPr lang="es-MX" sz="950" dirty="0">
                <a:solidFill>
                  <a:schemeClr val="accent3">
                    <a:lumMod val="50000"/>
                  </a:schemeClr>
                </a:solidFill>
                <a:latin typeface="Arial Narrow" panose="020B0606020202030204" pitchFamily="34" charset="0"/>
                <a:cs typeface="Arial" panose="020B0604020202020204" pitchFamily="34" charset="0"/>
              </a:rPr>
              <a:t>jefe con inclinación 9.9</a:t>
            </a:r>
            <a:r>
              <a:rPr lang="es-MX" sz="950" b="1" i="1" dirty="0">
                <a:solidFill>
                  <a:schemeClr val="accent3">
                    <a:lumMod val="50000"/>
                  </a:schemeClr>
                </a:solidFill>
                <a:latin typeface="Arial Narrow" panose="020B0606020202030204" pitchFamily="34" charset="0"/>
                <a:cs typeface="Arial" panose="020B0604020202020204" pitchFamily="34" charset="0"/>
              </a:rPr>
              <a:t> conserva la responsabilidad por la dirección del trabajo y de la planeación.  No se niega como en 1.1; ni tolera soluciones del “menor denominador común” del tipo que surge bajo 1.9; ni compromisos como en 5.5</a:t>
            </a:r>
            <a:r>
              <a:rPr lang="es-MX" sz="950" dirty="0">
                <a:solidFill>
                  <a:schemeClr val="accent3">
                    <a:lumMod val="50000"/>
                  </a:schemeClr>
                </a:solidFill>
                <a:latin typeface="Arial Narrow" panose="020B0606020202030204" pitchFamily="34" charset="0"/>
                <a:cs typeface="Arial" panose="020B0604020202020204" pitchFamily="34" charset="0"/>
              </a:rPr>
              <a:t>. En el enfoque 9.9</a:t>
            </a:r>
            <a:r>
              <a:rPr lang="es-MX" sz="950" b="1" i="1" dirty="0">
                <a:solidFill>
                  <a:schemeClr val="accent3">
                    <a:lumMod val="50000"/>
                  </a:schemeClr>
                </a:solidFill>
                <a:latin typeface="Arial Narrow" panose="020B0606020202030204" pitchFamily="34" charset="0"/>
                <a:cs typeface="Arial" panose="020B0604020202020204" pitchFamily="34" charset="0"/>
              </a:rPr>
              <a:t> se incorpora a la gente en los planes de trabajo cuando esto sea conveniente</a:t>
            </a:r>
            <a:r>
              <a:rPr lang="es-MX" sz="950" dirty="0">
                <a:solidFill>
                  <a:schemeClr val="accent3">
                    <a:lumMod val="50000"/>
                  </a:schemeClr>
                </a:solidFill>
                <a:latin typeface="Arial Narrow" panose="020B0606020202030204" pitchFamily="34" charset="0"/>
                <a:cs typeface="Arial" panose="020B0604020202020204" pitchFamily="34" charset="0"/>
              </a:rPr>
              <a:t>. El gerente 9.9 podrá decir, </a:t>
            </a:r>
            <a:r>
              <a:rPr lang="es-MX" sz="950" b="1" i="1" dirty="0" smtClean="0">
                <a:solidFill>
                  <a:schemeClr val="accent3">
                    <a:lumMod val="50000"/>
                  </a:schemeClr>
                </a:solidFill>
                <a:latin typeface="Arial Narrow" panose="020B0606020202030204" pitchFamily="34" charset="0"/>
                <a:cs typeface="Arial" panose="020B0604020202020204" pitchFamily="34" charset="0"/>
              </a:rPr>
              <a:t>“Mi tarea no consiste, necesariamente, en tomar decisiones, sino ver que se tomen decisiones cabales.</a:t>
            </a:r>
          </a:p>
          <a:p>
            <a:pPr algn="just">
              <a:spcAft>
                <a:spcPts val="300"/>
              </a:spcAft>
            </a:pPr>
            <a:endParaRPr lang="es-MX" sz="200" b="1" i="1" dirty="0">
              <a:solidFill>
                <a:schemeClr val="accent3">
                  <a:lumMod val="50000"/>
                </a:schemeClr>
              </a:solidFill>
              <a:latin typeface="Arial Narrow" panose="020B0606020202030204" pitchFamily="34" charset="0"/>
              <a:cs typeface="Arial" panose="020B0604020202020204" pitchFamily="34" charset="0"/>
            </a:endParaRPr>
          </a:p>
          <a:p>
            <a:pPr marL="542925" indent="-542925" algn="just">
              <a:spcAft>
                <a:spcPts val="300"/>
              </a:spcAft>
            </a:pPr>
            <a:r>
              <a:rPr lang="es-MX" sz="950" b="1" i="1" u="sng" dirty="0">
                <a:solidFill>
                  <a:schemeClr val="accent3">
                    <a:lumMod val="50000"/>
                  </a:schemeClr>
                </a:solidFill>
                <a:latin typeface="Arial" panose="020B0604020202020204" pitchFamily="34" charset="0"/>
                <a:cs typeface="Arial" panose="020B0604020202020204" pitchFamily="34" charset="0"/>
              </a:rPr>
              <a:t>Planeación</a:t>
            </a:r>
            <a:r>
              <a:rPr lang="es-MX" sz="950" i="1" dirty="0">
                <a:solidFill>
                  <a:schemeClr val="accent3">
                    <a:lumMod val="50000"/>
                  </a:schemeClr>
                </a:solidFill>
                <a:latin typeface="Arial" panose="020B0604020202020204" pitchFamily="34" charset="0"/>
                <a:cs typeface="Arial" panose="020B0604020202020204" pitchFamily="34" charset="0"/>
              </a:rPr>
              <a:t>. </a:t>
            </a:r>
            <a:r>
              <a:rPr lang="es-MX" sz="950" dirty="0">
                <a:solidFill>
                  <a:schemeClr val="accent3">
                    <a:lumMod val="50000"/>
                  </a:schemeClr>
                </a:solidFill>
                <a:latin typeface="Arial" panose="020B0604020202020204" pitchFamily="34" charset="0"/>
                <a:cs typeface="Arial" panose="020B0604020202020204" pitchFamily="34" charset="0"/>
              </a:rPr>
              <a:t>“Logro que la </a:t>
            </a:r>
            <a:r>
              <a:rPr lang="es-MX" sz="950" b="1" i="1" dirty="0">
                <a:solidFill>
                  <a:schemeClr val="accent3">
                    <a:lumMod val="50000"/>
                  </a:schemeClr>
                </a:solidFill>
                <a:latin typeface="Arial" panose="020B0604020202020204" pitchFamily="34" charset="0"/>
                <a:cs typeface="Arial" panose="020B0604020202020204" pitchFamily="34" charset="0"/>
              </a:rPr>
              <a:t>gente que tenga la información pertinente y/o tenga interés en el resultado, revise la situación en conjunto y recabo sus reacciones e ideas.</a:t>
            </a:r>
            <a:r>
              <a:rPr lang="es-MX" sz="950" dirty="0">
                <a:solidFill>
                  <a:schemeClr val="accent3">
                    <a:lumMod val="50000"/>
                  </a:schemeClr>
                </a:solidFill>
                <a:latin typeface="Arial" panose="020B0604020202020204" pitchFamily="34" charset="0"/>
                <a:cs typeface="Arial" panose="020B0604020202020204" pitchFamily="34" charset="0"/>
              </a:rPr>
              <a:t> Luego</a:t>
            </a:r>
            <a:r>
              <a:rPr lang="es-MX" sz="950" b="1" i="1" dirty="0">
                <a:solidFill>
                  <a:schemeClr val="accent3">
                    <a:lumMod val="50000"/>
                  </a:schemeClr>
                </a:solidFill>
                <a:latin typeface="Arial" panose="020B0604020202020204" pitchFamily="34" charset="0"/>
                <a:cs typeface="Arial" panose="020B0604020202020204" pitchFamily="34" charset="0"/>
              </a:rPr>
              <a:t> establezco, con ellos, metas y programas flexibles, a la vez que procedimientos y reglas básicas, y asigno responsabilidades individuales</a:t>
            </a:r>
            <a:r>
              <a:rPr lang="es-MX" sz="950" dirty="0">
                <a:solidFill>
                  <a:schemeClr val="accent3">
                    <a:lumMod val="50000"/>
                  </a:schemeClr>
                </a:solidFill>
                <a:latin typeface="Arial" panose="020B0604020202020204" pitchFamily="34" charset="0"/>
                <a:cs typeface="Arial" panose="020B0604020202020204" pitchFamily="34" charset="0"/>
              </a:rPr>
              <a:t>.” Se basa en la noción de que </a:t>
            </a:r>
            <a:r>
              <a:rPr lang="es-MX" sz="950" b="1" i="1" dirty="0">
                <a:solidFill>
                  <a:schemeClr val="accent3">
                    <a:lumMod val="50000"/>
                  </a:schemeClr>
                </a:solidFill>
                <a:latin typeface="Arial" panose="020B0604020202020204" pitchFamily="34" charset="0"/>
                <a:cs typeface="Arial" panose="020B0604020202020204" pitchFamily="34" charset="0"/>
              </a:rPr>
              <a:t>cuando la gente tiene influencia en los resultados, su actitud será más de apoyo que de consentimiento o resistencia</a:t>
            </a:r>
            <a:r>
              <a:rPr lang="es-MX" sz="950" dirty="0">
                <a:solidFill>
                  <a:schemeClr val="accent3">
                    <a:lumMod val="50000"/>
                  </a:schemeClr>
                </a:solidFill>
                <a:latin typeface="Arial" panose="020B0604020202020204" pitchFamily="34" charset="0"/>
                <a:cs typeface="Arial" panose="020B0604020202020204" pitchFamily="34" charset="0"/>
              </a:rPr>
              <a:t>. La buena </a:t>
            </a:r>
            <a:r>
              <a:rPr lang="es-MX" sz="950" b="1" i="1" dirty="0">
                <a:solidFill>
                  <a:schemeClr val="accent3">
                    <a:lumMod val="50000"/>
                  </a:schemeClr>
                </a:solidFill>
                <a:latin typeface="Arial" panose="020B0604020202020204" pitchFamily="34" charset="0"/>
                <a:cs typeface="Arial" panose="020B0604020202020204" pitchFamily="34" charset="0"/>
              </a:rPr>
              <a:t>dirección estimula la participación sana y aumenta la probabilidad de lograr soluciones buenas y fundamentales</a:t>
            </a:r>
            <a:r>
              <a:rPr lang="es-MX" sz="950" dirty="0">
                <a:solidFill>
                  <a:schemeClr val="accent3">
                    <a:lumMod val="50000"/>
                  </a:schemeClr>
                </a:solidFill>
                <a:latin typeface="Arial" panose="020B0604020202020204" pitchFamily="34" charset="0"/>
                <a:cs typeface="Arial" panose="020B0604020202020204" pitchFamily="34" charset="0"/>
              </a:rPr>
              <a:t>, que no requieren análisis y revisión constantes. </a:t>
            </a:r>
          </a:p>
          <a:p>
            <a:pPr marL="542925" indent="-542925" algn="just">
              <a:spcAft>
                <a:spcPts val="300"/>
              </a:spcAft>
            </a:pPr>
            <a:r>
              <a:rPr lang="es-MX" sz="950" b="1" i="1" u="sng" dirty="0">
                <a:solidFill>
                  <a:schemeClr val="accent3">
                    <a:lumMod val="50000"/>
                  </a:schemeClr>
                </a:solidFill>
                <a:latin typeface="Arial" panose="020B0604020202020204" pitchFamily="34" charset="0"/>
                <a:cs typeface="Arial" panose="020B0604020202020204" pitchFamily="34" charset="0"/>
              </a:rPr>
              <a:t>Trabajo</a:t>
            </a:r>
            <a:r>
              <a:rPr lang="es-MX" sz="950" i="1" dirty="0">
                <a:solidFill>
                  <a:schemeClr val="accent3">
                    <a:lumMod val="50000"/>
                  </a:schemeClr>
                </a:solidFill>
                <a:latin typeface="Arial" panose="020B0604020202020204" pitchFamily="34" charset="0"/>
                <a:cs typeface="Arial" panose="020B0604020202020204" pitchFamily="34" charset="0"/>
              </a:rPr>
              <a:t>.</a:t>
            </a:r>
            <a:r>
              <a:rPr lang="es-MX" sz="950" dirty="0">
                <a:solidFill>
                  <a:schemeClr val="accent3">
                    <a:lumMod val="50000"/>
                  </a:schemeClr>
                </a:solidFill>
                <a:latin typeface="Arial" panose="020B0604020202020204" pitchFamily="34" charset="0"/>
                <a:cs typeface="Arial" panose="020B0604020202020204" pitchFamily="34" charset="0"/>
              </a:rPr>
              <a:t> </a:t>
            </a:r>
            <a:r>
              <a:rPr lang="es-MX" sz="950" b="1" i="1" dirty="0" smtClean="0">
                <a:solidFill>
                  <a:schemeClr val="accent3">
                    <a:lumMod val="50000"/>
                  </a:schemeClr>
                </a:solidFill>
                <a:latin typeface="Arial" panose="020B0604020202020204" pitchFamily="34" charset="0"/>
                <a:cs typeface="Arial" panose="020B0604020202020204" pitchFamily="34" charset="0"/>
              </a:rPr>
              <a:t>“</a:t>
            </a:r>
            <a:r>
              <a:rPr lang="es-MX" sz="950" b="1" i="1" dirty="0">
                <a:solidFill>
                  <a:schemeClr val="accent3">
                    <a:lumMod val="50000"/>
                  </a:schemeClr>
                </a:solidFill>
                <a:latin typeface="Arial" panose="020B0604020202020204" pitchFamily="34" charset="0"/>
                <a:cs typeface="Arial" panose="020B0604020202020204" pitchFamily="34" charset="0"/>
              </a:rPr>
              <a:t>Me mantengo informado sobre los principales aspectos del progreso e influyo a los subordinados identificando problemas y revisando metas y programas con ellos a medida que resulta necesario</a:t>
            </a:r>
            <a:r>
              <a:rPr lang="es-MX" sz="950" dirty="0">
                <a:solidFill>
                  <a:schemeClr val="accent3">
                    <a:lumMod val="50000"/>
                  </a:schemeClr>
                </a:solidFill>
                <a:latin typeface="Arial" panose="020B0604020202020204" pitchFamily="34" charset="0"/>
                <a:cs typeface="Arial" panose="020B0604020202020204" pitchFamily="34" charset="0"/>
              </a:rPr>
              <a:t>. Les </a:t>
            </a:r>
            <a:r>
              <a:rPr lang="es-MX" sz="950" b="1" i="1" dirty="0">
                <a:solidFill>
                  <a:schemeClr val="accent3">
                    <a:lumMod val="50000"/>
                  </a:schemeClr>
                </a:solidFill>
                <a:latin typeface="Arial" panose="020B0604020202020204" pitchFamily="34" charset="0"/>
                <a:cs typeface="Arial" panose="020B0604020202020204" pitchFamily="34" charset="0"/>
              </a:rPr>
              <a:t>brindo ayuda - cuando la necesitan - colaborando en la eliminación de obstáculos.”</a:t>
            </a:r>
          </a:p>
          <a:p>
            <a:pPr marL="542925" indent="-542925" algn="just">
              <a:spcAft>
                <a:spcPts val="300"/>
              </a:spcAft>
            </a:pPr>
            <a:r>
              <a:rPr lang="es-MX" sz="950" b="1" u="sng" dirty="0">
                <a:solidFill>
                  <a:schemeClr val="accent3">
                    <a:lumMod val="50000"/>
                  </a:schemeClr>
                </a:solidFill>
                <a:latin typeface="Arial" panose="020B0604020202020204" pitchFamily="34" charset="0"/>
                <a:cs typeface="Arial" panose="020B0604020202020204" pitchFamily="34" charset="0"/>
              </a:rPr>
              <a:t>Continuidad. </a:t>
            </a:r>
            <a:r>
              <a:rPr lang="es-MX" sz="950" dirty="0">
                <a:solidFill>
                  <a:schemeClr val="accent3">
                    <a:lumMod val="50000"/>
                  </a:schemeClr>
                </a:solidFill>
                <a:latin typeface="Arial" panose="020B0604020202020204" pitchFamily="34" charset="0"/>
                <a:cs typeface="Arial" panose="020B0604020202020204" pitchFamily="34" charset="0"/>
              </a:rPr>
              <a:t>“Conduzco </a:t>
            </a:r>
            <a:r>
              <a:rPr lang="es-MX" sz="950" b="1" i="1" dirty="0">
                <a:solidFill>
                  <a:schemeClr val="accent3">
                    <a:lumMod val="50000"/>
                  </a:schemeClr>
                </a:solidFill>
                <a:latin typeface="Arial" panose="020B0604020202020204" pitchFamily="34" charset="0"/>
                <a:cs typeface="Arial" panose="020B0604020202020204" pitchFamily="34" charset="0"/>
              </a:rPr>
              <a:t>juntas de análisis final con los responsables</a:t>
            </a:r>
            <a:r>
              <a:rPr lang="es-MX" sz="950" dirty="0">
                <a:solidFill>
                  <a:schemeClr val="accent3">
                    <a:lumMod val="50000"/>
                  </a:schemeClr>
                </a:solidFill>
                <a:latin typeface="Arial" panose="020B0604020202020204" pitchFamily="34" charset="0"/>
                <a:cs typeface="Arial" panose="020B0604020202020204" pitchFamily="34" charset="0"/>
              </a:rPr>
              <a:t>. </a:t>
            </a:r>
            <a:r>
              <a:rPr lang="es-MX" sz="950" b="1" i="1" dirty="0">
                <a:solidFill>
                  <a:schemeClr val="accent3">
                    <a:lumMod val="50000"/>
                  </a:schemeClr>
                </a:solidFill>
                <a:latin typeface="Arial" panose="020B0604020202020204" pitchFamily="34" charset="0"/>
                <a:cs typeface="Arial" panose="020B0604020202020204" pitchFamily="34" charset="0"/>
              </a:rPr>
              <a:t>Evaluamos como se desarrolló una tarea y exploramos qué se puede aprender de ella</a:t>
            </a:r>
            <a:r>
              <a:rPr lang="es-MX" sz="950" dirty="0">
                <a:solidFill>
                  <a:schemeClr val="accent3">
                    <a:lumMod val="50000"/>
                  </a:schemeClr>
                </a:solidFill>
                <a:latin typeface="Arial" panose="020B0604020202020204" pitchFamily="34" charset="0"/>
                <a:cs typeface="Arial" panose="020B0604020202020204" pitchFamily="34" charset="0"/>
              </a:rPr>
              <a:t>, así como la forma de </a:t>
            </a:r>
            <a:r>
              <a:rPr lang="es-MX" sz="950" b="1" i="1" dirty="0">
                <a:solidFill>
                  <a:schemeClr val="accent3">
                    <a:lumMod val="50000"/>
                  </a:schemeClr>
                </a:solidFill>
                <a:latin typeface="Arial" panose="020B0604020202020204" pitchFamily="34" charset="0"/>
                <a:cs typeface="Arial" panose="020B0604020202020204" pitchFamily="34" charset="0"/>
              </a:rPr>
              <a:t>aplicar lo aprendido al trabajo futuro</a:t>
            </a:r>
            <a:r>
              <a:rPr lang="es-MX" sz="950" dirty="0">
                <a:solidFill>
                  <a:schemeClr val="accent3">
                    <a:lumMod val="50000"/>
                  </a:schemeClr>
                </a:solidFill>
                <a:latin typeface="Arial" panose="020B0604020202020204" pitchFamily="34" charset="0"/>
                <a:cs typeface="Arial" panose="020B0604020202020204" pitchFamily="34" charset="0"/>
              </a:rPr>
              <a:t>. Si es pertinente,</a:t>
            </a:r>
            <a:r>
              <a:rPr lang="es-MX" sz="950" b="1" i="1" dirty="0">
                <a:solidFill>
                  <a:schemeClr val="accent3">
                    <a:lumMod val="50000"/>
                  </a:schemeClr>
                </a:solidFill>
                <a:latin typeface="Arial" panose="020B0604020202020204" pitchFamily="34" charset="0"/>
                <a:cs typeface="Arial" panose="020B0604020202020204" pitchFamily="34" charset="0"/>
              </a:rPr>
              <a:t> doy crédito por la buena labor al equipo en conjunto, a la vez que las contribuciones individuales destacadas.”</a:t>
            </a:r>
          </a:p>
          <a:p>
            <a:pPr algn="just"/>
            <a:r>
              <a:rPr lang="es-MX" sz="950" dirty="0" smtClean="0">
                <a:solidFill>
                  <a:schemeClr val="accent3">
                    <a:lumMod val="50000"/>
                  </a:schemeClr>
                </a:solidFill>
                <a:latin typeface="Arial" panose="020B0604020202020204" pitchFamily="34" charset="0"/>
                <a:cs typeface="Arial" panose="020B0604020202020204" pitchFamily="34" charset="0"/>
              </a:rPr>
              <a:t>Un </a:t>
            </a:r>
            <a:r>
              <a:rPr lang="es-MX" sz="950" dirty="0">
                <a:solidFill>
                  <a:schemeClr val="accent3">
                    <a:lumMod val="50000"/>
                  </a:schemeClr>
                </a:solidFill>
                <a:latin typeface="Arial" panose="020B0604020202020204" pitchFamily="34" charset="0"/>
                <a:cs typeface="Arial" panose="020B0604020202020204" pitchFamily="34" charset="0"/>
              </a:rPr>
              <a:t>tema general en estos tres ejemplos es el de la </a:t>
            </a:r>
            <a:r>
              <a:rPr lang="es-MX" sz="950" b="1" i="1" dirty="0">
                <a:solidFill>
                  <a:schemeClr val="accent3">
                    <a:lumMod val="50000"/>
                  </a:schemeClr>
                </a:solidFill>
                <a:latin typeface="Arial" panose="020B0604020202020204" pitchFamily="34" charset="0"/>
                <a:cs typeface="Arial" panose="020B0604020202020204" pitchFamily="34" charset="0"/>
              </a:rPr>
              <a:t>creación de condiciones de trabajo que permiten a la gente comprender los problemas, tener interés en el resultado y saber que sus ideas contribuyen, verdaderamente, a obtenerlo</a:t>
            </a:r>
            <a:r>
              <a:rPr lang="es-MX" sz="950" dirty="0">
                <a:solidFill>
                  <a:schemeClr val="accent3">
                    <a:lumMod val="50000"/>
                  </a:schemeClr>
                </a:solidFill>
                <a:latin typeface="Arial" panose="020B0604020202020204" pitchFamily="34" charset="0"/>
                <a:cs typeface="Arial" panose="020B0604020202020204" pitchFamily="34" charset="0"/>
              </a:rPr>
              <a:t>. Este </a:t>
            </a:r>
            <a:r>
              <a:rPr lang="es-MX" sz="950" b="1" i="1" dirty="0">
                <a:solidFill>
                  <a:schemeClr val="accent3">
                    <a:lumMod val="50000"/>
                  </a:schemeClr>
                </a:solidFill>
                <a:latin typeface="Arial" panose="020B0604020202020204" pitchFamily="34" charset="0"/>
                <a:cs typeface="Arial" panose="020B0604020202020204" pitchFamily="34" charset="0"/>
              </a:rPr>
              <a:t>concepto de participación se basa en la noción de que cuando la gente tiene influencia en los resultados, su actitud será más de apoyo que de consentimiento o resistencia</a:t>
            </a:r>
            <a:r>
              <a:rPr lang="es-MX" sz="950" dirty="0">
                <a:solidFill>
                  <a:schemeClr val="accent3">
                    <a:lumMod val="50000"/>
                  </a:schemeClr>
                </a:solidFill>
                <a:latin typeface="Arial" panose="020B0604020202020204" pitchFamily="34" charset="0"/>
                <a:cs typeface="Arial" panose="020B0604020202020204" pitchFamily="34" charset="0"/>
              </a:rPr>
              <a:t>. Más aún, la buena dirección </a:t>
            </a:r>
            <a:r>
              <a:rPr lang="es-MX" sz="950" b="1" i="1" dirty="0">
                <a:solidFill>
                  <a:schemeClr val="accent3">
                    <a:lumMod val="50000"/>
                  </a:schemeClr>
                </a:solidFill>
                <a:latin typeface="Arial" panose="020B0604020202020204" pitchFamily="34" charset="0"/>
                <a:cs typeface="Arial" panose="020B0604020202020204" pitchFamily="34" charset="0"/>
              </a:rPr>
              <a:t>estimula la participación sana y aumenta la probabilidad de lograr soluciones buenas y fundamentales, que no requieren análisis y revisión constantes</a:t>
            </a:r>
            <a:r>
              <a:rPr lang="es-MX" sz="950" dirty="0">
                <a:solidFill>
                  <a:schemeClr val="accent3">
                    <a:lumMod val="50000"/>
                  </a:schemeClr>
                </a:solidFill>
                <a:latin typeface="Arial" panose="020B0604020202020204" pitchFamily="34" charset="0"/>
                <a:cs typeface="Arial" panose="020B0604020202020204" pitchFamily="34" charset="0"/>
              </a:rPr>
              <a:t>.  La </a:t>
            </a:r>
            <a:r>
              <a:rPr lang="es-MX" sz="950" b="1" i="1" dirty="0">
                <a:solidFill>
                  <a:schemeClr val="accent3">
                    <a:lumMod val="50000"/>
                  </a:schemeClr>
                </a:solidFill>
                <a:latin typeface="Arial" panose="020B0604020202020204" pitchFamily="34" charset="0"/>
                <a:cs typeface="Arial" panose="020B0604020202020204" pitchFamily="34" charset="0"/>
              </a:rPr>
              <a:t>gente puede dar lo mejor de sí misma en vez de buscar lo mejor para sí misma, como ocurre frecuentemente cuando no se pide su colaboración</a:t>
            </a:r>
            <a:r>
              <a:rPr lang="es-MX" sz="950" b="1" i="1" dirty="0" smtClean="0">
                <a:solidFill>
                  <a:schemeClr val="accent3">
                    <a:lumMod val="50000"/>
                  </a:schemeClr>
                </a:solidFill>
                <a:latin typeface="Arial" panose="020B0604020202020204" pitchFamily="34" charset="0"/>
                <a:cs typeface="Arial" panose="020B0604020202020204" pitchFamily="34" charset="0"/>
              </a:rPr>
              <a:t>.</a:t>
            </a:r>
            <a:endParaRPr lang="es-MX" sz="950" b="1" i="1" dirty="0">
              <a:solidFill>
                <a:schemeClr val="accent3">
                  <a:lumMod val="50000"/>
                </a:schemeClr>
              </a:solidFill>
              <a:latin typeface="Arial" panose="020B0604020202020204" pitchFamily="34" charset="0"/>
              <a:cs typeface="Arial" panose="020B0604020202020204" pitchFamily="34" charset="0"/>
            </a:endParaRPr>
          </a:p>
        </p:txBody>
      </p:sp>
      <p:graphicFrame>
        <p:nvGraphicFramePr>
          <p:cNvPr id="10" name="Tabla 9"/>
          <p:cNvGraphicFramePr>
            <a:graphicFrameLocks noGrp="1"/>
          </p:cNvGraphicFramePr>
          <p:nvPr>
            <p:extLst/>
          </p:nvPr>
        </p:nvGraphicFramePr>
        <p:xfrm>
          <a:off x="395536" y="6237312"/>
          <a:ext cx="8352000" cy="304800"/>
        </p:xfrm>
        <a:graphic>
          <a:graphicData uri="http://schemas.openxmlformats.org/drawingml/2006/table">
            <a:tbl>
              <a:tblPr firstRow="1" bandRow="1">
                <a:tableStyleId>{5C22544A-7EE6-4342-B048-85BDC9FD1C3A}</a:tableStyleId>
              </a:tblPr>
              <a:tblGrid>
                <a:gridCol w="345611">
                  <a:extLst>
                    <a:ext uri="{9D8B030D-6E8A-4147-A177-3AD203B41FA5}">
                      <a16:colId xmlns:a16="http://schemas.microsoft.com/office/drawing/2014/main" val="3557746198"/>
                    </a:ext>
                  </a:extLst>
                </a:gridCol>
                <a:gridCol w="7491506">
                  <a:extLst>
                    <a:ext uri="{9D8B030D-6E8A-4147-A177-3AD203B41FA5}">
                      <a16:colId xmlns:a16="http://schemas.microsoft.com/office/drawing/2014/main" val="3399281951"/>
                    </a:ext>
                  </a:extLst>
                </a:gridCol>
                <a:gridCol w="514883">
                  <a:extLst>
                    <a:ext uri="{9D8B030D-6E8A-4147-A177-3AD203B41FA5}">
                      <a16:colId xmlns:a16="http://schemas.microsoft.com/office/drawing/2014/main" val="955841848"/>
                    </a:ext>
                  </a:extLst>
                </a:gridCol>
              </a:tblGrid>
              <a:tr h="288000">
                <a:tc>
                  <a:txBody>
                    <a:bodyPr/>
                    <a:lstStyle/>
                    <a:p>
                      <a:pPr algn="just"/>
                      <a:r>
                        <a:rPr lang="es-MX" sz="800" dirty="0" smtClean="0">
                          <a:solidFill>
                            <a:srgbClr val="C00000"/>
                          </a:solidFill>
                          <a:latin typeface="Arial Narrow" panose="020B0606020202030204" pitchFamily="34" charset="0"/>
                        </a:rPr>
                        <a:t>3.1</a:t>
                      </a:r>
                      <a:endParaRPr lang="es-MX" sz="800" dirty="0">
                        <a:solidFill>
                          <a:srgbClr val="C00000"/>
                        </a:solidFill>
                        <a:latin typeface="Arial Narrow" panose="020B0606020202030204" pitchFamily="34" charset="0"/>
                      </a:endParaRPr>
                    </a:p>
                  </a:txBody>
                  <a:tcPr anchor="ctr">
                    <a:lnL w="9525" cap="flat" cmpd="sng" algn="ctr">
                      <a:solidFill>
                        <a:schemeClr val="tx2">
                          <a:lumMod val="75000"/>
                        </a:schemeClr>
                      </a:solidFill>
                      <a:prstDash val="solid"/>
                      <a:round/>
                      <a:headEnd type="none" w="med" len="med"/>
                      <a:tailEnd type="none" w="med" len="med"/>
                    </a:lnL>
                    <a:lnR w="9525" cap="flat" cmpd="sng" algn="ctr">
                      <a:solidFill>
                        <a:schemeClr val="tx2">
                          <a:lumMod val="75000"/>
                        </a:schemeClr>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700" dirty="0" smtClean="0">
                          <a:solidFill>
                            <a:schemeClr val="tx1"/>
                          </a:solidFill>
                          <a:latin typeface="Arial Narrow" panose="020B0606020202030204" pitchFamily="34" charset="0"/>
                        </a:rPr>
                        <a:t>Marque con una  </a:t>
                      </a:r>
                      <a:r>
                        <a:rPr lang="es-MX" sz="700" dirty="0" smtClean="0">
                          <a:solidFill>
                            <a:srgbClr val="FF0000"/>
                          </a:solidFill>
                          <a:latin typeface="Arial Narrow" panose="020B0606020202030204" pitchFamily="34" charset="0"/>
                          <a:sym typeface="Wingdings 2" panose="05020102010507070707" pitchFamily="18" charset="2"/>
                        </a:rPr>
                        <a:t></a:t>
                      </a:r>
                      <a:r>
                        <a:rPr lang="es-MX" sz="700" dirty="0" smtClean="0">
                          <a:solidFill>
                            <a:srgbClr val="FF0000"/>
                          </a:solidFill>
                          <a:latin typeface="Arial Narrow" panose="020B0606020202030204" pitchFamily="34" charset="0"/>
                        </a:rPr>
                        <a:t> </a:t>
                      </a:r>
                      <a:r>
                        <a:rPr lang="es-MX" sz="700" dirty="0" smtClean="0">
                          <a:solidFill>
                            <a:schemeClr val="tx1"/>
                          </a:solidFill>
                          <a:latin typeface="Arial Narrow" panose="020B0606020202030204" pitchFamily="34" charset="0"/>
                        </a:rPr>
                        <a:t>en el recuadro al final, que leyó todos los estilo de liderazgo, y con su análisis y el resultado del cuadro de resultados anterior, responda la</a:t>
                      </a:r>
                      <a:r>
                        <a:rPr lang="es-MX" sz="700" baseline="0" dirty="0" smtClean="0">
                          <a:solidFill>
                            <a:schemeClr val="tx1"/>
                          </a:solidFill>
                          <a:latin typeface="Arial Narrow" panose="020B0606020202030204" pitchFamily="34" charset="0"/>
                        </a:rPr>
                        <a:t> </a:t>
                      </a:r>
                      <a:r>
                        <a:rPr lang="es-MX" sz="700" b="1" i="1" kern="1200" baseline="0" dirty="0" smtClean="0">
                          <a:solidFill>
                            <a:schemeClr val="tx1"/>
                          </a:solidFill>
                          <a:effectLst/>
                          <a:latin typeface="Arial Narrow" panose="020B0606020202030204" pitchFamily="34" charset="0"/>
                          <a:ea typeface="+mn-ea"/>
                          <a:cs typeface="+mn-cs"/>
                        </a:rPr>
                        <a:t>A</a:t>
                      </a:r>
                      <a:r>
                        <a:rPr lang="es-MX" sz="700" b="1" i="1" kern="1200" dirty="0" smtClean="0">
                          <a:solidFill>
                            <a:schemeClr val="tx1"/>
                          </a:solidFill>
                          <a:effectLst/>
                          <a:latin typeface="Arial Narrow" panose="020B0606020202030204" pitchFamily="34" charset="0"/>
                          <a:ea typeface="+mn-ea"/>
                          <a:cs typeface="+mn-cs"/>
                        </a:rPr>
                        <a:t>uto-evaluación: 3.1  Estilos Básicos de Liderazgo</a:t>
                      </a:r>
                      <a:r>
                        <a:rPr lang="es-MX" sz="700" b="1" i="1" kern="1200" baseline="0" dirty="0" smtClean="0">
                          <a:solidFill>
                            <a:schemeClr val="tx1"/>
                          </a:solidFill>
                          <a:effectLst/>
                          <a:latin typeface="Arial Narrow" panose="020B0606020202030204" pitchFamily="34" charset="0"/>
                          <a:ea typeface="+mn-ea"/>
                          <a:cs typeface="+mn-cs"/>
                        </a:rPr>
                        <a:t> del GRID</a:t>
                      </a:r>
                      <a:r>
                        <a:rPr lang="es-MX" sz="700" b="1" i="1" kern="1200" dirty="0" smtClean="0">
                          <a:solidFill>
                            <a:schemeClr val="tx1"/>
                          </a:solidFill>
                          <a:effectLst/>
                          <a:latin typeface="Arial Narrow" panose="020B0606020202030204" pitchFamily="34" charset="0"/>
                          <a:ea typeface="+mn-ea"/>
                          <a:cs typeface="+mn-cs"/>
                        </a:rPr>
                        <a:t> Administrativo</a:t>
                      </a:r>
                      <a:r>
                        <a:rPr lang="es-MX" sz="700" b="1" i="1" kern="1200" baseline="0" dirty="0" smtClean="0">
                          <a:solidFill>
                            <a:schemeClr val="tx1"/>
                          </a:solidFill>
                          <a:effectLst/>
                          <a:latin typeface="Arial Narrow" panose="020B0606020202030204" pitchFamily="34" charset="0"/>
                          <a:ea typeface="+mn-ea"/>
                          <a:cs typeface="+mn-cs"/>
                        </a:rPr>
                        <a:t>, a continuación.</a:t>
                      </a:r>
                      <a:endParaRPr lang="es-MX" sz="700" dirty="0" smtClean="0">
                        <a:solidFill>
                          <a:schemeClr val="tx1"/>
                        </a:solidFill>
                        <a:effectLst/>
                        <a:latin typeface="Arial Narrow" panose="020B0606020202030204" pitchFamily="34" charset="0"/>
                      </a:endParaRPr>
                    </a:p>
                  </a:txBody>
                  <a:tcPr>
                    <a:lnL w="9525" cap="flat" cmpd="sng" algn="ctr">
                      <a:solidFill>
                        <a:schemeClr val="tx2">
                          <a:lumMod val="75000"/>
                        </a:schemeClr>
                      </a:solidFill>
                      <a:prstDash val="solid"/>
                      <a:round/>
                      <a:headEnd type="none" w="med" len="med"/>
                      <a:tailEnd type="none" w="med" len="med"/>
                    </a:lnL>
                    <a:lnR w="9525" cap="flat" cmpd="sng" algn="ctr">
                      <a:solidFill>
                        <a:schemeClr val="tx2">
                          <a:lumMod val="75000"/>
                        </a:schemeClr>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a:txBody>
                    <a:bodyPr/>
                    <a:lstStyle/>
                    <a:p>
                      <a:endParaRPr lang="es-MX" sz="800" dirty="0">
                        <a:latin typeface="Arial Narrow" panose="020B0606020202030204" pitchFamily="34" charset="0"/>
                      </a:endParaRPr>
                    </a:p>
                  </a:txBody>
                  <a:tcPr>
                    <a:lnL w="9525" cap="flat" cmpd="sng" algn="ctr">
                      <a:solidFill>
                        <a:schemeClr val="tx2">
                          <a:lumMod val="75000"/>
                        </a:schemeClr>
                      </a:solidFill>
                      <a:prstDash val="solid"/>
                      <a:round/>
                      <a:headEnd type="none" w="med" len="med"/>
                      <a:tailEnd type="none" w="med" len="med"/>
                    </a:lnL>
                    <a:lnR w="9525" cap="flat" cmpd="sng" algn="ctr">
                      <a:solidFill>
                        <a:schemeClr val="tx2">
                          <a:lumMod val="75000"/>
                        </a:schemeClr>
                      </a:solidFill>
                      <a:prstDash val="solid"/>
                      <a:round/>
                      <a:headEnd type="none" w="med" len="med"/>
                      <a:tailEnd type="none" w="med" len="med"/>
                    </a:lnR>
                    <a:lnT w="9525" cap="flat" cmpd="sng" algn="ctr">
                      <a:solidFill>
                        <a:schemeClr val="tx2">
                          <a:lumMod val="75000"/>
                        </a:schemeClr>
                      </a:solidFill>
                      <a:prstDash val="solid"/>
                      <a:round/>
                      <a:headEnd type="none" w="med" len="med"/>
                      <a:tailEnd type="none" w="med" len="med"/>
                    </a:lnT>
                    <a:lnB w="9525" cap="flat" cmpd="sng" algn="ctr">
                      <a:solidFill>
                        <a:schemeClr val="tx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71510082"/>
                  </a:ext>
                </a:extLst>
              </a:tr>
            </a:tbl>
          </a:graphicData>
        </a:graphic>
      </p:graphicFrame>
      <p:sp>
        <p:nvSpPr>
          <p:cNvPr id="6" name="Rectángulo 5"/>
          <p:cNvSpPr/>
          <p:nvPr/>
        </p:nvSpPr>
        <p:spPr>
          <a:xfrm>
            <a:off x="395536" y="371843"/>
            <a:ext cx="8352000" cy="144000"/>
          </a:xfrm>
          <a:prstGeom prst="rect">
            <a:avLst/>
          </a:prstGeom>
          <a:solidFill>
            <a:schemeClr val="accent1">
              <a:lumMod val="40000"/>
              <a:lumOff val="60000"/>
            </a:schemeClr>
          </a:solidFill>
          <a:ln>
            <a:solidFill>
              <a:schemeClr val="tx2">
                <a:lumMod val="50000"/>
              </a:schemeClr>
            </a:solidFill>
          </a:ln>
        </p:spPr>
        <p:txBody>
          <a:bodyPr wrap="square" anchor="ctr">
            <a:spAutoFit/>
          </a:bodyPr>
          <a:lstStyle/>
          <a:p>
            <a:pPr algn="ctr"/>
            <a:r>
              <a:rPr lang="es-MX" sz="700" b="1" dirty="0">
                <a:latin typeface="Arial" panose="020B0604020202020204" pitchFamily="34" charset="0"/>
                <a:cs typeface="Arial" panose="020B0604020202020204" pitchFamily="34" charset="0"/>
              </a:rPr>
              <a:t>3.14  AUTO-EVALUACIÓN: 3.1  ESTILOS BÁSICOS DE LIDERAZGO </a:t>
            </a:r>
            <a:endParaRPr lang="es-MX" sz="700" dirty="0">
              <a:effectLst/>
              <a:latin typeface="Arial" panose="020B0604020202020204" pitchFamily="34" charset="0"/>
              <a:cs typeface="Arial" panose="020B0604020202020204" pitchFamily="34" charset="0"/>
            </a:endParaRPr>
          </a:p>
        </p:txBody>
      </p:sp>
      <p:graphicFrame>
        <p:nvGraphicFramePr>
          <p:cNvPr id="11" name="2 Tabla"/>
          <p:cNvGraphicFramePr>
            <a:graphicFrameLocks noGrp="1"/>
          </p:cNvGraphicFramePr>
          <p:nvPr>
            <p:extLst/>
          </p:nvPr>
        </p:nvGraphicFramePr>
        <p:xfrm>
          <a:off x="395536" y="128948"/>
          <a:ext cx="8351998" cy="203708"/>
        </p:xfrm>
        <a:graphic>
          <a:graphicData uri="http://schemas.openxmlformats.org/drawingml/2006/table">
            <a:tbl>
              <a:tblPr/>
              <a:tblGrid>
                <a:gridCol w="1413130">
                  <a:extLst>
                    <a:ext uri="{9D8B030D-6E8A-4147-A177-3AD203B41FA5}">
                      <a16:colId xmlns:a16="http://schemas.microsoft.com/office/drawing/2014/main" val="20000"/>
                    </a:ext>
                  </a:extLst>
                </a:gridCol>
                <a:gridCol w="802465">
                  <a:extLst>
                    <a:ext uri="{9D8B030D-6E8A-4147-A177-3AD203B41FA5}">
                      <a16:colId xmlns:a16="http://schemas.microsoft.com/office/drawing/2014/main" val="2489667975"/>
                    </a:ext>
                  </a:extLst>
                </a:gridCol>
                <a:gridCol w="2042637">
                  <a:extLst>
                    <a:ext uri="{9D8B030D-6E8A-4147-A177-3AD203B41FA5}">
                      <a16:colId xmlns:a16="http://schemas.microsoft.com/office/drawing/2014/main" val="4112727116"/>
                    </a:ext>
                  </a:extLst>
                </a:gridCol>
                <a:gridCol w="729513">
                  <a:extLst>
                    <a:ext uri="{9D8B030D-6E8A-4147-A177-3AD203B41FA5}">
                      <a16:colId xmlns:a16="http://schemas.microsoft.com/office/drawing/2014/main" val="20002"/>
                    </a:ext>
                  </a:extLst>
                </a:gridCol>
                <a:gridCol w="613410">
                  <a:extLst>
                    <a:ext uri="{9D8B030D-6E8A-4147-A177-3AD203B41FA5}">
                      <a16:colId xmlns:a16="http://schemas.microsoft.com/office/drawing/2014/main" val="20003"/>
                    </a:ext>
                  </a:extLst>
                </a:gridCol>
                <a:gridCol w="772664">
                  <a:extLst>
                    <a:ext uri="{9D8B030D-6E8A-4147-A177-3AD203B41FA5}">
                      <a16:colId xmlns:a16="http://schemas.microsoft.com/office/drawing/2014/main" val="1733146758"/>
                    </a:ext>
                  </a:extLst>
                </a:gridCol>
                <a:gridCol w="523919">
                  <a:extLst>
                    <a:ext uri="{9D8B030D-6E8A-4147-A177-3AD203B41FA5}">
                      <a16:colId xmlns:a16="http://schemas.microsoft.com/office/drawing/2014/main" val="20005"/>
                    </a:ext>
                  </a:extLst>
                </a:gridCol>
                <a:gridCol w="559277">
                  <a:extLst>
                    <a:ext uri="{9D8B030D-6E8A-4147-A177-3AD203B41FA5}">
                      <a16:colId xmlns:a16="http://schemas.microsoft.com/office/drawing/2014/main" val="20007"/>
                    </a:ext>
                  </a:extLst>
                </a:gridCol>
                <a:gridCol w="248566">
                  <a:extLst>
                    <a:ext uri="{9D8B030D-6E8A-4147-A177-3AD203B41FA5}">
                      <a16:colId xmlns:a16="http://schemas.microsoft.com/office/drawing/2014/main" val="20008"/>
                    </a:ext>
                  </a:extLst>
                </a:gridCol>
                <a:gridCol w="323209">
                  <a:extLst>
                    <a:ext uri="{9D8B030D-6E8A-4147-A177-3AD203B41FA5}">
                      <a16:colId xmlns:a16="http://schemas.microsoft.com/office/drawing/2014/main" val="3157928155"/>
                    </a:ext>
                  </a:extLst>
                </a:gridCol>
                <a:gridCol w="323208">
                  <a:extLst>
                    <a:ext uri="{9D8B030D-6E8A-4147-A177-3AD203B41FA5}">
                      <a16:colId xmlns:a16="http://schemas.microsoft.com/office/drawing/2014/main" val="1722002891"/>
                    </a:ext>
                  </a:extLst>
                </a:gridCol>
              </a:tblGrid>
              <a:tr h="180000">
                <a:tc>
                  <a:txBody>
                    <a:bodyPr/>
                    <a:lstStyle/>
                    <a:p>
                      <a:pPr marL="0" algn="ctr" rtl="0" eaLnBrk="1" fontAlgn="ctr" latinLnBrk="0" hangingPunct="1">
                        <a:spcBef>
                          <a:spcPts val="0"/>
                        </a:spcBef>
                        <a:spcAft>
                          <a:spcPts val="0"/>
                        </a:spcAft>
                      </a:pPr>
                      <a:r>
                        <a:rPr lang="es-MX" sz="750" b="1" i="0" u="none" strike="noStrike" kern="1200" baseline="0" dirty="0">
                          <a:solidFill>
                            <a:srgbClr val="000000"/>
                          </a:solidFill>
                          <a:effectLst/>
                          <a:latin typeface="Arial Narrow" panose="020B0606020202030204" pitchFamily="34" charset="0"/>
                          <a:cs typeface="Arial"/>
                        </a:rPr>
                        <a:t>TGE -</a:t>
                      </a:r>
                      <a:r>
                        <a:rPr lang="es-MX" sz="750" b="1" i="0" u="none" strike="noStrike" kern="1200" baseline="0" dirty="0" smtClean="0">
                          <a:solidFill>
                            <a:srgbClr val="000000"/>
                          </a:solidFill>
                          <a:effectLst/>
                          <a:latin typeface="Arial Narrow" panose="020B0606020202030204" pitchFamily="34" charset="0"/>
                          <a:cs typeface="Arial"/>
                        </a:rPr>
                        <a:t>2021 </a:t>
                      </a:r>
                      <a:r>
                        <a:rPr lang="es-MX" sz="750" b="1" i="0" u="none" strike="noStrike" kern="1200" baseline="0" dirty="0">
                          <a:solidFill>
                            <a:srgbClr val="000000"/>
                          </a:solidFill>
                          <a:effectLst/>
                          <a:latin typeface="Arial Narrow" panose="020B0606020202030204" pitchFamily="34" charset="0"/>
                          <a:cs typeface="Arial"/>
                        </a:rPr>
                        <a:t>– </a:t>
                      </a:r>
                      <a:r>
                        <a:rPr lang="es-MX" sz="750" b="1" i="0" u="none" strike="noStrike" kern="1200" baseline="0" dirty="0" smtClean="0">
                          <a:solidFill>
                            <a:srgbClr val="000000"/>
                          </a:solidFill>
                          <a:effectLst/>
                          <a:latin typeface="Arial Narrow" panose="020B0606020202030204" pitchFamily="34" charset="0"/>
                          <a:cs typeface="Arial"/>
                        </a:rPr>
                        <a:t>2022. </a:t>
                      </a:r>
                      <a:r>
                        <a:rPr lang="es-MX" sz="750" b="1" i="0" u="none" strike="noStrike" kern="1200" baseline="0" dirty="0">
                          <a:solidFill>
                            <a:srgbClr val="000000"/>
                          </a:solidFill>
                          <a:effectLst/>
                          <a:latin typeface="Arial Narrow" panose="020B0606020202030204" pitchFamily="34" charset="0"/>
                          <a:cs typeface="Arial"/>
                        </a:rPr>
                        <a:t>MÓDULO </a:t>
                      </a:r>
                      <a:r>
                        <a:rPr lang="es-MX" sz="750" b="1" i="0" u="none" strike="noStrike" kern="1200" baseline="0" dirty="0" smtClean="0">
                          <a:solidFill>
                            <a:srgbClr val="000000"/>
                          </a:solidFill>
                          <a:effectLst/>
                          <a:latin typeface="Arial Narrow" panose="020B0606020202030204" pitchFamily="34" charset="0"/>
                          <a:cs typeface="Arial"/>
                        </a:rPr>
                        <a:t>I</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r>
                        <a:rPr lang="es-MX" sz="750" b="0" i="0" u="none" strike="noStrike" dirty="0" smtClean="0">
                          <a:effectLst/>
                          <a:latin typeface="Arial Narrow" panose="020B0606020202030204" pitchFamily="34" charset="0"/>
                        </a:rPr>
                        <a:t>NOMBRE:</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es-MX" sz="750" dirty="0" smtClean="0">
                          <a:latin typeface="Arial Narrow" panose="020B0606020202030204" pitchFamily="34" charset="0"/>
                        </a:rPr>
                        <a:t>CARRERA</a:t>
                      </a:r>
                      <a:endParaRPr lang="es-MX" sz="75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750" b="0" i="0" u="none" strike="noStrike" dirty="0" smtClean="0">
                          <a:effectLst/>
                          <a:latin typeface="Arial Narrow" panose="020B0606020202030204" pitchFamily="34" charset="0"/>
                        </a:rPr>
                        <a:t>MATRÍCULA</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s-MX" sz="75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50" b="1" i="0" u="none" strike="noStrike" kern="1200" baseline="0" dirty="0">
                          <a:solidFill>
                            <a:srgbClr val="000000"/>
                          </a:solidFill>
                          <a:effectLst/>
                          <a:latin typeface="Arial Narrow" panose="020B0606020202030204" pitchFamily="34" charset="0"/>
                          <a:cs typeface="Arial"/>
                        </a:rPr>
                        <a:t>HOJA</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50" b="0" i="0" u="none" strike="noStrike" dirty="0" smtClean="0">
                          <a:effectLst/>
                          <a:latin typeface="Arial Narrow" panose="020B0606020202030204" pitchFamily="34" charset="0"/>
                        </a:rPr>
                        <a:t>5</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50" b="1" i="0" u="none" strike="noStrike" dirty="0" smtClean="0">
                          <a:effectLst/>
                          <a:latin typeface="Arial Narrow" panose="020B0606020202030204" pitchFamily="34" charset="0"/>
                        </a:rPr>
                        <a:t>DE</a:t>
                      </a:r>
                      <a:endParaRPr lang="es-MX" sz="750" b="1"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7</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2" name="6 Rectángulo"/>
          <p:cNvSpPr/>
          <p:nvPr/>
        </p:nvSpPr>
        <p:spPr>
          <a:xfrm>
            <a:off x="323528" y="44624"/>
            <a:ext cx="8496000" cy="6660000"/>
          </a:xfrm>
          <a:prstGeom prst="rect">
            <a:avLst/>
          </a:prstGeom>
          <a:noFill/>
          <a:ln w="9525"/>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14" name="5 Rectángulo"/>
          <p:cNvSpPr/>
          <p:nvPr/>
        </p:nvSpPr>
        <p:spPr>
          <a:xfrm>
            <a:off x="323528" y="6597352"/>
            <a:ext cx="8496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ESTA  EVALUACIÓN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623716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a:xfrm>
            <a:off x="6686872" y="6520259"/>
            <a:ext cx="2133600" cy="365125"/>
          </a:xfrm>
        </p:spPr>
        <p:txBody>
          <a:bodyPr/>
          <a:lstStyle/>
          <a:p>
            <a:fld id="{132FADFE-3B8F-471C-ABF0-DBC7717ECBBC}" type="slidenum">
              <a:rPr lang="es-ES" sz="900" smtClean="0">
                <a:solidFill>
                  <a:schemeClr val="tx1"/>
                </a:solidFill>
              </a:rPr>
              <a:t>15</a:t>
            </a:fld>
            <a:endParaRPr lang="es-ES" dirty="0">
              <a:solidFill>
                <a:schemeClr val="tx1"/>
              </a:solidFill>
            </a:endParaRPr>
          </a:p>
        </p:txBody>
      </p:sp>
      <p:graphicFrame>
        <p:nvGraphicFramePr>
          <p:cNvPr id="6" name="5 Tabla"/>
          <p:cNvGraphicFramePr>
            <a:graphicFrameLocks noGrp="1"/>
          </p:cNvGraphicFramePr>
          <p:nvPr>
            <p:extLst/>
          </p:nvPr>
        </p:nvGraphicFramePr>
        <p:xfrm>
          <a:off x="432468" y="472346"/>
          <a:ext cx="8344128" cy="2802913"/>
        </p:xfrm>
        <a:graphic>
          <a:graphicData uri="http://schemas.openxmlformats.org/drawingml/2006/table">
            <a:tbl>
              <a:tblPr firstCol="1" lastCol="1" bandCol="1"/>
              <a:tblGrid>
                <a:gridCol w="367087">
                  <a:extLst>
                    <a:ext uri="{9D8B030D-6E8A-4147-A177-3AD203B41FA5}">
                      <a16:colId xmlns:a16="http://schemas.microsoft.com/office/drawing/2014/main" val="20000"/>
                    </a:ext>
                  </a:extLst>
                </a:gridCol>
                <a:gridCol w="7977041">
                  <a:extLst>
                    <a:ext uri="{9D8B030D-6E8A-4147-A177-3AD203B41FA5}">
                      <a16:colId xmlns:a16="http://schemas.microsoft.com/office/drawing/2014/main" val="2218580002"/>
                    </a:ext>
                  </a:extLst>
                </a:gridCol>
              </a:tblGrid>
              <a:tr h="180000">
                <a:tc gridSpan="2">
                  <a:txBody>
                    <a:bodyPr/>
                    <a:lstStyle/>
                    <a:p>
                      <a:pPr algn="ctr"/>
                      <a:r>
                        <a:rPr lang="es-MX" sz="700" b="1" dirty="0" smtClean="0">
                          <a:latin typeface="Arial" panose="020B0604020202020204" pitchFamily="34" charset="0"/>
                          <a:cs typeface="Arial" panose="020B0604020202020204" pitchFamily="34" charset="0"/>
                        </a:rPr>
                        <a:t>3.14  AUTO-EVALUACIÓN: 3.1  ESTILOS BÁSICOS DE LIDERAZGO </a:t>
                      </a:r>
                      <a:endParaRPr lang="es-MX" sz="700" dirty="0">
                        <a:effectLst/>
                        <a:latin typeface="Arial" panose="020B0604020202020204" pitchFamily="34" charset="0"/>
                        <a:cs typeface="Arial" panose="020B0604020202020204" pitchFamily="34" charset="0"/>
                      </a:endParaRPr>
                    </a:p>
                  </a:txBody>
                  <a:tcPr marL="67056" marR="67056" marT="7112" marB="0"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extLst>
                  <a:ext uri="{0D108BD9-81ED-4DB2-BD59-A6C34878D82A}">
                    <a16:rowId xmlns:a16="http://schemas.microsoft.com/office/drawing/2014/main" val="10002"/>
                  </a:ext>
                </a:extLst>
              </a:tr>
              <a:tr h="83630">
                <a:tc gridSpan="2">
                  <a:txBody>
                    <a:bodyPr/>
                    <a:lstStyle/>
                    <a:p>
                      <a:pPr algn="just" rtl="0" eaLnBrk="1" fontAlgn="auto" latinLnBrk="0" hangingPunct="1"/>
                      <a:endParaRPr lang="es-MX" sz="400" dirty="0">
                        <a:effectLst/>
                        <a:latin typeface="Arial" panose="020B0604020202020204" pitchFamily="34" charset="0"/>
                        <a:cs typeface="Arial" panose="020B0604020202020204" pitchFamily="34" charset="0"/>
                      </a:endParaRPr>
                    </a:p>
                  </a:txBody>
                  <a:tcPr marL="67056" marR="67056"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extLst>
                  <a:ext uri="{0D108BD9-81ED-4DB2-BD59-A6C34878D82A}">
                    <a16:rowId xmlns:a16="http://schemas.microsoft.com/office/drawing/2014/main" val="10018"/>
                  </a:ext>
                </a:extLst>
              </a:tr>
              <a:tr h="444362">
                <a:tc>
                  <a:txBody>
                    <a:bodyPr/>
                    <a:lstStyle/>
                    <a:p>
                      <a:pPr marL="0" algn="ctr" rtl="0" eaLnBrk="1" fontAlgn="ctr" latinLnBrk="0" hangingPunct="1">
                        <a:spcBef>
                          <a:spcPts val="0"/>
                        </a:spcBef>
                        <a:spcAft>
                          <a:spcPts val="0"/>
                        </a:spcAft>
                      </a:pPr>
                      <a:r>
                        <a:rPr lang="es-MX" sz="1000" b="1" i="0" u="none" strike="noStrike" dirty="0" smtClean="0">
                          <a:solidFill>
                            <a:srgbClr val="FF0000"/>
                          </a:solidFill>
                          <a:effectLst/>
                          <a:latin typeface="Arial"/>
                        </a:rPr>
                        <a:t>4.0</a:t>
                      </a:r>
                      <a:endParaRPr lang="es-MX" sz="1000" b="1" i="0" u="none" strike="noStrike" dirty="0">
                        <a:solidFill>
                          <a:srgbClr val="FF0000"/>
                        </a:solidFill>
                        <a:effectLst/>
                        <a:latin typeface="Arial"/>
                      </a:endParaRPr>
                    </a:p>
                  </a:txBody>
                  <a:tcPr marL="67056" marR="67056"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eaLnBrk="1" latinLnBrk="0" hangingPunct="1"/>
                      <a:r>
                        <a:rPr lang="es-MX" sz="900" b="1" kern="1200" dirty="0" smtClean="0">
                          <a:solidFill>
                            <a:schemeClr val="tx1"/>
                          </a:solidFill>
                          <a:effectLst/>
                          <a:latin typeface="Arial Narrow" panose="020B0606020202030204" pitchFamily="34" charset="0"/>
                          <a:ea typeface="+mn-ea"/>
                          <a:cs typeface="Arial" panose="020B0604020202020204" pitchFamily="34" charset="0"/>
                        </a:rPr>
                        <a:t>EXPLICACIÓN  E INTERPRETACIÓN PERSONAL</a:t>
                      </a:r>
                      <a:endParaRPr lang="es-MX" sz="900" b="1" dirty="0" smtClean="0">
                        <a:effectLst/>
                        <a:latin typeface="Arial Narrow" panose="020B0606020202030204" pitchFamily="34" charset="0"/>
                        <a:cs typeface="Arial" panose="020B0604020202020204" pitchFamily="34" charset="0"/>
                      </a:endParaRPr>
                    </a:p>
                    <a:p>
                      <a:pPr algn="just" rtl="0" eaLnBrk="1" latinLnBrk="0" hangingPunct="1"/>
                      <a:r>
                        <a:rPr lang="es-MX" sz="900" b="1" kern="1200" dirty="0" smtClean="0">
                          <a:solidFill>
                            <a:schemeClr val="tx1"/>
                          </a:solidFill>
                          <a:effectLst/>
                          <a:latin typeface="Arial Narrow" panose="020B0606020202030204" pitchFamily="34" charset="0"/>
                          <a:ea typeface="+mn-ea"/>
                          <a:cs typeface="Arial" panose="020B0604020202020204" pitchFamily="34" charset="0"/>
                        </a:rPr>
                        <a:t>De acuerdo al resultado del cuadro anterior,</a:t>
                      </a:r>
                      <a:r>
                        <a:rPr lang="es-MX" sz="900" b="1" kern="1200" baseline="0" dirty="0" smtClean="0">
                          <a:solidFill>
                            <a:schemeClr val="tx1"/>
                          </a:solidFill>
                          <a:effectLst/>
                          <a:latin typeface="Arial Narrow" panose="020B0606020202030204" pitchFamily="34" charset="0"/>
                          <a:ea typeface="+mn-ea"/>
                          <a:cs typeface="Arial" panose="020B0604020202020204" pitchFamily="34" charset="0"/>
                        </a:rPr>
                        <a:t> y al análisis cuidadoso de las principales características de los diferentes cinco estilos de liderazgo, en especial de aquellos en los predomina usted, conteste las siguientes preguntas a continuación:</a:t>
                      </a:r>
                      <a:endParaRPr lang="es-MX" sz="900" b="1" dirty="0" smtClean="0">
                        <a:effectLst/>
                        <a:latin typeface="Arial Narrow" panose="020B0606020202030204" pitchFamily="34" charset="0"/>
                        <a:cs typeface="Arial" panose="020B0604020202020204" pitchFamily="34" charset="0"/>
                      </a:endParaRPr>
                    </a:p>
                  </a:txBody>
                  <a:tcPr marL="67056" marR="67056"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9"/>
                  </a:ext>
                </a:extLst>
              </a:tr>
              <a:tr h="298759">
                <a:tc>
                  <a:txBody>
                    <a:bodyPr/>
                    <a:lstStyle/>
                    <a:p>
                      <a:pPr marL="0" algn="ctr" rtl="0" eaLnBrk="1" fontAlgn="ctr" latinLnBrk="0" hangingPunct="1">
                        <a:spcBef>
                          <a:spcPts val="0"/>
                        </a:spcBef>
                        <a:spcAft>
                          <a:spcPts val="0"/>
                        </a:spcAft>
                      </a:pPr>
                      <a:r>
                        <a:rPr lang="es-MX" sz="1000" b="1" i="0" u="none" strike="noStrike" dirty="0" smtClean="0">
                          <a:solidFill>
                            <a:srgbClr val="FF0000"/>
                          </a:solidFill>
                          <a:effectLst/>
                          <a:latin typeface="Arial"/>
                        </a:rPr>
                        <a:t>4.1</a:t>
                      </a:r>
                      <a:endParaRPr lang="es-MX" sz="1000" b="1" i="0" u="none" strike="noStrike" dirty="0">
                        <a:solidFill>
                          <a:srgbClr val="FF0000"/>
                        </a:solidFill>
                        <a:effectLst/>
                        <a:latin typeface="Arial"/>
                      </a:endParaRPr>
                    </a:p>
                  </a:txBody>
                  <a:tcPr marL="67056" marR="67056"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900" b="1" i="0" kern="1200" dirty="0" smtClean="0">
                          <a:solidFill>
                            <a:schemeClr val="tx1"/>
                          </a:solidFill>
                          <a:effectLst/>
                          <a:latin typeface="Arial Narrow" panose="020B0606020202030204" pitchFamily="34" charset="0"/>
                          <a:ea typeface="+mn-ea"/>
                          <a:cs typeface="+mn-cs"/>
                        </a:rPr>
                        <a:t>Del</a:t>
                      </a:r>
                      <a:r>
                        <a:rPr lang="es-MX" sz="900" b="1" i="0" kern="1200" baseline="0" dirty="0" smtClean="0">
                          <a:solidFill>
                            <a:schemeClr val="tx1"/>
                          </a:solidFill>
                          <a:effectLst/>
                          <a:latin typeface="Arial Narrow" panose="020B0606020202030204" pitchFamily="34" charset="0"/>
                          <a:ea typeface="+mn-ea"/>
                          <a:cs typeface="+mn-cs"/>
                        </a:rPr>
                        <a:t> análisis de sus </a:t>
                      </a:r>
                      <a:r>
                        <a:rPr lang="es-MX" sz="900" b="1" i="1" kern="1200" baseline="0" dirty="0" smtClean="0">
                          <a:solidFill>
                            <a:schemeClr val="tx1"/>
                          </a:solidFill>
                          <a:effectLst/>
                          <a:latin typeface="Arial Narrow" panose="020B0606020202030204" pitchFamily="34" charset="0"/>
                          <a:ea typeface="+mn-ea"/>
                          <a:cs typeface="+mn-cs"/>
                        </a:rPr>
                        <a:t>dos mayores estilos</a:t>
                      </a:r>
                      <a:r>
                        <a:rPr lang="es-MX" sz="900" b="1" i="0" kern="1200" baseline="0" dirty="0" smtClean="0">
                          <a:solidFill>
                            <a:schemeClr val="tx1"/>
                          </a:solidFill>
                          <a:effectLst/>
                          <a:latin typeface="Arial Narrow" panose="020B0606020202030204" pitchFamily="34" charset="0"/>
                          <a:ea typeface="+mn-ea"/>
                          <a:cs typeface="+mn-cs"/>
                        </a:rPr>
                        <a:t> predominantes, de </a:t>
                      </a:r>
                      <a:r>
                        <a:rPr lang="es-MX" sz="900" b="1" i="1" kern="1200" baseline="0" dirty="0" smtClean="0">
                          <a:solidFill>
                            <a:schemeClr val="tx1"/>
                          </a:solidFill>
                          <a:effectLst/>
                          <a:latin typeface="Arial Narrow" panose="020B0606020202030204" pitchFamily="34" charset="0"/>
                          <a:ea typeface="+mn-ea"/>
                          <a:cs typeface="+mn-cs"/>
                        </a:rPr>
                        <a:t>cada uno de ellos describa comparativamente</a:t>
                      </a:r>
                      <a:r>
                        <a:rPr lang="es-MX" sz="900" b="1" i="0" kern="1200" baseline="0" dirty="0" smtClean="0">
                          <a:solidFill>
                            <a:schemeClr val="tx1"/>
                          </a:solidFill>
                          <a:effectLst/>
                          <a:latin typeface="Arial Narrow" panose="020B0606020202030204" pitchFamily="34" charset="0"/>
                          <a:ea typeface="+mn-ea"/>
                          <a:cs typeface="+mn-cs"/>
                        </a:rPr>
                        <a:t> en que </a:t>
                      </a:r>
                      <a:r>
                        <a:rPr lang="es-MX" sz="900" b="1" i="1" kern="1200" baseline="0" dirty="0" smtClean="0">
                          <a:solidFill>
                            <a:schemeClr val="tx1"/>
                          </a:solidFill>
                          <a:effectLst/>
                          <a:latin typeface="Arial Narrow" panose="020B0606020202030204" pitchFamily="34" charset="0"/>
                          <a:ea typeface="+mn-ea"/>
                          <a:cs typeface="+mn-cs"/>
                        </a:rPr>
                        <a:t>aspectos  y características coincide según su criterio y en cuales no de cada uno de ellos.</a:t>
                      </a:r>
                      <a:endParaRPr lang="es-MX" sz="900" i="1" dirty="0" smtClean="0">
                        <a:effectLst/>
                        <a:latin typeface="Arial Narrow" panose="020B0606020202030204" pitchFamily="34" charset="0"/>
                      </a:endParaRPr>
                    </a:p>
                  </a:txBody>
                  <a:tcPr marL="67056" marR="67056"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20"/>
                  </a:ext>
                </a:extLst>
              </a:tr>
              <a:tr h="1796162">
                <a:tc gridSpan="2">
                  <a:txBody>
                    <a:bodyPr/>
                    <a:lstStyle/>
                    <a:p>
                      <a:pPr marL="0" algn="ctr" rtl="0" eaLnBrk="1" fontAlgn="ctr" latinLnBrk="0" hangingPunct="1">
                        <a:spcBef>
                          <a:spcPts val="0"/>
                        </a:spcBef>
                        <a:spcAft>
                          <a:spcPts val="0"/>
                        </a:spcAft>
                      </a:pPr>
                      <a:endParaRPr lang="es-MX" sz="1200" b="1" i="0" u="none" strike="noStrike" dirty="0">
                        <a:solidFill>
                          <a:srgbClr val="FF0000"/>
                        </a:solidFill>
                        <a:effectLst/>
                        <a:latin typeface="Arial"/>
                      </a:endParaRPr>
                    </a:p>
                  </a:txBody>
                  <a:tcPr marL="67056" marR="67056"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sz="1000" dirty="0"/>
                    </a:p>
                  </a:txBody>
                  <a:tcPr marL="67056" marR="67056"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3553659202"/>
                  </a:ext>
                </a:extLst>
              </a:tr>
            </a:tbl>
          </a:graphicData>
        </a:graphic>
      </p:graphicFrame>
      <p:sp>
        <p:nvSpPr>
          <p:cNvPr id="7" name="6 Rectángulo"/>
          <p:cNvSpPr/>
          <p:nvPr/>
        </p:nvSpPr>
        <p:spPr>
          <a:xfrm>
            <a:off x="324480" y="116631"/>
            <a:ext cx="8568000" cy="6403627"/>
          </a:xfrm>
          <a:prstGeom prst="rect">
            <a:avLst/>
          </a:prstGeom>
          <a:noFill/>
          <a:ln w="9525"/>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graphicFrame>
        <p:nvGraphicFramePr>
          <p:cNvPr id="4" name="Tabla 3"/>
          <p:cNvGraphicFramePr>
            <a:graphicFrameLocks noGrp="1"/>
          </p:cNvGraphicFramePr>
          <p:nvPr>
            <p:extLst/>
          </p:nvPr>
        </p:nvGraphicFramePr>
        <p:xfrm>
          <a:off x="432463" y="3429312"/>
          <a:ext cx="8344133" cy="2844000"/>
        </p:xfrm>
        <a:graphic>
          <a:graphicData uri="http://schemas.openxmlformats.org/drawingml/2006/table">
            <a:tbl>
              <a:tblPr firstRow="1" firstCol="1" lastRow="1" lastCol="1" bandRow="1" bandCol="1"/>
              <a:tblGrid>
                <a:gridCol w="395121">
                  <a:extLst>
                    <a:ext uri="{9D8B030D-6E8A-4147-A177-3AD203B41FA5}">
                      <a16:colId xmlns:a16="http://schemas.microsoft.com/office/drawing/2014/main" val="4146275919"/>
                    </a:ext>
                  </a:extLst>
                </a:gridCol>
                <a:gridCol w="7949012">
                  <a:extLst>
                    <a:ext uri="{9D8B030D-6E8A-4147-A177-3AD203B41FA5}">
                      <a16:colId xmlns:a16="http://schemas.microsoft.com/office/drawing/2014/main" val="4096899536"/>
                    </a:ext>
                  </a:extLst>
                </a:gridCol>
              </a:tblGrid>
              <a:tr h="308195">
                <a:tc>
                  <a:txBody>
                    <a:bodyPr/>
                    <a:lstStyle/>
                    <a:p>
                      <a:pPr marL="0" algn="ctr" rtl="0" eaLnBrk="1" fontAlgn="ctr" latinLnBrk="0" hangingPunct="1">
                        <a:spcBef>
                          <a:spcPts val="0"/>
                        </a:spcBef>
                        <a:spcAft>
                          <a:spcPts val="0"/>
                        </a:spcAft>
                      </a:pPr>
                      <a:r>
                        <a:rPr lang="es-MX" sz="900" b="1" i="0" u="none" strike="noStrike" kern="1200" dirty="0">
                          <a:solidFill>
                            <a:srgbClr val="FF0000"/>
                          </a:solidFill>
                          <a:effectLst/>
                          <a:latin typeface="Arial Narrow" panose="020B0606020202030204" pitchFamily="34" charset="0"/>
                        </a:rPr>
                        <a:t>4.2</a:t>
                      </a:r>
                      <a:endParaRPr lang="es-MX" sz="1800" b="0" i="0" u="none" strike="noStrike" dirty="0">
                        <a:effectLst/>
                        <a:latin typeface="Arial" panose="020B0604020202020204" pitchFamily="34" charset="0"/>
                      </a:endParaRPr>
                    </a:p>
                  </a:txBody>
                  <a:tcPr marL="66339" marR="66339" marT="7036"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tcPr>
                </a:tc>
                <a:tc>
                  <a:txBody>
                    <a:bodyPr/>
                    <a:lstStyle/>
                    <a:p>
                      <a:pPr marL="0" marR="0" indent="0" algn="just" rtl="0" eaLnBrk="1" fontAlgn="t" latinLnBrk="0" hangingPunct="1">
                        <a:spcBef>
                          <a:spcPts val="0"/>
                        </a:spcBef>
                        <a:spcAft>
                          <a:spcPts val="0"/>
                        </a:spcAft>
                      </a:pPr>
                      <a:r>
                        <a:rPr lang="es-MX" sz="900" b="1" i="0" u="none" strike="noStrike" kern="1200" baseline="0" dirty="0">
                          <a:solidFill>
                            <a:srgbClr val="000000"/>
                          </a:solidFill>
                          <a:effectLst/>
                          <a:latin typeface="Arial Narrow" panose="020B0606020202030204" pitchFamily="34" charset="0"/>
                        </a:rPr>
                        <a:t>De su estilo predominante (o aquel que considera predominante) menciónelo y describa que acciones debería desarrollar para que fuera mejor su desempeño. ( Es posible que tenga un empate en dos estilos, en este caso elija uno de ellos)</a:t>
                      </a:r>
                      <a:endParaRPr lang="es-MX" sz="1800" b="0" i="0" u="none" strike="noStrike" dirty="0">
                        <a:effectLst/>
                        <a:latin typeface="Arial" panose="020B0604020202020204" pitchFamily="34" charset="0"/>
                      </a:endParaRPr>
                    </a:p>
                  </a:txBody>
                  <a:tcPr marL="66339" marR="66339" marT="7036"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solidFill>
                      <a:srgbClr val="DCE6F2"/>
                    </a:solidFill>
                  </a:tcPr>
                </a:tc>
                <a:extLst>
                  <a:ext uri="{0D108BD9-81ED-4DB2-BD59-A6C34878D82A}">
                    <a16:rowId xmlns:a16="http://schemas.microsoft.com/office/drawing/2014/main" val="4104980694"/>
                  </a:ext>
                </a:extLst>
              </a:tr>
              <a:tr h="2535805">
                <a:tc gridSpan="2">
                  <a:txBody>
                    <a:bodyPr/>
                    <a:lstStyle/>
                    <a:p>
                      <a:pPr marL="0" algn="ctr" rtl="0" eaLnBrk="1" fontAlgn="ctr" latinLnBrk="0" hangingPunct="1">
                        <a:spcBef>
                          <a:spcPts val="0"/>
                        </a:spcBef>
                        <a:spcAft>
                          <a:spcPts val="0"/>
                        </a:spcAft>
                      </a:pPr>
                      <a:endParaRPr lang="es-MX" sz="1800" b="0" i="0" u="none" strike="noStrike" dirty="0">
                        <a:effectLst/>
                        <a:latin typeface="Arial" panose="020B0604020202020204" pitchFamily="34" charset="0"/>
                      </a:endParaRPr>
                    </a:p>
                  </a:txBody>
                  <a:tcPr marL="66339" marR="66339" marT="7036" marB="0" anchor="ctr">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w="6350" cap="flat" cmpd="sng" algn="ctr">
                      <a:solidFill>
                        <a:srgbClr val="17375E"/>
                      </a:solidFill>
                      <a:prstDash val="solid"/>
                      <a:round/>
                      <a:headEnd type="none" w="med" len="med"/>
                      <a:tailEnd type="none" w="med" len="med"/>
                    </a:lnB>
                    <a:solidFill>
                      <a:srgbClr val="FFFFFF"/>
                    </a:solidFill>
                  </a:tcPr>
                </a:tc>
                <a:tc hMerge="1">
                  <a:txBody>
                    <a:bodyPr/>
                    <a:lstStyle/>
                    <a:p>
                      <a:endParaRPr lang="es-MX"/>
                    </a:p>
                  </a:txBody>
                  <a:tcPr/>
                </a:tc>
                <a:extLst>
                  <a:ext uri="{0D108BD9-81ED-4DB2-BD59-A6C34878D82A}">
                    <a16:rowId xmlns:a16="http://schemas.microsoft.com/office/drawing/2014/main" val="1147453128"/>
                  </a:ext>
                </a:extLst>
              </a:tr>
            </a:tbl>
          </a:graphicData>
        </a:graphic>
      </p:graphicFrame>
      <p:graphicFrame>
        <p:nvGraphicFramePr>
          <p:cNvPr id="8" name="2 Tabla"/>
          <p:cNvGraphicFramePr>
            <a:graphicFrameLocks noGrp="1"/>
          </p:cNvGraphicFramePr>
          <p:nvPr>
            <p:extLst/>
          </p:nvPr>
        </p:nvGraphicFramePr>
        <p:xfrm>
          <a:off x="432462" y="214630"/>
          <a:ext cx="8344134" cy="203708"/>
        </p:xfrm>
        <a:graphic>
          <a:graphicData uri="http://schemas.openxmlformats.org/drawingml/2006/table">
            <a:tbl>
              <a:tblPr/>
              <a:tblGrid>
                <a:gridCol w="1399678">
                  <a:extLst>
                    <a:ext uri="{9D8B030D-6E8A-4147-A177-3AD203B41FA5}">
                      <a16:colId xmlns:a16="http://schemas.microsoft.com/office/drawing/2014/main" val="20000"/>
                    </a:ext>
                  </a:extLst>
                </a:gridCol>
                <a:gridCol w="794827">
                  <a:extLst>
                    <a:ext uri="{9D8B030D-6E8A-4147-A177-3AD203B41FA5}">
                      <a16:colId xmlns:a16="http://schemas.microsoft.com/office/drawing/2014/main" val="2489667975"/>
                    </a:ext>
                  </a:extLst>
                </a:gridCol>
                <a:gridCol w="2023194">
                  <a:extLst>
                    <a:ext uri="{9D8B030D-6E8A-4147-A177-3AD203B41FA5}">
                      <a16:colId xmlns:a16="http://schemas.microsoft.com/office/drawing/2014/main" val="4112727116"/>
                    </a:ext>
                  </a:extLst>
                </a:gridCol>
                <a:gridCol w="722571">
                  <a:extLst>
                    <a:ext uri="{9D8B030D-6E8A-4147-A177-3AD203B41FA5}">
                      <a16:colId xmlns:a16="http://schemas.microsoft.com/office/drawing/2014/main" val="20002"/>
                    </a:ext>
                  </a:extLst>
                </a:gridCol>
                <a:gridCol w="607571">
                  <a:extLst>
                    <a:ext uri="{9D8B030D-6E8A-4147-A177-3AD203B41FA5}">
                      <a16:colId xmlns:a16="http://schemas.microsoft.com/office/drawing/2014/main" val="20003"/>
                    </a:ext>
                  </a:extLst>
                </a:gridCol>
                <a:gridCol w="765310">
                  <a:extLst>
                    <a:ext uri="{9D8B030D-6E8A-4147-A177-3AD203B41FA5}">
                      <a16:colId xmlns:a16="http://schemas.microsoft.com/office/drawing/2014/main" val="1733146758"/>
                    </a:ext>
                  </a:extLst>
                </a:gridCol>
                <a:gridCol w="518932">
                  <a:extLst>
                    <a:ext uri="{9D8B030D-6E8A-4147-A177-3AD203B41FA5}">
                      <a16:colId xmlns:a16="http://schemas.microsoft.com/office/drawing/2014/main" val="20005"/>
                    </a:ext>
                  </a:extLst>
                </a:gridCol>
                <a:gridCol w="553953">
                  <a:extLst>
                    <a:ext uri="{9D8B030D-6E8A-4147-A177-3AD203B41FA5}">
                      <a16:colId xmlns:a16="http://schemas.microsoft.com/office/drawing/2014/main" val="20007"/>
                    </a:ext>
                  </a:extLst>
                </a:gridCol>
                <a:gridCol w="246199">
                  <a:extLst>
                    <a:ext uri="{9D8B030D-6E8A-4147-A177-3AD203B41FA5}">
                      <a16:colId xmlns:a16="http://schemas.microsoft.com/office/drawing/2014/main" val="20008"/>
                    </a:ext>
                  </a:extLst>
                </a:gridCol>
                <a:gridCol w="320133">
                  <a:extLst>
                    <a:ext uri="{9D8B030D-6E8A-4147-A177-3AD203B41FA5}">
                      <a16:colId xmlns:a16="http://schemas.microsoft.com/office/drawing/2014/main" val="3157928155"/>
                    </a:ext>
                  </a:extLst>
                </a:gridCol>
                <a:gridCol w="391766">
                  <a:extLst>
                    <a:ext uri="{9D8B030D-6E8A-4147-A177-3AD203B41FA5}">
                      <a16:colId xmlns:a16="http://schemas.microsoft.com/office/drawing/2014/main" val="1722002891"/>
                    </a:ext>
                  </a:extLst>
                </a:gridCol>
              </a:tblGrid>
              <a:tr h="180000">
                <a:tc>
                  <a:txBody>
                    <a:bodyPr/>
                    <a:lstStyle/>
                    <a:p>
                      <a:pPr rtl="0" eaLnBrk="1" fontAlgn="ctr" latinLnBrk="0" hangingPunct="1"/>
                      <a:r>
                        <a:rPr lang="es-MX" sz="750" b="1" i="0" kern="1200" baseline="0" dirty="0" smtClean="0">
                          <a:solidFill>
                            <a:schemeClr val="tx1"/>
                          </a:solidFill>
                          <a:effectLst/>
                          <a:latin typeface="Arial Narrow" panose="020B0606020202030204" pitchFamily="34" charset="0"/>
                          <a:ea typeface="+mn-ea"/>
                          <a:cs typeface="Arial" panose="020B0604020202020204" pitchFamily="34" charset="0"/>
                        </a:rPr>
                        <a:t>TGE -2021 – 2022. MÓDULO I</a:t>
                      </a:r>
                      <a:endParaRPr lang="es-MX" sz="750" dirty="0">
                        <a:effectLst/>
                        <a:latin typeface="Arial Narrow" panose="020B060602020203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r>
                        <a:rPr lang="es-MX" sz="750" b="0" i="0" u="none" strike="noStrike" dirty="0" smtClean="0">
                          <a:effectLst/>
                          <a:latin typeface="Arial Narrow" panose="020B0606020202030204" pitchFamily="34" charset="0"/>
                        </a:rPr>
                        <a:t>NOMBRE:</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es-MX" sz="750" dirty="0" smtClean="0">
                          <a:latin typeface="Arial Narrow" panose="020B0606020202030204" pitchFamily="34" charset="0"/>
                        </a:rPr>
                        <a:t>CARRERA</a:t>
                      </a:r>
                      <a:endParaRPr lang="es-MX" sz="75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750" b="0" i="0" u="none" strike="noStrike" dirty="0" smtClean="0">
                          <a:effectLst/>
                          <a:latin typeface="Arial Narrow" panose="020B0606020202030204" pitchFamily="34" charset="0"/>
                        </a:rPr>
                        <a:t>MATRÍCULA</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s-MX" sz="75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50" b="1" i="0" u="none" strike="noStrike" kern="1200" baseline="0" dirty="0">
                          <a:solidFill>
                            <a:srgbClr val="000000"/>
                          </a:solidFill>
                          <a:effectLst/>
                          <a:latin typeface="Arial Narrow" panose="020B0606020202030204" pitchFamily="34" charset="0"/>
                          <a:cs typeface="Arial"/>
                        </a:rPr>
                        <a:t>HOJA</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50" b="0" i="0" u="none" strike="noStrike" dirty="0" smtClean="0">
                          <a:effectLst/>
                          <a:latin typeface="Arial Narrow" panose="020B0606020202030204" pitchFamily="34" charset="0"/>
                        </a:rPr>
                        <a:t>6</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50" b="1" i="0" u="none" strike="noStrike" dirty="0" smtClean="0">
                          <a:effectLst/>
                          <a:latin typeface="Arial Narrow" panose="020B0606020202030204" pitchFamily="34" charset="0"/>
                        </a:rPr>
                        <a:t>DE</a:t>
                      </a:r>
                      <a:endParaRPr lang="es-MX" sz="750" b="1"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7</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9" name="5 Rectángulo"/>
          <p:cNvSpPr/>
          <p:nvPr/>
        </p:nvSpPr>
        <p:spPr>
          <a:xfrm>
            <a:off x="323528" y="6525344"/>
            <a:ext cx="8568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ESTA  EVALUACIÓN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6757173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nvPr>
        </p:nvGraphicFramePr>
        <p:xfrm>
          <a:off x="395536" y="476673"/>
          <a:ext cx="8316000" cy="3654664"/>
        </p:xfrm>
        <a:graphic>
          <a:graphicData uri="http://schemas.openxmlformats.org/drawingml/2006/table">
            <a:tbl>
              <a:tblPr firstRow="1" firstCol="1" lastRow="1" lastCol="1" bandRow="1" bandCol="1"/>
              <a:tblGrid>
                <a:gridCol w="512715">
                  <a:extLst>
                    <a:ext uri="{9D8B030D-6E8A-4147-A177-3AD203B41FA5}">
                      <a16:colId xmlns:a16="http://schemas.microsoft.com/office/drawing/2014/main" val="20000"/>
                    </a:ext>
                  </a:extLst>
                </a:gridCol>
                <a:gridCol w="7803285">
                  <a:extLst>
                    <a:ext uri="{9D8B030D-6E8A-4147-A177-3AD203B41FA5}">
                      <a16:colId xmlns:a16="http://schemas.microsoft.com/office/drawing/2014/main" val="20001"/>
                    </a:ext>
                  </a:extLst>
                </a:gridCol>
              </a:tblGrid>
              <a:tr h="180000">
                <a:tc gridSpan="2">
                  <a:txBody>
                    <a:bodyPr/>
                    <a:lstStyle/>
                    <a:p>
                      <a:pPr algn="ctr" rtl="0" eaLnBrk="1" latinLnBrk="0" hangingPunct="1"/>
                      <a:r>
                        <a:rPr lang="es-MX" sz="700" b="1" kern="1200" dirty="0" smtClean="0">
                          <a:solidFill>
                            <a:schemeClr val="tx1"/>
                          </a:solidFill>
                          <a:effectLst/>
                          <a:latin typeface="Arial" panose="020B0604020202020204" pitchFamily="34" charset="0"/>
                          <a:ea typeface="+mn-ea"/>
                          <a:cs typeface="Arial" panose="020B0604020202020204" pitchFamily="34" charset="0"/>
                        </a:rPr>
                        <a:t>3.14  AUTO-EVALUACIÓN: 3.1  ESTILOS BÁSICOS DE LIDERAZGO </a:t>
                      </a:r>
                      <a:endParaRPr lang="es-MX" sz="700" dirty="0">
                        <a:effectLst/>
                        <a:latin typeface="Arial" panose="020B0604020202020204" pitchFamily="34" charset="0"/>
                        <a:cs typeface="Arial" panose="020B0604020202020204" pitchFamily="34" charset="0"/>
                      </a:endParaRPr>
                    </a:p>
                  </a:txBody>
                  <a:tcPr marL="67056" marR="67056"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pPr rtl="0" eaLnBrk="1" fontAlgn="auto" latinLnBrk="0" hangingPunct="1"/>
                      <a:endParaRPr lang="es-MX" sz="800" dirty="0">
                        <a:effectLst/>
                        <a:latin typeface="Arial" panose="020B0604020202020204" pitchFamily="34" charset="0"/>
                        <a:cs typeface="Arial" panose="020B0604020202020204" pitchFamily="34" charset="0"/>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2"/>
                  </a:ext>
                </a:extLst>
              </a:tr>
              <a:tr h="0">
                <a:tc gridSpan="2">
                  <a:txBody>
                    <a:bodyPr/>
                    <a:lstStyle/>
                    <a:p>
                      <a:pPr algn="just" rtl="0" eaLnBrk="1" fontAlgn="auto" latinLnBrk="0" hangingPunct="1"/>
                      <a:endParaRPr lang="es-MX" sz="400" dirty="0">
                        <a:effectLst/>
                        <a:latin typeface="Arial" panose="020B0604020202020204" pitchFamily="34" charset="0"/>
                        <a:cs typeface="Arial" panose="020B0604020202020204" pitchFamily="34" charset="0"/>
                      </a:endParaRPr>
                    </a:p>
                  </a:txBody>
                  <a:tcPr marL="67056" marR="67056"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extLst>
                  <a:ext uri="{0D108BD9-81ED-4DB2-BD59-A6C34878D82A}">
                    <a16:rowId xmlns:a16="http://schemas.microsoft.com/office/drawing/2014/main" val="10003"/>
                  </a:ext>
                </a:extLst>
              </a:tr>
              <a:tr h="75676">
                <a:tc>
                  <a:txBody>
                    <a:bodyPr/>
                    <a:lstStyle/>
                    <a:p>
                      <a:pPr marL="0" algn="ctr" rtl="0" eaLnBrk="1" fontAlgn="ctr" latinLnBrk="0" hangingPunct="1">
                        <a:spcBef>
                          <a:spcPts val="0"/>
                        </a:spcBef>
                        <a:spcAft>
                          <a:spcPts val="0"/>
                        </a:spcAft>
                      </a:pPr>
                      <a:r>
                        <a:rPr lang="es-MX" sz="900" b="1" i="0" u="none" strike="noStrike" dirty="0" smtClean="0">
                          <a:solidFill>
                            <a:srgbClr val="FF0000"/>
                          </a:solidFill>
                          <a:effectLst/>
                          <a:latin typeface="Arial Narrow" panose="020B0606020202030204" pitchFamily="34" charset="0"/>
                        </a:rPr>
                        <a:t>4.0</a:t>
                      </a:r>
                      <a:endParaRPr lang="es-MX" sz="900" b="1" i="0" u="none" strike="noStrike" dirty="0">
                        <a:solidFill>
                          <a:srgbClr val="FF0000"/>
                        </a:solidFill>
                        <a:effectLst/>
                        <a:latin typeface="Arial Narrow" panose="020B0606020202030204" pitchFamily="34" charset="0"/>
                      </a:endParaRPr>
                    </a:p>
                  </a:txBody>
                  <a:tcPr marL="67056" marR="67056"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eaLnBrk="1" latinLnBrk="0" hangingPunct="1"/>
                      <a:r>
                        <a:rPr lang="es-MX" sz="900" b="1" kern="1200" dirty="0" smtClean="0">
                          <a:solidFill>
                            <a:schemeClr val="tx1"/>
                          </a:solidFill>
                          <a:effectLst/>
                          <a:latin typeface="Arial Narrow" panose="020B0606020202030204" pitchFamily="34" charset="0"/>
                          <a:ea typeface="+mn-ea"/>
                          <a:cs typeface="+mn-cs"/>
                        </a:rPr>
                        <a:t>EXPLICACIÓN  E INTERPRETACIÓN PERSONAL</a:t>
                      </a:r>
                      <a:endParaRPr lang="es-MX" sz="900" dirty="0" smtClean="0">
                        <a:effectLst/>
                        <a:latin typeface="Arial Narrow" panose="020B0606020202030204" pitchFamily="34" charset="0"/>
                      </a:endParaRPr>
                    </a:p>
                    <a:p>
                      <a:pPr rtl="0" eaLnBrk="1" latinLnBrk="0" hangingPunct="1"/>
                      <a:r>
                        <a:rPr lang="es-MX" sz="900" b="1" kern="1200" dirty="0" smtClean="0">
                          <a:solidFill>
                            <a:schemeClr val="tx1"/>
                          </a:solidFill>
                          <a:effectLst/>
                          <a:latin typeface="Arial Narrow" panose="020B0606020202030204" pitchFamily="34" charset="0"/>
                          <a:ea typeface="+mn-ea"/>
                          <a:cs typeface="+mn-cs"/>
                        </a:rPr>
                        <a:t>De acuerdo al resultado del cuadro anterior,</a:t>
                      </a:r>
                      <a:r>
                        <a:rPr lang="es-MX" sz="900" b="1" kern="1200" baseline="0" dirty="0" smtClean="0">
                          <a:solidFill>
                            <a:schemeClr val="tx1"/>
                          </a:solidFill>
                          <a:effectLst/>
                          <a:latin typeface="Arial Narrow" panose="020B0606020202030204" pitchFamily="34" charset="0"/>
                          <a:ea typeface="+mn-ea"/>
                          <a:cs typeface="+mn-cs"/>
                        </a:rPr>
                        <a:t> y al análisis cuidadoso de las principales características de los diferentes cinco estilos de liderazgo, en especial de aquellos en los predomina usted, conteste las siguientes preguntas a continuación:</a:t>
                      </a:r>
                      <a:endParaRPr lang="es-MX" sz="900" dirty="0">
                        <a:effectLst/>
                        <a:latin typeface="Arial Narrow" panose="020B0606020202030204" pitchFamily="34" charset="0"/>
                      </a:endParaRPr>
                    </a:p>
                  </a:txBody>
                  <a:tcPr marL="67056" marR="67056"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216000">
                <a:tc>
                  <a:txBody>
                    <a:bodyPr/>
                    <a:lstStyle/>
                    <a:p>
                      <a:pPr marL="0" algn="ctr" rtl="0" eaLnBrk="1" fontAlgn="ctr" latinLnBrk="0" hangingPunct="1">
                        <a:spcBef>
                          <a:spcPts val="0"/>
                        </a:spcBef>
                        <a:spcAft>
                          <a:spcPts val="0"/>
                        </a:spcAft>
                      </a:pPr>
                      <a:r>
                        <a:rPr lang="es-MX" sz="900" b="1" i="0" u="none" strike="noStrike" dirty="0" smtClean="0">
                          <a:solidFill>
                            <a:srgbClr val="FF0000"/>
                          </a:solidFill>
                          <a:effectLst/>
                          <a:latin typeface="Arial Narrow" panose="020B0606020202030204" pitchFamily="34" charset="0"/>
                        </a:rPr>
                        <a:t>4.3</a:t>
                      </a:r>
                      <a:endParaRPr lang="es-MX" sz="900" b="1" i="0" u="none" strike="noStrike" dirty="0">
                        <a:solidFill>
                          <a:srgbClr val="FF0000"/>
                        </a:solidFill>
                        <a:effectLst/>
                        <a:latin typeface="Arial Narrow" panose="020B0606020202030204" pitchFamily="34" charset="0"/>
                      </a:endParaRPr>
                    </a:p>
                  </a:txBody>
                  <a:tcPr marL="67056" marR="67056"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defTabSz="914400" rtl="0" eaLnBrk="1" fontAlgn="t" latinLnBrk="0" hangingPunct="1">
                        <a:lnSpc>
                          <a:spcPct val="100000"/>
                        </a:lnSpc>
                        <a:spcBef>
                          <a:spcPts val="0"/>
                        </a:spcBef>
                        <a:spcAft>
                          <a:spcPts val="0"/>
                        </a:spcAft>
                        <a:buClrTx/>
                        <a:buSzTx/>
                        <a:buFontTx/>
                        <a:buNone/>
                        <a:tabLst/>
                        <a:defRPr/>
                      </a:pPr>
                      <a:r>
                        <a:rPr lang="es-MX" sz="900" b="1" i="0" kern="1200" baseline="0" dirty="0" smtClean="0">
                          <a:solidFill>
                            <a:schemeClr val="tx1"/>
                          </a:solidFill>
                          <a:effectLst/>
                          <a:latin typeface="+mn-lt"/>
                          <a:ea typeface="+mn-ea"/>
                          <a:cs typeface="+mn-cs"/>
                        </a:rPr>
                        <a:t>Del análisis de los estilos no predominantes mayores, alguno de ellos considera que debería ser el suyo y como lo lograría .</a:t>
                      </a:r>
                      <a:endParaRPr lang="es-MX" sz="900" b="1" dirty="0" smtClean="0">
                        <a:effectLst/>
                      </a:endParaRPr>
                    </a:p>
                  </a:txBody>
                  <a:tcPr marL="67056" marR="67056"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633208250"/>
                  </a:ext>
                </a:extLst>
              </a:tr>
              <a:tr h="2772000">
                <a:tc gridSpan="2">
                  <a:txBody>
                    <a:bodyPr/>
                    <a:lstStyle/>
                    <a:p>
                      <a:pPr marL="0" algn="ctr" rtl="0" eaLnBrk="1" fontAlgn="ctr" latinLnBrk="0" hangingPunct="1">
                        <a:spcBef>
                          <a:spcPts val="0"/>
                        </a:spcBef>
                        <a:spcAft>
                          <a:spcPts val="0"/>
                        </a:spcAft>
                      </a:pPr>
                      <a:endParaRPr lang="es-MX" sz="1800" b="1" i="0" u="none" strike="noStrike" dirty="0" smtClean="0">
                        <a:solidFill>
                          <a:srgbClr val="FF0000"/>
                        </a:solidFill>
                        <a:effectLst/>
                        <a:latin typeface="Arial"/>
                      </a:endParaRPr>
                    </a:p>
                  </a:txBody>
                  <a:tcPr marL="67056" marR="67056"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pPr algn="just" rtl="0" eaLnBrk="1" fontAlgn="t" latinLnBrk="0" hangingPunct="1"/>
                      <a:endParaRPr lang="es-MX" sz="800" dirty="0">
                        <a:effectLst/>
                        <a:latin typeface="Arial" panose="020B0604020202020204" pitchFamily="34" charset="0"/>
                        <a:cs typeface="Arial" panose="020B0604020202020204" pitchFamily="34" charset="0"/>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bl>
          </a:graphicData>
        </a:graphic>
      </p:graphicFrame>
      <p:sp>
        <p:nvSpPr>
          <p:cNvPr id="7" name="6 Rectángulo"/>
          <p:cNvSpPr/>
          <p:nvPr/>
        </p:nvSpPr>
        <p:spPr>
          <a:xfrm>
            <a:off x="323528" y="141015"/>
            <a:ext cx="8496000" cy="6384329"/>
          </a:xfrm>
          <a:prstGeom prst="rect">
            <a:avLst/>
          </a:prstGeom>
          <a:noFill/>
          <a:ln w="9525"/>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graphicFrame>
        <p:nvGraphicFramePr>
          <p:cNvPr id="10" name="2 Tabla"/>
          <p:cNvGraphicFramePr>
            <a:graphicFrameLocks noGrp="1"/>
          </p:cNvGraphicFramePr>
          <p:nvPr>
            <p:extLst/>
          </p:nvPr>
        </p:nvGraphicFramePr>
        <p:xfrm>
          <a:off x="395536" y="200956"/>
          <a:ext cx="8316000" cy="203708"/>
        </p:xfrm>
        <a:graphic>
          <a:graphicData uri="http://schemas.openxmlformats.org/drawingml/2006/table">
            <a:tbl>
              <a:tblPr/>
              <a:tblGrid>
                <a:gridCol w="1407039">
                  <a:extLst>
                    <a:ext uri="{9D8B030D-6E8A-4147-A177-3AD203B41FA5}">
                      <a16:colId xmlns:a16="http://schemas.microsoft.com/office/drawing/2014/main" val="20000"/>
                    </a:ext>
                  </a:extLst>
                </a:gridCol>
                <a:gridCol w="799006">
                  <a:extLst>
                    <a:ext uri="{9D8B030D-6E8A-4147-A177-3AD203B41FA5}">
                      <a16:colId xmlns:a16="http://schemas.microsoft.com/office/drawing/2014/main" val="2489667975"/>
                    </a:ext>
                  </a:extLst>
                </a:gridCol>
                <a:gridCol w="2033833">
                  <a:extLst>
                    <a:ext uri="{9D8B030D-6E8A-4147-A177-3AD203B41FA5}">
                      <a16:colId xmlns:a16="http://schemas.microsoft.com/office/drawing/2014/main" val="4112727116"/>
                    </a:ext>
                  </a:extLst>
                </a:gridCol>
                <a:gridCol w="726369">
                  <a:extLst>
                    <a:ext uri="{9D8B030D-6E8A-4147-A177-3AD203B41FA5}">
                      <a16:colId xmlns:a16="http://schemas.microsoft.com/office/drawing/2014/main" val="20002"/>
                    </a:ext>
                  </a:extLst>
                </a:gridCol>
                <a:gridCol w="610766">
                  <a:extLst>
                    <a:ext uri="{9D8B030D-6E8A-4147-A177-3AD203B41FA5}">
                      <a16:colId xmlns:a16="http://schemas.microsoft.com/office/drawing/2014/main" val="20003"/>
                    </a:ext>
                  </a:extLst>
                </a:gridCol>
                <a:gridCol w="769334">
                  <a:extLst>
                    <a:ext uri="{9D8B030D-6E8A-4147-A177-3AD203B41FA5}">
                      <a16:colId xmlns:a16="http://schemas.microsoft.com/office/drawing/2014/main" val="1733146758"/>
                    </a:ext>
                  </a:extLst>
                </a:gridCol>
                <a:gridCol w="521661">
                  <a:extLst>
                    <a:ext uri="{9D8B030D-6E8A-4147-A177-3AD203B41FA5}">
                      <a16:colId xmlns:a16="http://schemas.microsoft.com/office/drawing/2014/main" val="20005"/>
                    </a:ext>
                  </a:extLst>
                </a:gridCol>
                <a:gridCol w="556866">
                  <a:extLst>
                    <a:ext uri="{9D8B030D-6E8A-4147-A177-3AD203B41FA5}">
                      <a16:colId xmlns:a16="http://schemas.microsoft.com/office/drawing/2014/main" val="20007"/>
                    </a:ext>
                  </a:extLst>
                </a:gridCol>
                <a:gridCol w="247495">
                  <a:extLst>
                    <a:ext uri="{9D8B030D-6E8A-4147-A177-3AD203B41FA5}">
                      <a16:colId xmlns:a16="http://schemas.microsoft.com/office/drawing/2014/main" val="20008"/>
                    </a:ext>
                  </a:extLst>
                </a:gridCol>
                <a:gridCol w="321816">
                  <a:extLst>
                    <a:ext uri="{9D8B030D-6E8A-4147-A177-3AD203B41FA5}">
                      <a16:colId xmlns:a16="http://schemas.microsoft.com/office/drawing/2014/main" val="3157928155"/>
                    </a:ext>
                  </a:extLst>
                </a:gridCol>
                <a:gridCol w="321815">
                  <a:extLst>
                    <a:ext uri="{9D8B030D-6E8A-4147-A177-3AD203B41FA5}">
                      <a16:colId xmlns:a16="http://schemas.microsoft.com/office/drawing/2014/main" val="1722002891"/>
                    </a:ext>
                  </a:extLst>
                </a:gridCol>
              </a:tblGrid>
              <a:tr h="180000">
                <a:tc>
                  <a:txBody>
                    <a:bodyPr/>
                    <a:lstStyle/>
                    <a:p>
                      <a:pPr marL="0" algn="ctr" rtl="0" eaLnBrk="1" fontAlgn="ctr" latinLnBrk="0" hangingPunct="1">
                        <a:spcBef>
                          <a:spcPts val="0"/>
                        </a:spcBef>
                        <a:spcAft>
                          <a:spcPts val="0"/>
                        </a:spcAft>
                      </a:pPr>
                      <a:r>
                        <a:rPr lang="es-MX" sz="750" b="1" i="0" u="none" strike="noStrike" kern="1200" baseline="0" dirty="0">
                          <a:solidFill>
                            <a:srgbClr val="000000"/>
                          </a:solidFill>
                          <a:effectLst/>
                          <a:latin typeface="Arial Narrow" panose="020B0606020202030204" pitchFamily="34" charset="0"/>
                          <a:cs typeface="Arial"/>
                        </a:rPr>
                        <a:t>TGE -</a:t>
                      </a:r>
                      <a:r>
                        <a:rPr lang="es-MX" sz="750" b="1" i="0" u="none" strike="noStrike" kern="1200" baseline="0" dirty="0" smtClean="0">
                          <a:solidFill>
                            <a:srgbClr val="000000"/>
                          </a:solidFill>
                          <a:effectLst/>
                          <a:latin typeface="Arial Narrow" panose="020B0606020202030204" pitchFamily="34" charset="0"/>
                          <a:cs typeface="Arial"/>
                        </a:rPr>
                        <a:t>2021 </a:t>
                      </a:r>
                      <a:r>
                        <a:rPr lang="es-MX" sz="750" b="1" i="0" u="none" strike="noStrike" kern="1200" baseline="0" dirty="0">
                          <a:solidFill>
                            <a:srgbClr val="000000"/>
                          </a:solidFill>
                          <a:effectLst/>
                          <a:latin typeface="Arial Narrow" panose="020B0606020202030204" pitchFamily="34" charset="0"/>
                          <a:cs typeface="Arial"/>
                        </a:rPr>
                        <a:t>– </a:t>
                      </a:r>
                      <a:r>
                        <a:rPr lang="es-MX" sz="750" b="1" i="0" u="none" strike="noStrike" kern="1200" baseline="0" dirty="0" smtClean="0">
                          <a:solidFill>
                            <a:srgbClr val="000000"/>
                          </a:solidFill>
                          <a:effectLst/>
                          <a:latin typeface="Arial Narrow" panose="020B0606020202030204" pitchFamily="34" charset="0"/>
                          <a:cs typeface="Arial"/>
                        </a:rPr>
                        <a:t>2022. </a:t>
                      </a:r>
                      <a:r>
                        <a:rPr lang="es-MX" sz="750" b="1" i="0" u="none" strike="noStrike" kern="1200" baseline="0" dirty="0">
                          <a:solidFill>
                            <a:srgbClr val="000000"/>
                          </a:solidFill>
                          <a:effectLst/>
                          <a:latin typeface="Arial Narrow" panose="020B0606020202030204" pitchFamily="34" charset="0"/>
                          <a:cs typeface="Arial"/>
                        </a:rPr>
                        <a:t>MÓDULO </a:t>
                      </a:r>
                      <a:r>
                        <a:rPr lang="es-MX" sz="750" b="1" i="0" u="none" strike="noStrike" kern="1200" baseline="0" dirty="0" smtClean="0">
                          <a:solidFill>
                            <a:srgbClr val="000000"/>
                          </a:solidFill>
                          <a:effectLst/>
                          <a:latin typeface="Arial Narrow" panose="020B0606020202030204" pitchFamily="34" charset="0"/>
                          <a:cs typeface="Arial"/>
                        </a:rPr>
                        <a:t>I</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r>
                        <a:rPr lang="es-MX" sz="750" b="0" i="0" u="none" strike="noStrike" dirty="0" smtClean="0">
                          <a:effectLst/>
                          <a:latin typeface="Arial Narrow" panose="020B0606020202030204" pitchFamily="34" charset="0"/>
                        </a:rPr>
                        <a:t>NOMBRE:</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es-MX" sz="750" dirty="0" smtClean="0">
                          <a:latin typeface="Arial Narrow" panose="020B0606020202030204" pitchFamily="34" charset="0"/>
                        </a:rPr>
                        <a:t>CARRERA</a:t>
                      </a:r>
                      <a:endParaRPr lang="es-MX" sz="75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750" b="0" i="0" u="none" strike="noStrike" dirty="0" smtClean="0">
                          <a:effectLst/>
                          <a:latin typeface="Arial Narrow" panose="020B0606020202030204" pitchFamily="34" charset="0"/>
                        </a:rPr>
                        <a:t>MATRÍCULA</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s-MX" sz="75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50" b="1" i="0" u="none" strike="noStrike" kern="1200" baseline="0" dirty="0">
                          <a:solidFill>
                            <a:srgbClr val="000000"/>
                          </a:solidFill>
                          <a:effectLst/>
                          <a:latin typeface="Arial Narrow" panose="020B0606020202030204" pitchFamily="34" charset="0"/>
                          <a:cs typeface="Arial"/>
                        </a:rPr>
                        <a:t>HOJA</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50" b="0" i="0" u="none" strike="noStrike" dirty="0" smtClean="0">
                          <a:effectLst/>
                          <a:latin typeface="Arial Narrow" panose="020B0606020202030204" pitchFamily="34" charset="0"/>
                        </a:rPr>
                        <a:t>7</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50" b="1" i="0" u="none" strike="noStrike" dirty="0" smtClean="0">
                          <a:effectLst/>
                          <a:latin typeface="Arial Narrow" panose="020B0606020202030204" pitchFamily="34" charset="0"/>
                        </a:rPr>
                        <a:t>DE</a:t>
                      </a:r>
                      <a:endParaRPr lang="es-MX" sz="750" b="1"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7</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 name="1 Marcador de número de diapositiva"/>
          <p:cNvSpPr>
            <a:spLocks noGrp="1"/>
          </p:cNvSpPr>
          <p:nvPr>
            <p:ph type="sldNum" sz="quarter" idx="12"/>
          </p:nvPr>
        </p:nvSpPr>
        <p:spPr>
          <a:xfrm>
            <a:off x="6686872" y="6448251"/>
            <a:ext cx="2133600" cy="365125"/>
          </a:xfrm>
        </p:spPr>
        <p:txBody>
          <a:bodyPr/>
          <a:lstStyle/>
          <a:p>
            <a:fld id="{132FADFE-3B8F-471C-ABF0-DBC7717ECBBC}" type="slidenum">
              <a:rPr lang="es-ES" sz="900" smtClean="0">
                <a:solidFill>
                  <a:schemeClr val="tx1"/>
                </a:solidFill>
              </a:rPr>
              <a:t>16</a:t>
            </a:fld>
            <a:endParaRPr lang="es-ES" dirty="0">
              <a:solidFill>
                <a:schemeClr val="tx1"/>
              </a:solidFill>
            </a:endParaRPr>
          </a:p>
        </p:txBody>
      </p:sp>
      <p:sp>
        <p:nvSpPr>
          <p:cNvPr id="8" name="5 Rectángulo"/>
          <p:cNvSpPr/>
          <p:nvPr/>
        </p:nvSpPr>
        <p:spPr>
          <a:xfrm>
            <a:off x="323528" y="6525344"/>
            <a:ext cx="8496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ESTA  EVALUACIÓN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353382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23528" y="188640"/>
            <a:ext cx="8460000" cy="6408000"/>
          </a:xfrm>
          <a:prstGeom prst="rect">
            <a:avLst/>
          </a:prstGeom>
          <a:ln w="952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2" name="Marcador de número de diapositiva 1"/>
          <p:cNvSpPr>
            <a:spLocks noGrp="1"/>
          </p:cNvSpPr>
          <p:nvPr>
            <p:ph type="sldNum" sz="quarter" idx="12"/>
          </p:nvPr>
        </p:nvSpPr>
        <p:spPr>
          <a:xfrm>
            <a:off x="6804248" y="6520259"/>
            <a:ext cx="2133600" cy="365125"/>
          </a:xfrm>
        </p:spPr>
        <p:txBody>
          <a:bodyPr/>
          <a:lstStyle/>
          <a:p>
            <a:fld id="{132FADFE-3B8F-471C-ABF0-DBC7717ECBBC}" type="slidenum">
              <a:rPr lang="es-ES" sz="900" smtClean="0">
                <a:solidFill>
                  <a:schemeClr val="tx1"/>
                </a:solidFill>
              </a:rPr>
              <a:t>17</a:t>
            </a:fld>
            <a:endParaRPr lang="es-ES" sz="900" dirty="0">
              <a:solidFill>
                <a:schemeClr val="tx1"/>
              </a:solidFill>
            </a:endParaRPr>
          </a:p>
        </p:txBody>
      </p:sp>
      <p:graphicFrame>
        <p:nvGraphicFramePr>
          <p:cNvPr id="3" name="Tabla 2"/>
          <p:cNvGraphicFramePr>
            <a:graphicFrameLocks noGrp="1"/>
          </p:cNvGraphicFramePr>
          <p:nvPr>
            <p:extLst/>
          </p:nvPr>
        </p:nvGraphicFramePr>
        <p:xfrm>
          <a:off x="467544" y="515704"/>
          <a:ext cx="8208001" cy="6009640"/>
        </p:xfrm>
        <a:graphic>
          <a:graphicData uri="http://schemas.openxmlformats.org/drawingml/2006/table">
            <a:tbl>
              <a:tblPr firstRow="1" bandRow="1">
                <a:tableStyleId>{5C22544A-7EE6-4342-B048-85BDC9FD1C3A}</a:tableStyleId>
              </a:tblPr>
              <a:tblGrid>
                <a:gridCol w="325515">
                  <a:extLst>
                    <a:ext uri="{9D8B030D-6E8A-4147-A177-3AD203B41FA5}">
                      <a16:colId xmlns:a16="http://schemas.microsoft.com/office/drawing/2014/main" val="2142582564"/>
                    </a:ext>
                  </a:extLst>
                </a:gridCol>
                <a:gridCol w="6220952">
                  <a:extLst>
                    <a:ext uri="{9D8B030D-6E8A-4147-A177-3AD203B41FA5}">
                      <a16:colId xmlns:a16="http://schemas.microsoft.com/office/drawing/2014/main" val="1410379977"/>
                    </a:ext>
                  </a:extLst>
                </a:gridCol>
                <a:gridCol w="542525">
                  <a:extLst>
                    <a:ext uri="{9D8B030D-6E8A-4147-A177-3AD203B41FA5}">
                      <a16:colId xmlns:a16="http://schemas.microsoft.com/office/drawing/2014/main" val="41074901"/>
                    </a:ext>
                  </a:extLst>
                </a:gridCol>
                <a:gridCol w="576484">
                  <a:extLst>
                    <a:ext uri="{9D8B030D-6E8A-4147-A177-3AD203B41FA5}">
                      <a16:colId xmlns:a16="http://schemas.microsoft.com/office/drawing/2014/main" val="2068882966"/>
                    </a:ext>
                  </a:extLst>
                </a:gridCol>
                <a:gridCol w="542525">
                  <a:extLst>
                    <a:ext uri="{9D8B030D-6E8A-4147-A177-3AD203B41FA5}">
                      <a16:colId xmlns:a16="http://schemas.microsoft.com/office/drawing/2014/main" val="3624951801"/>
                    </a:ext>
                  </a:extLst>
                </a:gridCol>
              </a:tblGrid>
              <a:tr h="360000">
                <a:tc gridSpan="5">
                  <a:txBody>
                    <a:bodyPr/>
                    <a:lstStyle/>
                    <a:p>
                      <a:pPr algn="ctr"/>
                      <a:r>
                        <a:rPr lang="es-MX" sz="900" dirty="0" smtClean="0">
                          <a:solidFill>
                            <a:schemeClr val="tx2">
                              <a:lumMod val="50000"/>
                            </a:schemeClr>
                          </a:solidFill>
                          <a:latin typeface="Arial Narrow" panose="020B0606020202030204" pitchFamily="34" charset="0"/>
                        </a:rPr>
                        <a:t>4.11  EJERCICIIO</a:t>
                      </a:r>
                      <a:r>
                        <a:rPr lang="es-MX" sz="900" baseline="0" dirty="0" smtClean="0">
                          <a:solidFill>
                            <a:schemeClr val="tx2">
                              <a:lumMod val="50000"/>
                            </a:schemeClr>
                          </a:solidFill>
                          <a:latin typeface="Arial Narrow" panose="020B0606020202030204" pitchFamily="34" charset="0"/>
                        </a:rPr>
                        <a:t>  4.1  ESTILOS DE EQUIPOS DE TRABAJO</a:t>
                      </a:r>
                    </a:p>
                    <a:p>
                      <a:pPr algn="ctr"/>
                      <a:endParaRPr lang="es-MX" sz="100" baseline="0" dirty="0" smtClean="0">
                        <a:solidFill>
                          <a:schemeClr val="tx2">
                            <a:lumMod val="50000"/>
                          </a:schemeClr>
                        </a:solidFill>
                        <a:latin typeface="Arial Narrow" panose="020B0606020202030204" pitchFamily="34" charset="0"/>
                      </a:endParaRPr>
                    </a:p>
                    <a:p>
                      <a:pPr algn="ctr"/>
                      <a:r>
                        <a:rPr lang="es-MX" sz="900" baseline="0" dirty="0" smtClean="0">
                          <a:solidFill>
                            <a:schemeClr val="tx2">
                              <a:lumMod val="50000"/>
                            </a:schemeClr>
                          </a:solidFill>
                          <a:latin typeface="Arial Narrow" panose="020B0606020202030204" pitchFamily="34" charset="0"/>
                        </a:rPr>
                        <a:t>El presente ejercicio tiene por finalidad el que de acuerdo a su opinión, experiencia y criterio, defina el estilo del equipo de trabajo que usted piensa es el mejor.</a:t>
                      </a:r>
                      <a:endParaRPr lang="es-MX" sz="900" dirty="0">
                        <a:solidFill>
                          <a:schemeClr val="tx2">
                            <a:lumMod val="50000"/>
                          </a:schemeClr>
                        </a:solidFill>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sz="1050" dirty="0">
                        <a:latin typeface="Arial Narrow" panose="020B0606020202030204" pitchFamily="34" charset="0"/>
                      </a:endParaRPr>
                    </a:p>
                  </a:txBody>
                  <a:tcP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sz="1050" dirty="0">
                        <a:latin typeface="Arial Narrow" panose="020B0606020202030204" pitchFamily="34" charset="0"/>
                      </a:endParaRPr>
                    </a:p>
                  </a:txBody>
                  <a:tcP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sz="1050" dirty="0">
                        <a:latin typeface="Arial Narrow" panose="020B0606020202030204" pitchFamily="34" charset="0"/>
                      </a:endParaRPr>
                    </a:p>
                  </a:txBody>
                  <a:tcP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sz="1050" dirty="0">
                        <a:latin typeface="Arial Narrow" panose="020B0606020202030204" pitchFamily="34" charset="0"/>
                      </a:endParaRPr>
                    </a:p>
                  </a:txBody>
                  <a:tcP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85140528"/>
                  </a:ext>
                </a:extLst>
              </a:tr>
              <a:tr h="0">
                <a:tc gridSpan="5">
                  <a:txBody>
                    <a:bodyPr/>
                    <a:lstStyle/>
                    <a:p>
                      <a:endParaRPr lang="es-MX" sz="100" dirty="0">
                        <a:solidFill>
                          <a:schemeClr val="tx2">
                            <a:lumMod val="50000"/>
                          </a:schemeClr>
                        </a:solidFill>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pPr algn="ctr"/>
                      <a:endParaRPr lang="es-MX" sz="900" b="1" dirty="0">
                        <a:solidFill>
                          <a:schemeClr val="tx2">
                            <a:lumMod val="50000"/>
                          </a:schemeClr>
                        </a:solidFill>
                        <a:latin typeface="Arial Narrow" panose="020B060602020203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pPr algn="ctr"/>
                      <a:endParaRPr lang="es-MX" sz="900" b="1" dirty="0">
                        <a:solidFill>
                          <a:schemeClr val="tx2">
                            <a:lumMod val="50000"/>
                          </a:schemeClr>
                        </a:solidFill>
                        <a:latin typeface="Arial Narrow" panose="020B060602020203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pPr algn="ctr"/>
                      <a:endParaRPr lang="es-MX" sz="900" b="1" dirty="0">
                        <a:solidFill>
                          <a:schemeClr val="tx2">
                            <a:lumMod val="50000"/>
                          </a:schemeClr>
                        </a:solidFill>
                        <a:latin typeface="Arial Narrow" panose="020B0606020202030204" pitchFamily="34" charset="0"/>
                      </a:endParaRPr>
                    </a:p>
                  </a:txBody>
                  <a:tcPr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760367811"/>
                  </a:ext>
                </a:extLst>
              </a:tr>
              <a:tr h="324000">
                <a:tc>
                  <a:txBody>
                    <a:bodyPr/>
                    <a:lstStyle/>
                    <a:p>
                      <a:pPr algn="ctr"/>
                      <a:r>
                        <a:rPr lang="es-MX" sz="800" b="1" dirty="0" smtClean="0">
                          <a:solidFill>
                            <a:srgbClr val="FF0000"/>
                          </a:solidFill>
                          <a:latin typeface="Arial Narrow" panose="020B0606020202030204" pitchFamily="34" charset="0"/>
                        </a:rPr>
                        <a:t>1</a:t>
                      </a:r>
                      <a:endParaRPr lang="es-MX" sz="800" b="1" dirty="0">
                        <a:solidFill>
                          <a:srgbClr val="FF0000"/>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gridSpan="4">
                  <a:txBody>
                    <a:bodyPr/>
                    <a:lstStyle/>
                    <a:p>
                      <a:r>
                        <a:rPr lang="es-MX" sz="800" b="1" dirty="0" smtClean="0">
                          <a:latin typeface="Arial Narrow" panose="020B0606020202030204" pitchFamily="34" charset="0"/>
                        </a:rPr>
                        <a:t>Lea cuidadosamente cada una de las siguientes preguntas, y de acuerdo a su opinión, criterio y experiencia</a:t>
                      </a:r>
                      <a:r>
                        <a:rPr lang="es-MX" sz="800" b="1" baseline="0" dirty="0" smtClean="0">
                          <a:latin typeface="Arial Narrow" panose="020B0606020202030204" pitchFamily="34" charset="0"/>
                        </a:rPr>
                        <a:t> , circule el número que aparece en cada una de las columnas de periodicidad en la acción.</a:t>
                      </a:r>
                      <a:endParaRPr lang="es-MX" sz="800" b="1"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pPr algn="ctr"/>
                      <a:endParaRPr lang="es-MX" sz="9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pPr algn="ctr"/>
                      <a:endParaRPr lang="es-MX" sz="9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pPr algn="ctr"/>
                      <a:endParaRPr lang="es-MX" sz="9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585636763"/>
                  </a:ext>
                </a:extLst>
              </a:tr>
              <a:tr h="0">
                <a:tc gridSpan="5">
                  <a:txBody>
                    <a:bodyPr/>
                    <a:lstStyle/>
                    <a:p>
                      <a:pPr algn="ctr"/>
                      <a:endParaRPr lang="es-MX" sz="100" b="1" dirty="0">
                        <a:solidFill>
                          <a:srgbClr val="FF0000"/>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sz="900" b="1"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763385789"/>
                  </a:ext>
                </a:extLst>
              </a:tr>
              <a:tr h="0">
                <a:tc gridSpan="2">
                  <a:txBody>
                    <a:bodyPr/>
                    <a:lstStyle/>
                    <a:p>
                      <a:pPr algn="ctr"/>
                      <a:r>
                        <a:rPr lang="es-MX" sz="800" b="1" dirty="0" smtClean="0">
                          <a:solidFill>
                            <a:schemeClr val="tx2">
                              <a:lumMod val="50000"/>
                            </a:schemeClr>
                          </a:solidFill>
                          <a:latin typeface="Arial Narrow" panose="020B0606020202030204" pitchFamily="34" charset="0"/>
                        </a:rPr>
                        <a:t>CONCEPTOS</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sz="1050" dirty="0">
                        <a:latin typeface="Arial Narrow" panose="020B0606020202030204" pitchFamily="34" charset="0"/>
                      </a:endParaRPr>
                    </a:p>
                  </a:txBody>
                  <a:tcP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es-MX" sz="800" b="1" dirty="0" smtClean="0">
                          <a:solidFill>
                            <a:schemeClr val="tx2">
                              <a:lumMod val="50000"/>
                            </a:schemeClr>
                          </a:solidFill>
                          <a:latin typeface="Arial Narrow" panose="020B0606020202030204" pitchFamily="34" charset="0"/>
                        </a:rPr>
                        <a:t>Rara</a:t>
                      </a:r>
                      <a:r>
                        <a:rPr lang="es-MX" sz="800" b="1" baseline="0" dirty="0" smtClean="0">
                          <a:solidFill>
                            <a:schemeClr val="tx2">
                              <a:lumMod val="50000"/>
                            </a:schemeClr>
                          </a:solidFill>
                          <a:latin typeface="Arial Narrow" panose="020B0606020202030204" pitchFamily="34" charset="0"/>
                        </a:rPr>
                        <a:t> Vez</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es-MX" sz="800" b="1" dirty="0" smtClean="0">
                          <a:solidFill>
                            <a:schemeClr val="tx2">
                              <a:lumMod val="50000"/>
                            </a:schemeClr>
                          </a:solidFill>
                          <a:latin typeface="Arial Narrow" panose="020B0606020202030204" pitchFamily="34" charset="0"/>
                        </a:rPr>
                        <a:t>Algunas veces</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es-MX" sz="800" b="1" dirty="0" smtClean="0">
                          <a:solidFill>
                            <a:schemeClr val="tx2">
                              <a:lumMod val="50000"/>
                            </a:schemeClr>
                          </a:solidFill>
                          <a:latin typeface="Arial Narrow" panose="020B0606020202030204" pitchFamily="34" charset="0"/>
                        </a:rPr>
                        <a:t>Siempre</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40869922"/>
                  </a:ext>
                </a:extLst>
              </a:tr>
              <a:tr h="0">
                <a:tc>
                  <a:txBody>
                    <a:bodyPr/>
                    <a:lstStyle/>
                    <a:p>
                      <a:pPr algn="r"/>
                      <a:r>
                        <a:rPr lang="es-MX" sz="800" b="1" dirty="0" smtClean="0">
                          <a:solidFill>
                            <a:schemeClr val="tx2">
                              <a:lumMod val="50000"/>
                            </a:schemeClr>
                          </a:solidFill>
                          <a:latin typeface="Arial Narrow" panose="020B0606020202030204" pitchFamily="34" charset="0"/>
                        </a:rPr>
                        <a:t>1</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just"/>
                      <a:r>
                        <a:rPr lang="es-MX" sz="800" b="1" dirty="0" smtClean="0">
                          <a:solidFill>
                            <a:schemeClr val="tx2">
                              <a:lumMod val="50000"/>
                            </a:schemeClr>
                          </a:solidFill>
                          <a:latin typeface="Arial Narrow" panose="020B0606020202030204" pitchFamily="34" charset="0"/>
                        </a:rPr>
                        <a:t>Cada miembro</a:t>
                      </a:r>
                      <a:r>
                        <a:rPr lang="es-MX" sz="800" b="1" baseline="0" dirty="0" smtClean="0">
                          <a:solidFill>
                            <a:schemeClr val="tx2">
                              <a:lumMod val="50000"/>
                            </a:schemeClr>
                          </a:solidFill>
                          <a:latin typeface="Arial Narrow" panose="020B0606020202030204" pitchFamily="34" charset="0"/>
                        </a:rPr>
                        <a:t> del equipo trabaja relativamente independiente de los otros miembros del equipo.</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a:r>
                        <a:rPr lang="es-MX" sz="800" b="1" dirty="0" smtClean="0">
                          <a:solidFill>
                            <a:schemeClr val="tx2">
                              <a:lumMod val="50000"/>
                            </a:schemeClr>
                          </a:solidFill>
                          <a:latin typeface="Arial Narrow" panose="020B0606020202030204" pitchFamily="34" charset="0"/>
                        </a:rPr>
                        <a:t>1</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a:r>
                        <a:rPr lang="es-MX" sz="800" b="1" dirty="0" smtClean="0">
                          <a:solidFill>
                            <a:schemeClr val="tx2">
                              <a:lumMod val="50000"/>
                            </a:schemeClr>
                          </a:solidFill>
                          <a:latin typeface="Arial Narrow" panose="020B0606020202030204" pitchFamily="34" charset="0"/>
                        </a:rPr>
                        <a:t>2</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a:r>
                        <a:rPr lang="es-MX" sz="800" b="1" dirty="0" smtClean="0">
                          <a:solidFill>
                            <a:schemeClr val="tx2">
                              <a:lumMod val="50000"/>
                            </a:schemeClr>
                          </a:solidFill>
                          <a:latin typeface="Arial Narrow" panose="020B0606020202030204" pitchFamily="34" charset="0"/>
                        </a:rPr>
                        <a:t>3</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69973924"/>
                  </a:ext>
                </a:extLst>
              </a:tr>
              <a:tr h="0">
                <a:tc>
                  <a:txBody>
                    <a:bodyPr/>
                    <a:lstStyle/>
                    <a:p>
                      <a:pPr algn="r"/>
                      <a:r>
                        <a:rPr lang="es-MX" sz="800" b="1" dirty="0" smtClean="0">
                          <a:solidFill>
                            <a:schemeClr val="tx2">
                              <a:lumMod val="50000"/>
                            </a:schemeClr>
                          </a:solidFill>
                          <a:latin typeface="Arial Narrow" panose="020B0606020202030204" pitchFamily="34" charset="0"/>
                        </a:rPr>
                        <a:t>2</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just"/>
                      <a:r>
                        <a:rPr lang="es-MX" sz="800" b="1" dirty="0" smtClean="0">
                          <a:solidFill>
                            <a:schemeClr val="tx2">
                              <a:lumMod val="50000"/>
                            </a:schemeClr>
                          </a:solidFill>
                          <a:latin typeface="Arial Narrow" panose="020B0606020202030204" pitchFamily="34" charset="0"/>
                        </a:rPr>
                        <a:t>La ejecución de las tareas de los miembros del equipo son coordinadas a través de un plan de acción pre ensayado.</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1</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2</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3</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0674995"/>
                  </a:ext>
                </a:extLst>
              </a:tr>
              <a:tr h="0">
                <a:tc>
                  <a:txBody>
                    <a:bodyPr/>
                    <a:lstStyle/>
                    <a:p>
                      <a:pPr algn="r"/>
                      <a:r>
                        <a:rPr lang="es-MX" sz="800" b="1" dirty="0" smtClean="0">
                          <a:solidFill>
                            <a:schemeClr val="tx2">
                              <a:lumMod val="50000"/>
                            </a:schemeClr>
                          </a:solidFill>
                          <a:latin typeface="Arial Narrow" panose="020B0606020202030204" pitchFamily="34" charset="0"/>
                        </a:rPr>
                        <a:t>3</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just"/>
                      <a:r>
                        <a:rPr lang="es-MX" sz="800" b="1" dirty="0" smtClean="0">
                          <a:solidFill>
                            <a:schemeClr val="tx2">
                              <a:lumMod val="50000"/>
                            </a:schemeClr>
                          </a:solidFill>
                          <a:latin typeface="Arial Narrow" panose="020B0606020202030204" pitchFamily="34" charset="0"/>
                        </a:rPr>
                        <a:t>Los miembros del equipo son dispuestos, flexibles y capaces de asumir la responsabilidad de otro miembro en cualquier momento..</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1</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2</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3</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83660643"/>
                  </a:ext>
                </a:extLst>
              </a:tr>
              <a:tr h="0">
                <a:tc>
                  <a:txBody>
                    <a:bodyPr/>
                    <a:lstStyle/>
                    <a:p>
                      <a:pPr algn="r"/>
                      <a:r>
                        <a:rPr lang="es-MX" sz="800" b="1" dirty="0" smtClean="0">
                          <a:solidFill>
                            <a:schemeClr val="tx2">
                              <a:lumMod val="50000"/>
                            </a:schemeClr>
                          </a:solidFill>
                          <a:latin typeface="Arial Narrow" panose="020B0606020202030204" pitchFamily="34" charset="0"/>
                        </a:rPr>
                        <a:t>4</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just"/>
                      <a:r>
                        <a:rPr lang="es-MX" sz="800" b="1" dirty="0" smtClean="0">
                          <a:solidFill>
                            <a:schemeClr val="tx2">
                              <a:lumMod val="50000"/>
                            </a:schemeClr>
                          </a:solidFill>
                          <a:latin typeface="Arial Narrow" panose="020B0606020202030204" pitchFamily="34" charset="0"/>
                        </a:rPr>
                        <a:t>Se espera que los miembros del equipo ensayen o practiquen su conocimiento e incidan en sus áreas de influencia</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1</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2</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3</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68674448"/>
                  </a:ext>
                </a:extLst>
              </a:tr>
              <a:tr h="0">
                <a:tc>
                  <a:txBody>
                    <a:bodyPr/>
                    <a:lstStyle/>
                    <a:p>
                      <a:pPr algn="r"/>
                      <a:r>
                        <a:rPr lang="es-MX" sz="800" b="1" dirty="0" smtClean="0">
                          <a:solidFill>
                            <a:schemeClr val="tx2">
                              <a:lumMod val="50000"/>
                            </a:schemeClr>
                          </a:solidFill>
                          <a:latin typeface="Arial Narrow" panose="020B0606020202030204" pitchFamily="34" charset="0"/>
                        </a:rPr>
                        <a:t>5</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just"/>
                      <a:r>
                        <a:rPr lang="es-MX" sz="800" b="1" dirty="0" smtClean="0">
                          <a:solidFill>
                            <a:schemeClr val="tx2">
                              <a:lumMod val="50000"/>
                            </a:schemeClr>
                          </a:solidFill>
                          <a:latin typeface="Arial Narrow" panose="020B0606020202030204" pitchFamily="34" charset="0"/>
                        </a:rPr>
                        <a:t>El éxito del equipo se obtendrá solamente si todas las acciones de los miembros del equipo son cuidadosamente coordinadas.</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1</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2</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3</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69929410"/>
                  </a:ext>
                </a:extLst>
              </a:tr>
              <a:tr h="0">
                <a:tc>
                  <a:txBody>
                    <a:bodyPr/>
                    <a:lstStyle/>
                    <a:p>
                      <a:pPr algn="r"/>
                      <a:r>
                        <a:rPr lang="es-MX" sz="800" b="1" dirty="0" smtClean="0">
                          <a:solidFill>
                            <a:schemeClr val="tx2">
                              <a:lumMod val="50000"/>
                            </a:schemeClr>
                          </a:solidFill>
                          <a:latin typeface="Arial Narrow" panose="020B0606020202030204" pitchFamily="34" charset="0"/>
                        </a:rPr>
                        <a:t>6</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just"/>
                      <a:r>
                        <a:rPr lang="es-MX" sz="800" b="1" dirty="0" smtClean="0">
                          <a:solidFill>
                            <a:schemeClr val="tx2">
                              <a:lumMod val="50000"/>
                            </a:schemeClr>
                          </a:solidFill>
                          <a:latin typeface="Arial Narrow" panose="020B0606020202030204" pitchFamily="34" charset="0"/>
                        </a:rPr>
                        <a:t>Los miembros del equipo deben trabajar complementando las acciones de  otros.</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1</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2</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3</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41115237"/>
                  </a:ext>
                </a:extLst>
              </a:tr>
              <a:tr h="0">
                <a:tc>
                  <a:txBody>
                    <a:bodyPr/>
                    <a:lstStyle/>
                    <a:p>
                      <a:pPr algn="r"/>
                      <a:r>
                        <a:rPr lang="es-MX" sz="800" b="1" dirty="0" smtClean="0">
                          <a:solidFill>
                            <a:schemeClr val="tx2">
                              <a:lumMod val="50000"/>
                            </a:schemeClr>
                          </a:solidFill>
                          <a:latin typeface="Arial Narrow" panose="020B0606020202030204" pitchFamily="34" charset="0"/>
                        </a:rPr>
                        <a:t>7</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800" b="1" kern="1200" dirty="0" smtClean="0">
                          <a:solidFill>
                            <a:schemeClr val="tx2">
                              <a:lumMod val="50000"/>
                            </a:schemeClr>
                          </a:solidFill>
                          <a:effectLst/>
                          <a:latin typeface="Arial Narrow" panose="020B0606020202030204" pitchFamily="34" charset="0"/>
                          <a:ea typeface="+mn-ea"/>
                          <a:cs typeface="+mn-cs"/>
                        </a:rPr>
                        <a:t>Los miembros del equipo deberán de</a:t>
                      </a:r>
                      <a:r>
                        <a:rPr lang="es-MX" sz="800" b="1" kern="1200" baseline="0" dirty="0" smtClean="0">
                          <a:solidFill>
                            <a:schemeClr val="tx2">
                              <a:lumMod val="50000"/>
                            </a:schemeClr>
                          </a:solidFill>
                          <a:effectLst/>
                          <a:latin typeface="Arial Narrow" panose="020B0606020202030204" pitchFamily="34" charset="0"/>
                          <a:ea typeface="+mn-ea"/>
                          <a:cs typeface="+mn-cs"/>
                        </a:rPr>
                        <a:t> ser capaces y dispuestos a desarrollar una gran variedad de tareas adicionales en cuanto a orden y prioridad, cambiando constantemente.</a:t>
                      </a:r>
                      <a:endParaRPr lang="es-MX" sz="800" b="1" dirty="0" smtClean="0">
                        <a:solidFill>
                          <a:schemeClr val="tx2">
                            <a:lumMod val="50000"/>
                          </a:schemeClr>
                        </a:solidFill>
                        <a:effectLst/>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1</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2</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3</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84610842"/>
                  </a:ext>
                </a:extLst>
              </a:tr>
              <a:tr h="0">
                <a:tc>
                  <a:txBody>
                    <a:bodyPr/>
                    <a:lstStyle/>
                    <a:p>
                      <a:pPr algn="r"/>
                      <a:r>
                        <a:rPr lang="es-MX" sz="800" b="1" dirty="0" smtClean="0">
                          <a:solidFill>
                            <a:schemeClr val="tx2">
                              <a:lumMod val="50000"/>
                            </a:schemeClr>
                          </a:solidFill>
                          <a:latin typeface="Arial Narrow" panose="020B0606020202030204" pitchFamily="34" charset="0"/>
                        </a:rPr>
                        <a:t>8</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just"/>
                      <a:r>
                        <a:rPr lang="es-MX" sz="800" b="1" dirty="0" smtClean="0">
                          <a:solidFill>
                            <a:schemeClr val="tx2">
                              <a:lumMod val="50000"/>
                            </a:schemeClr>
                          </a:solidFill>
                          <a:latin typeface="Arial Narrow" panose="020B0606020202030204" pitchFamily="34" charset="0"/>
                        </a:rPr>
                        <a:t>Las tareas del equipo se deben desarrollar en un orden predeterminado y con debido control.</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1</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2</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3</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47631356"/>
                  </a:ext>
                </a:extLst>
              </a:tr>
              <a:tr h="0">
                <a:tc>
                  <a:txBody>
                    <a:bodyPr/>
                    <a:lstStyle/>
                    <a:p>
                      <a:pPr algn="r"/>
                      <a:r>
                        <a:rPr lang="es-MX" sz="800" b="1" dirty="0" smtClean="0">
                          <a:solidFill>
                            <a:schemeClr val="tx2">
                              <a:lumMod val="50000"/>
                            </a:schemeClr>
                          </a:solidFill>
                          <a:latin typeface="Arial Narrow" panose="020B0606020202030204" pitchFamily="34" charset="0"/>
                        </a:rPr>
                        <a:t>9</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just"/>
                      <a:r>
                        <a:rPr lang="es-MX" sz="800" b="1" dirty="0" smtClean="0">
                          <a:solidFill>
                            <a:schemeClr val="tx2">
                              <a:lumMod val="50000"/>
                            </a:schemeClr>
                          </a:solidFill>
                          <a:latin typeface="Arial Narrow" panose="020B0606020202030204" pitchFamily="34" charset="0"/>
                        </a:rPr>
                        <a:t>Todos los miembros del equipo participan activamente y toman la iniciativa cuando lo consideran necesario.</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1</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2</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3</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6997788"/>
                  </a:ext>
                </a:extLst>
              </a:tr>
              <a:tr h="0">
                <a:tc>
                  <a:txBody>
                    <a:bodyPr/>
                    <a:lstStyle/>
                    <a:p>
                      <a:pPr algn="r"/>
                      <a:r>
                        <a:rPr lang="es-MX" sz="800" b="1" dirty="0" smtClean="0">
                          <a:solidFill>
                            <a:schemeClr val="tx2">
                              <a:lumMod val="50000"/>
                            </a:schemeClr>
                          </a:solidFill>
                          <a:latin typeface="Arial Narrow" panose="020B0606020202030204" pitchFamily="34" charset="0"/>
                        </a:rPr>
                        <a:t>10</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just"/>
                      <a:r>
                        <a:rPr lang="es-MX" sz="800" b="1" dirty="0" smtClean="0">
                          <a:solidFill>
                            <a:schemeClr val="tx2">
                              <a:lumMod val="50000"/>
                            </a:schemeClr>
                          </a:solidFill>
                          <a:latin typeface="Arial Narrow" panose="020B0606020202030204" pitchFamily="34" charset="0"/>
                        </a:rPr>
                        <a:t>Todas las tareas ejecutadas por los miembros del equipo contribuyan a la elaboración del producto terminado o el servicios ( o obtener el resultado previsto).</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1</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2</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3</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77093723"/>
                  </a:ext>
                </a:extLst>
              </a:tr>
              <a:tr h="0">
                <a:tc>
                  <a:txBody>
                    <a:bodyPr/>
                    <a:lstStyle/>
                    <a:p>
                      <a:pPr algn="r"/>
                      <a:r>
                        <a:rPr lang="es-MX" sz="800" b="1" dirty="0" smtClean="0">
                          <a:solidFill>
                            <a:schemeClr val="tx2">
                              <a:lumMod val="50000"/>
                            </a:schemeClr>
                          </a:solidFill>
                          <a:latin typeface="Arial Narrow" panose="020B0606020202030204" pitchFamily="34" charset="0"/>
                        </a:rPr>
                        <a:t>11</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just"/>
                      <a:r>
                        <a:rPr lang="es-MX" sz="800" b="1" dirty="0" smtClean="0">
                          <a:solidFill>
                            <a:schemeClr val="tx2">
                              <a:lumMod val="50000"/>
                            </a:schemeClr>
                          </a:solidFill>
                          <a:latin typeface="Arial Narrow" panose="020B0606020202030204" pitchFamily="34" charset="0"/>
                        </a:rPr>
                        <a:t>Todos los miembros del equipo contribuyen con el desempeño de sus funciones y cada uno debe cargar con su responsabilidad.</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1</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2</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3</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16223893"/>
                  </a:ext>
                </a:extLst>
              </a:tr>
              <a:tr h="0">
                <a:tc>
                  <a:txBody>
                    <a:bodyPr/>
                    <a:lstStyle/>
                    <a:p>
                      <a:pPr algn="r"/>
                      <a:r>
                        <a:rPr lang="es-MX" sz="800" b="1" dirty="0" smtClean="0">
                          <a:solidFill>
                            <a:schemeClr val="tx2">
                              <a:lumMod val="50000"/>
                            </a:schemeClr>
                          </a:solidFill>
                          <a:latin typeface="Arial Narrow" panose="020B0606020202030204" pitchFamily="34" charset="0"/>
                        </a:rPr>
                        <a:t>12</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just"/>
                      <a:r>
                        <a:rPr lang="es-MX" sz="800" b="1" dirty="0" smtClean="0">
                          <a:solidFill>
                            <a:schemeClr val="tx2">
                              <a:lumMod val="50000"/>
                            </a:schemeClr>
                          </a:solidFill>
                          <a:latin typeface="Arial Narrow" panose="020B0606020202030204" pitchFamily="34" charset="0"/>
                        </a:rPr>
                        <a:t>Los miembros del equipo interactúan constantemente en muchas formas y maneras y pueden  rápidamente adaptarse a cambios y circunstancias.</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1</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2</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3</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28735378"/>
                  </a:ext>
                </a:extLst>
              </a:tr>
              <a:tr h="0">
                <a:tc>
                  <a:txBody>
                    <a:bodyPr/>
                    <a:lstStyle/>
                    <a:p>
                      <a:pPr algn="r"/>
                      <a:r>
                        <a:rPr lang="es-MX" sz="800" b="1" dirty="0" smtClean="0">
                          <a:solidFill>
                            <a:schemeClr val="tx2">
                              <a:lumMod val="50000"/>
                            </a:schemeClr>
                          </a:solidFill>
                          <a:latin typeface="Arial Narrow" panose="020B0606020202030204" pitchFamily="34" charset="0"/>
                        </a:rPr>
                        <a:t>13</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just"/>
                      <a:r>
                        <a:rPr lang="es-MX" sz="800" b="1" dirty="0" smtClean="0">
                          <a:solidFill>
                            <a:schemeClr val="tx2">
                              <a:lumMod val="50000"/>
                            </a:schemeClr>
                          </a:solidFill>
                          <a:latin typeface="Arial Narrow" panose="020B0606020202030204" pitchFamily="34" charset="0"/>
                        </a:rPr>
                        <a:t>Los miembros del equipo no trabajan en mucha colaboración con otros. Cualquier interacción entre los miembros del equipo es breve y nada</a:t>
                      </a:r>
                      <a:r>
                        <a:rPr lang="es-MX" sz="800" b="1" baseline="0" dirty="0" smtClean="0">
                          <a:solidFill>
                            <a:schemeClr val="tx2">
                              <a:lumMod val="50000"/>
                            </a:schemeClr>
                          </a:solidFill>
                          <a:latin typeface="Arial Narrow" panose="020B0606020202030204" pitchFamily="34" charset="0"/>
                        </a:rPr>
                        <a:t> frecuente.</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1</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2</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3</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8421846"/>
                  </a:ext>
                </a:extLst>
              </a:tr>
              <a:tr h="0">
                <a:tc>
                  <a:txBody>
                    <a:bodyPr/>
                    <a:lstStyle/>
                    <a:p>
                      <a:pPr algn="r"/>
                      <a:r>
                        <a:rPr lang="es-MX" sz="800" b="1" dirty="0" smtClean="0">
                          <a:solidFill>
                            <a:schemeClr val="tx2">
                              <a:lumMod val="50000"/>
                            </a:schemeClr>
                          </a:solidFill>
                          <a:latin typeface="Arial Narrow" panose="020B0606020202030204" pitchFamily="34" charset="0"/>
                        </a:rPr>
                        <a:t>14</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just"/>
                      <a:r>
                        <a:rPr lang="es-MX" sz="800" b="1" dirty="0" smtClean="0">
                          <a:solidFill>
                            <a:schemeClr val="tx2">
                              <a:lumMod val="50000"/>
                            </a:schemeClr>
                          </a:solidFill>
                          <a:latin typeface="Arial Narrow" panose="020B0606020202030204" pitchFamily="34" charset="0"/>
                        </a:rPr>
                        <a:t>Los miembros del equipo deben interactuar frecuentemente y deben establecer procesos de comunicación verdaderamente efectivas.</a:t>
                      </a:r>
                      <a:endParaRPr lang="es-MX" sz="800" b="1" dirty="0">
                        <a:solidFill>
                          <a:schemeClr val="tx2">
                            <a:lumMod val="50000"/>
                          </a:schemeClr>
                        </a:solidFill>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1</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2</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3</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93379388"/>
                  </a:ext>
                </a:extLst>
              </a:tr>
              <a:tr h="0">
                <a:tc>
                  <a:txBody>
                    <a:bodyPr/>
                    <a:lstStyle/>
                    <a:p>
                      <a:pPr marL="0" algn="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15</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algn="just" rtl="0" eaLnBrk="1" fontAlgn="ctr"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Los miembros del equipo frecuentemente intercambian funciones y trabajan de acuerdo a cambio y circunstancias.</a:t>
                      </a:r>
                      <a:endParaRPr lang="es-MX" sz="8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1</a:t>
                      </a:r>
                      <a:endParaRPr lang="es-MX" sz="800" b="1" i="0" u="none" strike="noStrike" dirty="0">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2</a:t>
                      </a:r>
                      <a:endParaRPr lang="es-MX" sz="800" b="1" i="0" u="none" strike="noStrike" dirty="0">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3</a:t>
                      </a:r>
                      <a:endParaRPr lang="es-MX" sz="800" b="1" i="0" u="none" strike="noStrike" dirty="0">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6724110"/>
                  </a:ext>
                </a:extLst>
              </a:tr>
              <a:tr h="0">
                <a:tc>
                  <a:txBody>
                    <a:bodyPr/>
                    <a:lstStyle/>
                    <a:p>
                      <a:pPr marL="0" algn="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16</a:t>
                      </a:r>
                      <a:endParaRPr lang="es-MX" sz="16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algn="just" rtl="0" eaLnBrk="1" fontAlgn="ctr"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Los miembros del equipo están dispersados geográficamente.</a:t>
                      </a:r>
                      <a:endParaRPr lang="es-MX" sz="16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1</a:t>
                      </a:r>
                      <a:endParaRPr lang="es-MX" sz="1600" b="1" i="0" u="none" strike="noStrike" dirty="0">
                        <a:solidFill>
                          <a:schemeClr val="tx2">
                            <a:lumMod val="50000"/>
                          </a:schemeClr>
                        </a:solidFill>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2</a:t>
                      </a:r>
                      <a:endParaRPr lang="es-MX" sz="1600" b="1" i="0" u="none" strike="noStrike" dirty="0">
                        <a:solidFill>
                          <a:schemeClr val="tx2">
                            <a:lumMod val="50000"/>
                          </a:schemeClr>
                        </a:solidFill>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3</a:t>
                      </a:r>
                      <a:endParaRPr lang="es-MX" sz="1600" b="1" i="0" u="none" strike="noStrike" dirty="0">
                        <a:solidFill>
                          <a:schemeClr val="tx2">
                            <a:lumMod val="50000"/>
                          </a:schemeClr>
                        </a:solidFill>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08126895"/>
                  </a:ext>
                </a:extLst>
              </a:tr>
              <a:tr h="0">
                <a:tc>
                  <a:txBody>
                    <a:bodyPr/>
                    <a:lstStyle/>
                    <a:p>
                      <a:pPr marL="0" algn="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17</a:t>
                      </a:r>
                      <a:endParaRPr lang="es-MX" sz="1600" b="1" i="0" u="none" strike="noStrike" dirty="0">
                        <a:solidFill>
                          <a:schemeClr val="tx2">
                            <a:lumMod val="50000"/>
                          </a:schemeClr>
                        </a:solidFill>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algn="just" rtl="0" eaLnBrk="1" fontAlgn="ctr"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Todos los miembros del equipo en todos los aspectos del trabajo enfocado hacia</a:t>
                      </a:r>
                      <a:r>
                        <a:rPr lang="es-MX" sz="800" b="1" i="0" u="none" strike="noStrike" kern="1200" baseline="0" dirty="0">
                          <a:solidFill>
                            <a:schemeClr val="tx2">
                              <a:lumMod val="50000"/>
                            </a:schemeClr>
                          </a:solidFill>
                          <a:effectLst/>
                          <a:latin typeface="Arial Narrow" panose="020B0606020202030204" pitchFamily="34" charset="0"/>
                        </a:rPr>
                        <a:t> el objetivo del equipo.</a:t>
                      </a:r>
                      <a:endParaRPr lang="es-MX" sz="16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1</a:t>
                      </a:r>
                      <a:endParaRPr lang="es-MX" sz="1600" b="1" i="0" u="none" strike="noStrike" dirty="0">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2</a:t>
                      </a:r>
                      <a:endParaRPr lang="es-MX" sz="1600" b="1" i="0" u="none" strike="noStrike" dirty="0">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3</a:t>
                      </a:r>
                      <a:endParaRPr lang="es-MX" sz="1600" b="1" i="0" u="none" strike="noStrike" dirty="0">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27182557"/>
                  </a:ext>
                </a:extLst>
              </a:tr>
              <a:tr h="0">
                <a:tc>
                  <a:txBody>
                    <a:bodyPr/>
                    <a:lstStyle/>
                    <a:p>
                      <a:pPr marL="0" algn="r" rtl="0" eaLnBrk="1" fontAlgn="t"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18</a:t>
                      </a:r>
                      <a:endParaRPr lang="es-MX" sz="1600" b="1" i="0" u="none" strike="noStrike" dirty="0">
                        <a:solidFill>
                          <a:schemeClr val="tx2">
                            <a:lumMod val="50000"/>
                          </a:schemeClr>
                        </a:solidFill>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algn="just" rtl="0" eaLnBrk="1" fontAlgn="ctr"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La actividad de los miembros del equipo es vista como movimientos frenéticos que culminan en tareas desempeñadas.</a:t>
                      </a:r>
                      <a:endParaRPr lang="es-MX" sz="16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1</a:t>
                      </a:r>
                      <a:endParaRPr lang="es-MX" sz="1600" b="1" i="0" u="none" strike="noStrike" dirty="0">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2</a:t>
                      </a:r>
                      <a:endParaRPr lang="es-MX" sz="1600" b="1" i="0" u="none" strike="noStrike" dirty="0">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3</a:t>
                      </a:r>
                      <a:endParaRPr lang="es-MX" sz="1600" b="1" i="0" u="none" strike="noStrike" dirty="0">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92230639"/>
                  </a:ext>
                </a:extLst>
              </a:tr>
              <a:tr h="0">
                <a:tc>
                  <a:txBody>
                    <a:bodyPr/>
                    <a:lstStyle/>
                    <a:p>
                      <a:pPr marL="0" algn="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19</a:t>
                      </a:r>
                      <a:endParaRPr lang="es-MX" sz="1600" b="1" i="0" u="none" strike="noStrike" dirty="0">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algn="just" rtl="0" eaLnBrk="1" fontAlgn="ctr"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La interacción del equipo ocurre o se da solamente entre algunos pocos miembros del equipo quienes trabajan muy de cerca e</a:t>
                      </a:r>
                      <a:r>
                        <a:rPr lang="es-MX" sz="800" b="1" i="0" u="none" strike="noStrike" kern="1200" baseline="0" dirty="0">
                          <a:solidFill>
                            <a:schemeClr val="tx2">
                              <a:lumMod val="50000"/>
                            </a:schemeClr>
                          </a:solidFill>
                          <a:effectLst/>
                          <a:latin typeface="Arial Narrow" panose="020B0606020202030204" pitchFamily="34" charset="0"/>
                        </a:rPr>
                        <a:t> cualquier actividad.</a:t>
                      </a:r>
                      <a:endParaRPr lang="es-MX" sz="16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1</a:t>
                      </a:r>
                      <a:endParaRPr lang="es-MX" sz="1600" b="1" i="0" u="none" strike="noStrike" dirty="0">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2</a:t>
                      </a:r>
                      <a:endParaRPr lang="es-MX" sz="1600" b="1" i="0" u="none" strike="noStrike" dirty="0">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3</a:t>
                      </a:r>
                      <a:endParaRPr lang="es-MX" sz="1600" b="1" i="0" u="none" strike="noStrike" dirty="0">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07276684"/>
                  </a:ext>
                </a:extLst>
              </a:tr>
              <a:tr h="0">
                <a:tc>
                  <a:txBody>
                    <a:bodyPr/>
                    <a:lstStyle/>
                    <a:p>
                      <a:pPr marL="0" algn="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20</a:t>
                      </a:r>
                      <a:endParaRPr lang="es-MX" sz="1600" b="1" i="0" u="none" strike="noStrike" dirty="0">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algn="just" rtl="0" eaLnBrk="1" fontAlgn="ctr"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La coordinación de los miembros del equipo se consigue a través de una adecuada planeación</a:t>
                      </a:r>
                      <a:r>
                        <a:rPr lang="es-MX" sz="800" b="1" i="0" u="none" strike="noStrike" kern="1200" baseline="0" dirty="0">
                          <a:solidFill>
                            <a:schemeClr val="tx2">
                              <a:lumMod val="50000"/>
                            </a:schemeClr>
                          </a:solidFill>
                          <a:effectLst/>
                          <a:latin typeface="Arial Narrow" panose="020B0606020202030204" pitchFamily="34" charset="0"/>
                        </a:rPr>
                        <a:t> y jerarquización directiva.</a:t>
                      </a:r>
                      <a:endParaRPr lang="es-MX" sz="16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1</a:t>
                      </a:r>
                      <a:endParaRPr lang="es-MX" sz="1600" b="1" i="0" u="none" strike="noStrike" dirty="0">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2</a:t>
                      </a:r>
                      <a:endParaRPr lang="es-MX" sz="1600" b="1" i="0" u="none" strike="noStrike" dirty="0">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3</a:t>
                      </a:r>
                      <a:endParaRPr lang="es-MX" sz="1600" b="1" i="0" u="none" strike="noStrike" dirty="0">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07671652"/>
                  </a:ext>
                </a:extLst>
              </a:tr>
              <a:tr h="0">
                <a:tc>
                  <a:txBody>
                    <a:bodyPr/>
                    <a:lstStyle/>
                    <a:p>
                      <a:pPr marL="0" algn="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21</a:t>
                      </a:r>
                      <a:endParaRPr lang="es-MX" sz="1600" b="1" i="0" u="none" strike="noStrike" dirty="0">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indent="0" algn="just" rtl="0" eaLnBrk="1" fontAlgn="auto" latinLnBrk="0" hangingPunct="1">
                        <a:spcBef>
                          <a:spcPts val="0"/>
                        </a:spcBef>
                        <a:spcAft>
                          <a:spcPts val="0"/>
                        </a:spcAft>
                      </a:pPr>
                      <a:r>
                        <a:rPr lang="es-MX" sz="800" b="1" i="0" u="none" strike="noStrike" kern="1200" dirty="0">
                          <a:solidFill>
                            <a:schemeClr val="tx2">
                              <a:lumMod val="50000"/>
                            </a:schemeClr>
                          </a:solidFill>
                          <a:effectLst/>
                          <a:latin typeface="Arial Narrow" panose="020B0606020202030204" pitchFamily="34" charset="0"/>
                        </a:rPr>
                        <a:t>Los miembros del equipo deben trabajar y funcionar como una unidad sin dirección precisa.</a:t>
                      </a:r>
                      <a:endParaRPr lang="es-MX" sz="1600" b="1" i="0" u="none" strike="noStrike" dirty="0">
                        <a:solidFill>
                          <a:schemeClr val="tx2">
                            <a:lumMod val="50000"/>
                          </a:schemeClr>
                        </a:solidFill>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1</a:t>
                      </a:r>
                      <a:endParaRPr lang="es-MX" sz="1600" b="1" i="0" u="none" strike="noStrike" dirty="0">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2</a:t>
                      </a:r>
                      <a:endParaRPr lang="es-MX" sz="1600" b="1" i="0" u="none" strike="noStrike" dirty="0">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3</a:t>
                      </a:r>
                      <a:endParaRPr lang="es-MX" sz="1600" b="1" i="0" u="none" strike="noStrike" dirty="0">
                        <a:effectLst/>
                        <a:latin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25675594"/>
                  </a:ext>
                </a:extLst>
              </a:tr>
            </a:tbl>
          </a:graphicData>
        </a:graphic>
      </p:graphicFrame>
      <p:graphicFrame>
        <p:nvGraphicFramePr>
          <p:cNvPr id="6" name="2 Tabla"/>
          <p:cNvGraphicFramePr>
            <a:graphicFrameLocks noGrp="1"/>
          </p:cNvGraphicFramePr>
          <p:nvPr>
            <p:extLst/>
          </p:nvPr>
        </p:nvGraphicFramePr>
        <p:xfrm>
          <a:off x="468474" y="272964"/>
          <a:ext cx="8208000" cy="203708"/>
        </p:xfrm>
        <a:graphic>
          <a:graphicData uri="http://schemas.openxmlformats.org/drawingml/2006/table">
            <a:tbl>
              <a:tblPr/>
              <a:tblGrid>
                <a:gridCol w="1388766">
                  <a:extLst>
                    <a:ext uri="{9D8B030D-6E8A-4147-A177-3AD203B41FA5}">
                      <a16:colId xmlns:a16="http://schemas.microsoft.com/office/drawing/2014/main" val="20000"/>
                    </a:ext>
                  </a:extLst>
                </a:gridCol>
                <a:gridCol w="788629">
                  <a:extLst>
                    <a:ext uri="{9D8B030D-6E8A-4147-A177-3AD203B41FA5}">
                      <a16:colId xmlns:a16="http://schemas.microsoft.com/office/drawing/2014/main" val="2489667975"/>
                    </a:ext>
                  </a:extLst>
                </a:gridCol>
                <a:gridCol w="2007419">
                  <a:extLst>
                    <a:ext uri="{9D8B030D-6E8A-4147-A177-3AD203B41FA5}">
                      <a16:colId xmlns:a16="http://schemas.microsoft.com/office/drawing/2014/main" val="4112727116"/>
                    </a:ext>
                  </a:extLst>
                </a:gridCol>
                <a:gridCol w="716935">
                  <a:extLst>
                    <a:ext uri="{9D8B030D-6E8A-4147-A177-3AD203B41FA5}">
                      <a16:colId xmlns:a16="http://schemas.microsoft.com/office/drawing/2014/main" val="20002"/>
                    </a:ext>
                  </a:extLst>
                </a:gridCol>
                <a:gridCol w="602834">
                  <a:extLst>
                    <a:ext uri="{9D8B030D-6E8A-4147-A177-3AD203B41FA5}">
                      <a16:colId xmlns:a16="http://schemas.microsoft.com/office/drawing/2014/main" val="20003"/>
                    </a:ext>
                  </a:extLst>
                </a:gridCol>
                <a:gridCol w="759342">
                  <a:extLst>
                    <a:ext uri="{9D8B030D-6E8A-4147-A177-3AD203B41FA5}">
                      <a16:colId xmlns:a16="http://schemas.microsoft.com/office/drawing/2014/main" val="1733146758"/>
                    </a:ext>
                  </a:extLst>
                </a:gridCol>
                <a:gridCol w="514887">
                  <a:extLst>
                    <a:ext uri="{9D8B030D-6E8A-4147-A177-3AD203B41FA5}">
                      <a16:colId xmlns:a16="http://schemas.microsoft.com/office/drawing/2014/main" val="20005"/>
                    </a:ext>
                  </a:extLst>
                </a:gridCol>
                <a:gridCol w="549633">
                  <a:extLst>
                    <a:ext uri="{9D8B030D-6E8A-4147-A177-3AD203B41FA5}">
                      <a16:colId xmlns:a16="http://schemas.microsoft.com/office/drawing/2014/main" val="20007"/>
                    </a:ext>
                  </a:extLst>
                </a:gridCol>
                <a:gridCol w="244282">
                  <a:extLst>
                    <a:ext uri="{9D8B030D-6E8A-4147-A177-3AD203B41FA5}">
                      <a16:colId xmlns:a16="http://schemas.microsoft.com/office/drawing/2014/main" val="20008"/>
                    </a:ext>
                  </a:extLst>
                </a:gridCol>
                <a:gridCol w="317637">
                  <a:extLst>
                    <a:ext uri="{9D8B030D-6E8A-4147-A177-3AD203B41FA5}">
                      <a16:colId xmlns:a16="http://schemas.microsoft.com/office/drawing/2014/main" val="3157928155"/>
                    </a:ext>
                  </a:extLst>
                </a:gridCol>
                <a:gridCol w="317636">
                  <a:extLst>
                    <a:ext uri="{9D8B030D-6E8A-4147-A177-3AD203B41FA5}">
                      <a16:colId xmlns:a16="http://schemas.microsoft.com/office/drawing/2014/main" val="1722002891"/>
                    </a:ext>
                  </a:extLst>
                </a:gridCol>
              </a:tblGrid>
              <a:tr h="180000">
                <a:tc>
                  <a:txBody>
                    <a:bodyPr/>
                    <a:lstStyle/>
                    <a:p>
                      <a:pPr marL="0" algn="ctr" rtl="0" eaLnBrk="1" fontAlgn="ctr" latinLnBrk="0" hangingPunct="1">
                        <a:spcBef>
                          <a:spcPts val="0"/>
                        </a:spcBef>
                        <a:spcAft>
                          <a:spcPts val="0"/>
                        </a:spcAft>
                      </a:pPr>
                      <a:r>
                        <a:rPr lang="es-MX" sz="750" b="1" i="0" u="none" strike="noStrike" kern="1200" baseline="0" dirty="0">
                          <a:solidFill>
                            <a:srgbClr val="000000"/>
                          </a:solidFill>
                          <a:effectLst/>
                          <a:latin typeface="Arial Narrow" panose="020B0606020202030204" pitchFamily="34" charset="0"/>
                          <a:cs typeface="Arial"/>
                        </a:rPr>
                        <a:t>TGE -</a:t>
                      </a:r>
                      <a:r>
                        <a:rPr lang="es-MX" sz="750" b="1" i="0" u="none" strike="noStrike" kern="1200" baseline="0" dirty="0" smtClean="0">
                          <a:solidFill>
                            <a:srgbClr val="000000"/>
                          </a:solidFill>
                          <a:effectLst/>
                          <a:latin typeface="Arial Narrow" panose="020B0606020202030204" pitchFamily="34" charset="0"/>
                          <a:cs typeface="Arial"/>
                        </a:rPr>
                        <a:t>2021 </a:t>
                      </a:r>
                      <a:r>
                        <a:rPr lang="es-MX" sz="750" b="1" i="0" u="none" strike="noStrike" kern="1200" baseline="0" dirty="0">
                          <a:solidFill>
                            <a:srgbClr val="000000"/>
                          </a:solidFill>
                          <a:effectLst/>
                          <a:latin typeface="Arial Narrow" panose="020B0606020202030204" pitchFamily="34" charset="0"/>
                          <a:cs typeface="Arial"/>
                        </a:rPr>
                        <a:t>– </a:t>
                      </a:r>
                      <a:r>
                        <a:rPr lang="es-MX" sz="750" b="1" i="0" u="none" strike="noStrike" kern="1200" baseline="0" dirty="0" smtClean="0">
                          <a:solidFill>
                            <a:srgbClr val="000000"/>
                          </a:solidFill>
                          <a:effectLst/>
                          <a:latin typeface="Arial Narrow" panose="020B0606020202030204" pitchFamily="34" charset="0"/>
                          <a:cs typeface="Arial"/>
                        </a:rPr>
                        <a:t>2022. </a:t>
                      </a:r>
                      <a:r>
                        <a:rPr lang="es-MX" sz="750" b="1" i="0" u="none" strike="noStrike" kern="1200" baseline="0" dirty="0">
                          <a:solidFill>
                            <a:srgbClr val="000000"/>
                          </a:solidFill>
                          <a:effectLst/>
                          <a:latin typeface="Arial Narrow" panose="020B0606020202030204" pitchFamily="34" charset="0"/>
                          <a:cs typeface="Arial"/>
                        </a:rPr>
                        <a:t>MÓDULO </a:t>
                      </a:r>
                      <a:r>
                        <a:rPr lang="es-MX" sz="750" b="1" i="0" u="none" strike="noStrike" kern="1200" baseline="0" dirty="0" smtClean="0">
                          <a:solidFill>
                            <a:srgbClr val="000000"/>
                          </a:solidFill>
                          <a:effectLst/>
                          <a:latin typeface="Arial Narrow" panose="020B0606020202030204" pitchFamily="34" charset="0"/>
                          <a:cs typeface="Arial"/>
                        </a:rPr>
                        <a:t>I</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r>
                        <a:rPr lang="es-MX" sz="750" b="0" i="0" u="none" strike="noStrike" dirty="0" smtClean="0">
                          <a:effectLst/>
                          <a:latin typeface="Arial Narrow" panose="020B0606020202030204" pitchFamily="34" charset="0"/>
                        </a:rPr>
                        <a:t>NOMBRE:</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es-MX" sz="750" dirty="0" smtClean="0">
                          <a:latin typeface="Arial Narrow" panose="020B0606020202030204" pitchFamily="34" charset="0"/>
                        </a:rPr>
                        <a:t>CARRERA</a:t>
                      </a:r>
                      <a:endParaRPr lang="es-MX" sz="75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750" b="0" i="0" u="none" strike="noStrike" dirty="0" smtClean="0">
                          <a:effectLst/>
                          <a:latin typeface="Arial Narrow" panose="020B0606020202030204" pitchFamily="34" charset="0"/>
                        </a:rPr>
                        <a:t>MATRÍCULA</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s-MX" sz="75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50" b="1" i="0" u="none" strike="noStrike" kern="1200" baseline="0" dirty="0">
                          <a:solidFill>
                            <a:srgbClr val="000000"/>
                          </a:solidFill>
                          <a:effectLst/>
                          <a:latin typeface="Arial Narrow" panose="020B0606020202030204" pitchFamily="34" charset="0"/>
                          <a:cs typeface="Arial"/>
                        </a:rPr>
                        <a:t>HOJA</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50" b="0" i="0" u="none" strike="noStrike" dirty="0" smtClean="0">
                          <a:effectLst/>
                          <a:latin typeface="Arial Narrow" panose="020B0606020202030204" pitchFamily="34" charset="0"/>
                        </a:rPr>
                        <a:t>1</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50" b="1" i="0" u="none" strike="noStrike" dirty="0" smtClean="0">
                          <a:effectLst/>
                          <a:latin typeface="Arial Narrow" panose="020B0606020202030204" pitchFamily="34" charset="0"/>
                        </a:rPr>
                        <a:t>DE</a:t>
                      </a:r>
                      <a:endParaRPr lang="es-MX" sz="750" b="1"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2</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5 Rectángulo"/>
          <p:cNvSpPr/>
          <p:nvPr/>
        </p:nvSpPr>
        <p:spPr>
          <a:xfrm>
            <a:off x="323528" y="6525344"/>
            <a:ext cx="8460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ESTE EJERCICIO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731670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323528" y="116632"/>
            <a:ext cx="8568952" cy="6588000"/>
          </a:xfrm>
          <a:prstGeom prst="rect">
            <a:avLst/>
          </a:prstGeom>
          <a:solidFill>
            <a:schemeClr val="bg1"/>
          </a:solidFill>
          <a:ln w="952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2" name="Marcador de número de diapositiva 1"/>
          <p:cNvSpPr>
            <a:spLocks noGrp="1"/>
          </p:cNvSpPr>
          <p:nvPr>
            <p:ph type="sldNum" sz="quarter" idx="12"/>
          </p:nvPr>
        </p:nvSpPr>
        <p:spPr>
          <a:xfrm>
            <a:off x="7009928" y="6525344"/>
            <a:ext cx="2170584" cy="340148"/>
          </a:xfrm>
        </p:spPr>
        <p:txBody>
          <a:bodyPr/>
          <a:lstStyle/>
          <a:p>
            <a:fld id="{132FADFE-3B8F-471C-ABF0-DBC7717ECBBC}" type="slidenum">
              <a:rPr lang="es-ES" sz="900" smtClean="0">
                <a:solidFill>
                  <a:schemeClr val="tx1"/>
                </a:solidFill>
              </a:rPr>
              <a:t>18</a:t>
            </a:fld>
            <a:endParaRPr lang="es-ES" sz="900" dirty="0">
              <a:solidFill>
                <a:schemeClr val="tx1"/>
              </a:solidFill>
            </a:endParaRPr>
          </a:p>
        </p:txBody>
      </p:sp>
      <p:graphicFrame>
        <p:nvGraphicFramePr>
          <p:cNvPr id="4" name="Tabla 3"/>
          <p:cNvGraphicFramePr>
            <a:graphicFrameLocks noGrp="1"/>
          </p:cNvGraphicFramePr>
          <p:nvPr>
            <p:extLst/>
          </p:nvPr>
        </p:nvGraphicFramePr>
        <p:xfrm>
          <a:off x="395897" y="1109856"/>
          <a:ext cx="3204000" cy="2103120"/>
        </p:xfrm>
        <a:graphic>
          <a:graphicData uri="http://schemas.openxmlformats.org/drawingml/2006/table">
            <a:tbl>
              <a:tblPr firstRow="1" bandRow="1">
                <a:tableStyleId>{5C22544A-7EE6-4342-B048-85BDC9FD1C3A}</a:tableStyleId>
              </a:tblPr>
              <a:tblGrid>
                <a:gridCol w="288356">
                  <a:extLst>
                    <a:ext uri="{9D8B030D-6E8A-4147-A177-3AD203B41FA5}">
                      <a16:colId xmlns:a16="http://schemas.microsoft.com/office/drawing/2014/main" val="2962217637"/>
                    </a:ext>
                  </a:extLst>
                </a:gridCol>
                <a:gridCol w="288417">
                  <a:extLst>
                    <a:ext uri="{9D8B030D-6E8A-4147-A177-3AD203B41FA5}">
                      <a16:colId xmlns:a16="http://schemas.microsoft.com/office/drawing/2014/main" val="3966133859"/>
                    </a:ext>
                  </a:extLst>
                </a:gridCol>
                <a:gridCol w="480533">
                  <a:extLst>
                    <a:ext uri="{9D8B030D-6E8A-4147-A177-3AD203B41FA5}">
                      <a16:colId xmlns:a16="http://schemas.microsoft.com/office/drawing/2014/main" val="2146203584"/>
                    </a:ext>
                  </a:extLst>
                </a:gridCol>
                <a:gridCol w="320437">
                  <a:extLst>
                    <a:ext uri="{9D8B030D-6E8A-4147-A177-3AD203B41FA5}">
                      <a16:colId xmlns:a16="http://schemas.microsoft.com/office/drawing/2014/main" val="3620114486"/>
                    </a:ext>
                  </a:extLst>
                </a:gridCol>
                <a:gridCol w="288502">
                  <a:extLst>
                    <a:ext uri="{9D8B030D-6E8A-4147-A177-3AD203B41FA5}">
                      <a16:colId xmlns:a16="http://schemas.microsoft.com/office/drawing/2014/main" val="2599260872"/>
                    </a:ext>
                  </a:extLst>
                </a:gridCol>
                <a:gridCol w="480448">
                  <a:extLst>
                    <a:ext uri="{9D8B030D-6E8A-4147-A177-3AD203B41FA5}">
                      <a16:colId xmlns:a16="http://schemas.microsoft.com/office/drawing/2014/main" val="971177800"/>
                    </a:ext>
                  </a:extLst>
                </a:gridCol>
                <a:gridCol w="288356">
                  <a:extLst>
                    <a:ext uri="{9D8B030D-6E8A-4147-A177-3AD203B41FA5}">
                      <a16:colId xmlns:a16="http://schemas.microsoft.com/office/drawing/2014/main" val="4199977618"/>
                    </a:ext>
                  </a:extLst>
                </a:gridCol>
                <a:gridCol w="256580">
                  <a:extLst>
                    <a:ext uri="{9D8B030D-6E8A-4147-A177-3AD203B41FA5}">
                      <a16:colId xmlns:a16="http://schemas.microsoft.com/office/drawing/2014/main" val="82907420"/>
                    </a:ext>
                  </a:extLst>
                </a:gridCol>
                <a:gridCol w="512371">
                  <a:extLst>
                    <a:ext uri="{9D8B030D-6E8A-4147-A177-3AD203B41FA5}">
                      <a16:colId xmlns:a16="http://schemas.microsoft.com/office/drawing/2014/main" val="3374055865"/>
                    </a:ext>
                  </a:extLst>
                </a:gridCol>
              </a:tblGrid>
              <a:tr h="0">
                <a:tc gridSpan="9">
                  <a:txBody>
                    <a:bodyPr/>
                    <a:lstStyle/>
                    <a:p>
                      <a:pPr algn="ctr"/>
                      <a:r>
                        <a:rPr lang="es-MX" sz="800" dirty="0" smtClean="0">
                          <a:solidFill>
                            <a:schemeClr val="tx1"/>
                          </a:solidFill>
                          <a:latin typeface="Arial Narrow" panose="020B0606020202030204" pitchFamily="34" charset="0"/>
                        </a:rPr>
                        <a:t>DETERMINAR EL MEJOR ESTILO DE ERQUIPO</a:t>
                      </a:r>
                      <a:r>
                        <a:rPr lang="es-MX" sz="800" baseline="0" dirty="0" smtClean="0">
                          <a:solidFill>
                            <a:schemeClr val="tx1"/>
                          </a:solidFill>
                          <a:latin typeface="Arial Narrow" panose="020B0606020202030204" pitchFamily="34" charset="0"/>
                        </a:rPr>
                        <a:t> PARA</a:t>
                      </a:r>
                      <a:endParaRPr lang="es-MX" sz="800" dirty="0">
                        <a:solidFill>
                          <a:schemeClr val="tx1"/>
                        </a:solidFill>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dirty="0"/>
                    </a:p>
                  </a:txBody>
                  <a:tcPr/>
                </a:tc>
                <a:tc hMerge="1">
                  <a:txBody>
                    <a:bodyPr/>
                    <a:lstStyle/>
                    <a:p>
                      <a:endParaRPr lang="es-MX"/>
                    </a:p>
                  </a:txBody>
                  <a:tcPr/>
                </a:tc>
                <a:tc hMerge="1">
                  <a:txBody>
                    <a:bodyPr/>
                    <a:lstStyle/>
                    <a:p>
                      <a:endParaRPr lang="es-MX" sz="1000" dirty="0">
                        <a:latin typeface="Arial Narrow" panose="020B0606020202030204" pitchFamily="34" charset="0"/>
                      </a:endParaRPr>
                    </a:p>
                  </a:txBody>
                  <a:tcP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sz="1000" dirty="0">
                        <a:latin typeface="Arial Narrow" panose="020B0606020202030204" pitchFamily="34" charset="0"/>
                      </a:endParaRPr>
                    </a:p>
                  </a:txBody>
                  <a:tcP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dirty="0"/>
                    </a:p>
                  </a:txBody>
                  <a:tcPr/>
                </a:tc>
                <a:tc hMerge="1">
                  <a:txBody>
                    <a:bodyPr/>
                    <a:lstStyle/>
                    <a:p>
                      <a:endParaRPr lang="es-MX"/>
                    </a:p>
                  </a:txBody>
                  <a:tcPr/>
                </a:tc>
                <a:extLst>
                  <a:ext uri="{0D108BD9-81ED-4DB2-BD59-A6C34878D82A}">
                    <a16:rowId xmlns:a16="http://schemas.microsoft.com/office/drawing/2014/main" val="3983989736"/>
                  </a:ext>
                </a:extLst>
              </a:tr>
              <a:tr h="0">
                <a:tc>
                  <a:txBody>
                    <a:bodyPr/>
                    <a:lstStyle/>
                    <a:p>
                      <a:pPr algn="r"/>
                      <a:r>
                        <a:rPr lang="es-MX" sz="700" dirty="0" smtClean="0">
                          <a:solidFill>
                            <a:schemeClr val="tx2">
                              <a:lumMod val="50000"/>
                            </a:schemeClr>
                          </a:solidFill>
                          <a:latin typeface="Arial Narrow" panose="020B0606020202030204" pitchFamily="34" charset="0"/>
                        </a:rPr>
                        <a:t>1</a:t>
                      </a:r>
                      <a:endParaRPr lang="es-MX" sz="700" dirty="0">
                        <a:solidFill>
                          <a:schemeClr val="tx2">
                            <a:lumMod val="50000"/>
                          </a:schemeClr>
                        </a:solidFill>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a:txBody>
                    <a:bodyPr/>
                    <a:lstStyle/>
                    <a:p>
                      <a:pPr algn="r"/>
                      <a:r>
                        <a:rPr lang="es-MX" sz="700" dirty="0" smtClean="0">
                          <a:latin typeface="Arial Narrow" panose="020B0606020202030204" pitchFamily="34" charset="0"/>
                        </a:rPr>
                        <a:t>2</a:t>
                      </a:r>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a:txBody>
                    <a:bodyPr/>
                    <a:lstStyle/>
                    <a:p>
                      <a:pPr algn="r"/>
                      <a:r>
                        <a:rPr lang="es-MX" sz="700" dirty="0" smtClean="0">
                          <a:latin typeface="Arial Narrow" panose="020B0606020202030204" pitchFamily="34" charset="0"/>
                        </a:rPr>
                        <a:t>3</a:t>
                      </a:r>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10582627"/>
                  </a:ext>
                </a:extLst>
              </a:tr>
              <a:tr h="0">
                <a:tc>
                  <a:txBody>
                    <a:bodyPr/>
                    <a:lstStyle/>
                    <a:p>
                      <a:pPr algn="r"/>
                      <a:r>
                        <a:rPr lang="es-MX" sz="700" dirty="0" smtClean="0">
                          <a:solidFill>
                            <a:schemeClr val="tx2">
                              <a:lumMod val="50000"/>
                            </a:schemeClr>
                          </a:solidFill>
                          <a:latin typeface="Arial Narrow" panose="020B0606020202030204" pitchFamily="34" charset="0"/>
                        </a:rPr>
                        <a:t>4</a:t>
                      </a:r>
                      <a:endParaRPr lang="es-MX" sz="700" dirty="0">
                        <a:solidFill>
                          <a:schemeClr val="tx2">
                            <a:lumMod val="50000"/>
                          </a:schemeClr>
                        </a:solidFill>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a:txBody>
                    <a:bodyPr/>
                    <a:lstStyle/>
                    <a:p>
                      <a:pPr algn="r"/>
                      <a:r>
                        <a:rPr lang="es-MX" sz="700" dirty="0" smtClean="0">
                          <a:latin typeface="Arial Narrow" panose="020B0606020202030204" pitchFamily="34" charset="0"/>
                        </a:rPr>
                        <a:t>5</a:t>
                      </a:r>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a:txBody>
                    <a:bodyPr/>
                    <a:lstStyle/>
                    <a:p>
                      <a:pPr algn="r"/>
                      <a:r>
                        <a:rPr lang="es-MX" sz="700" dirty="0" smtClean="0">
                          <a:latin typeface="Arial Narrow" panose="020B0606020202030204" pitchFamily="34" charset="0"/>
                        </a:rPr>
                        <a:t>6</a:t>
                      </a:r>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441174245"/>
                  </a:ext>
                </a:extLst>
              </a:tr>
              <a:tr h="0">
                <a:tc>
                  <a:txBody>
                    <a:bodyPr/>
                    <a:lstStyle/>
                    <a:p>
                      <a:pPr algn="r"/>
                      <a:r>
                        <a:rPr lang="es-MX" sz="700" dirty="0" smtClean="0">
                          <a:solidFill>
                            <a:schemeClr val="tx2">
                              <a:lumMod val="50000"/>
                            </a:schemeClr>
                          </a:solidFill>
                          <a:latin typeface="Arial Narrow" panose="020B0606020202030204" pitchFamily="34" charset="0"/>
                        </a:rPr>
                        <a:t>7</a:t>
                      </a:r>
                      <a:endParaRPr lang="es-MX" sz="700" dirty="0">
                        <a:solidFill>
                          <a:schemeClr val="tx2">
                            <a:lumMod val="50000"/>
                          </a:schemeClr>
                        </a:solidFill>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a:txBody>
                    <a:bodyPr/>
                    <a:lstStyle/>
                    <a:p>
                      <a:pPr algn="r"/>
                      <a:r>
                        <a:rPr lang="es-MX" sz="700" dirty="0" smtClean="0">
                          <a:latin typeface="Arial Narrow" panose="020B0606020202030204" pitchFamily="34" charset="0"/>
                        </a:rPr>
                        <a:t>8</a:t>
                      </a:r>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a:txBody>
                    <a:bodyPr/>
                    <a:lstStyle/>
                    <a:p>
                      <a:pPr algn="r"/>
                      <a:r>
                        <a:rPr lang="es-MX" sz="700" dirty="0" smtClean="0">
                          <a:latin typeface="Arial Narrow" panose="020B0606020202030204" pitchFamily="34" charset="0"/>
                        </a:rPr>
                        <a:t>9</a:t>
                      </a:r>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098714516"/>
                  </a:ext>
                </a:extLst>
              </a:tr>
              <a:tr h="0">
                <a:tc>
                  <a:txBody>
                    <a:bodyPr/>
                    <a:lstStyle/>
                    <a:p>
                      <a:pPr algn="r"/>
                      <a:r>
                        <a:rPr lang="es-MX" sz="700" dirty="0" smtClean="0">
                          <a:solidFill>
                            <a:schemeClr val="tx2">
                              <a:lumMod val="50000"/>
                            </a:schemeClr>
                          </a:solidFill>
                          <a:latin typeface="Arial Narrow" panose="020B0606020202030204" pitchFamily="34" charset="0"/>
                        </a:rPr>
                        <a:t>10</a:t>
                      </a:r>
                      <a:endParaRPr lang="es-MX" sz="700" dirty="0">
                        <a:solidFill>
                          <a:schemeClr val="tx2">
                            <a:lumMod val="50000"/>
                          </a:schemeClr>
                        </a:solidFill>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a:txBody>
                    <a:bodyPr/>
                    <a:lstStyle/>
                    <a:p>
                      <a:pPr algn="r"/>
                      <a:r>
                        <a:rPr lang="es-MX" sz="700" dirty="0" smtClean="0">
                          <a:latin typeface="Arial Narrow" panose="020B0606020202030204" pitchFamily="34" charset="0"/>
                        </a:rPr>
                        <a:t>11</a:t>
                      </a:r>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a:txBody>
                    <a:bodyPr/>
                    <a:lstStyle/>
                    <a:p>
                      <a:pPr algn="r"/>
                      <a:r>
                        <a:rPr lang="es-MX" sz="700" dirty="0" smtClean="0">
                          <a:latin typeface="Arial Narrow" panose="020B0606020202030204" pitchFamily="34" charset="0"/>
                        </a:rPr>
                        <a:t>12</a:t>
                      </a:r>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678272269"/>
                  </a:ext>
                </a:extLst>
              </a:tr>
              <a:tr h="0">
                <a:tc>
                  <a:txBody>
                    <a:bodyPr/>
                    <a:lstStyle/>
                    <a:p>
                      <a:pPr algn="r"/>
                      <a:r>
                        <a:rPr lang="es-MX" sz="700" dirty="0" smtClean="0">
                          <a:solidFill>
                            <a:schemeClr val="tx2">
                              <a:lumMod val="50000"/>
                            </a:schemeClr>
                          </a:solidFill>
                          <a:latin typeface="Arial Narrow" panose="020B0606020202030204" pitchFamily="34" charset="0"/>
                        </a:rPr>
                        <a:t>13</a:t>
                      </a:r>
                      <a:endParaRPr lang="es-MX" sz="700" dirty="0">
                        <a:solidFill>
                          <a:schemeClr val="tx2">
                            <a:lumMod val="50000"/>
                          </a:schemeClr>
                        </a:solidFill>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a:txBody>
                    <a:bodyPr/>
                    <a:lstStyle/>
                    <a:p>
                      <a:pPr algn="r"/>
                      <a:r>
                        <a:rPr lang="es-MX" sz="700" dirty="0" smtClean="0">
                          <a:latin typeface="Arial Narrow" panose="020B0606020202030204" pitchFamily="34" charset="0"/>
                        </a:rPr>
                        <a:t>14</a:t>
                      </a:r>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a:txBody>
                    <a:bodyPr/>
                    <a:lstStyle/>
                    <a:p>
                      <a:pPr algn="r"/>
                      <a:r>
                        <a:rPr lang="es-MX" sz="700" dirty="0" smtClean="0">
                          <a:latin typeface="Arial Narrow" panose="020B0606020202030204" pitchFamily="34" charset="0"/>
                        </a:rPr>
                        <a:t>15</a:t>
                      </a:r>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132186210"/>
                  </a:ext>
                </a:extLst>
              </a:tr>
              <a:tr h="0">
                <a:tc>
                  <a:txBody>
                    <a:bodyPr/>
                    <a:lstStyle/>
                    <a:p>
                      <a:pPr algn="r"/>
                      <a:r>
                        <a:rPr lang="es-MX" sz="700" dirty="0" smtClean="0">
                          <a:solidFill>
                            <a:schemeClr val="tx2">
                              <a:lumMod val="50000"/>
                            </a:schemeClr>
                          </a:solidFill>
                          <a:latin typeface="Arial Narrow" panose="020B0606020202030204" pitchFamily="34" charset="0"/>
                        </a:rPr>
                        <a:t>16</a:t>
                      </a:r>
                      <a:endParaRPr lang="es-MX" sz="700" dirty="0">
                        <a:solidFill>
                          <a:schemeClr val="tx2">
                            <a:lumMod val="50000"/>
                          </a:schemeClr>
                        </a:solidFill>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a:txBody>
                    <a:bodyPr/>
                    <a:lstStyle/>
                    <a:p>
                      <a:pPr algn="r"/>
                      <a:r>
                        <a:rPr lang="es-MX" sz="700" dirty="0" smtClean="0">
                          <a:latin typeface="Arial Narrow" panose="020B0606020202030204" pitchFamily="34" charset="0"/>
                        </a:rPr>
                        <a:t>17</a:t>
                      </a:r>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a:txBody>
                    <a:bodyPr/>
                    <a:lstStyle/>
                    <a:p>
                      <a:pPr algn="r"/>
                      <a:r>
                        <a:rPr lang="es-MX" sz="700" dirty="0" smtClean="0">
                          <a:latin typeface="Arial Narrow" panose="020B0606020202030204" pitchFamily="34" charset="0"/>
                        </a:rPr>
                        <a:t>18</a:t>
                      </a:r>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707364867"/>
                  </a:ext>
                </a:extLst>
              </a:tr>
              <a:tr h="0">
                <a:tc>
                  <a:txBody>
                    <a:bodyPr/>
                    <a:lstStyle/>
                    <a:p>
                      <a:pPr algn="r"/>
                      <a:r>
                        <a:rPr lang="es-MX" sz="700" dirty="0" smtClean="0">
                          <a:solidFill>
                            <a:schemeClr val="tx2">
                              <a:lumMod val="50000"/>
                            </a:schemeClr>
                          </a:solidFill>
                          <a:latin typeface="Arial Narrow" panose="020B0606020202030204" pitchFamily="34" charset="0"/>
                        </a:rPr>
                        <a:t>19</a:t>
                      </a:r>
                      <a:endParaRPr lang="es-MX" sz="700" dirty="0">
                        <a:solidFill>
                          <a:schemeClr val="tx2">
                            <a:lumMod val="50000"/>
                          </a:schemeClr>
                        </a:solidFill>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a:txBody>
                    <a:bodyPr/>
                    <a:lstStyle/>
                    <a:p>
                      <a:pPr algn="r"/>
                      <a:r>
                        <a:rPr lang="es-MX" sz="700" dirty="0" smtClean="0">
                          <a:latin typeface="Arial Narrow" panose="020B0606020202030204" pitchFamily="34" charset="0"/>
                        </a:rPr>
                        <a:t>20</a:t>
                      </a:r>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a:txBody>
                    <a:bodyPr/>
                    <a:lstStyle/>
                    <a:p>
                      <a:pPr algn="r"/>
                      <a:r>
                        <a:rPr lang="es-MX" sz="700" dirty="0" smtClean="0">
                          <a:latin typeface="Arial Narrow" panose="020B0606020202030204" pitchFamily="34" charset="0"/>
                        </a:rPr>
                        <a:t>21</a:t>
                      </a:r>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387088486"/>
                  </a:ext>
                </a:extLst>
              </a:tr>
              <a:tr h="0">
                <a:tc gridSpan="2">
                  <a:txBody>
                    <a:bodyPr/>
                    <a:lstStyle/>
                    <a:p>
                      <a:pPr algn="ctr"/>
                      <a:r>
                        <a:rPr lang="es-MX" sz="700" dirty="0" smtClean="0">
                          <a:latin typeface="Arial Narrow" panose="020B0606020202030204" pitchFamily="34" charset="0"/>
                        </a:rPr>
                        <a:t>TOTAL</a:t>
                      </a:r>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sz="1000" dirty="0">
                        <a:latin typeface="Arial Narrow" panose="020B0606020202030204" pitchFamily="34" charset="0"/>
                      </a:endParaRPr>
                    </a:p>
                  </a:txBody>
                  <a:tcP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gridSpan="2">
                  <a:txBody>
                    <a:bodyPr/>
                    <a:lstStyle/>
                    <a:p>
                      <a:pPr algn="ctr"/>
                      <a:r>
                        <a:rPr lang="es-MX" sz="700" dirty="0" smtClean="0">
                          <a:latin typeface="Arial Narrow" panose="020B0606020202030204" pitchFamily="34" charset="0"/>
                        </a:rPr>
                        <a:t>TOTAL</a:t>
                      </a:r>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algn="ctr"/>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gridSpan="2">
                  <a:txBody>
                    <a:bodyPr/>
                    <a:lstStyle/>
                    <a:p>
                      <a:pPr algn="ctr"/>
                      <a:r>
                        <a:rPr lang="es-MX" sz="700" dirty="0" smtClean="0">
                          <a:latin typeface="Arial Narrow" panose="020B0606020202030204" pitchFamily="34" charset="0"/>
                        </a:rPr>
                        <a:t>TOTAL</a:t>
                      </a:r>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sz="1000" dirty="0">
                        <a:latin typeface="Arial Narrow" panose="020B0606020202030204" pitchFamily="34" charset="0"/>
                      </a:endParaRPr>
                    </a:p>
                  </a:txBody>
                  <a:tcP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endParaRPr lang="es-MX" sz="700" dirty="0">
                        <a:latin typeface="Arial Narrow" panose="020B0606020202030204" pitchFamily="34" charset="0"/>
                      </a:endParaRPr>
                    </a:p>
                  </a:txBody>
                  <a:tcPr>
                    <a:lnL w="635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3019615"/>
                  </a:ext>
                </a:extLst>
              </a:tr>
              <a:tr h="0">
                <a:tc gridSpan="3">
                  <a:txBody>
                    <a:bodyPr/>
                    <a:lstStyle/>
                    <a:p>
                      <a:pPr algn="ctr"/>
                      <a:r>
                        <a:rPr lang="es-MX" sz="700" b="1" i="1" dirty="0" smtClean="0">
                          <a:latin typeface="Arial Narrow" panose="020B0606020202030204" pitchFamily="34" charset="0"/>
                        </a:rPr>
                        <a:t>ESTILO DE EQUIPO</a:t>
                      </a:r>
                    </a:p>
                    <a:p>
                      <a:pPr algn="ctr"/>
                      <a:r>
                        <a:rPr lang="es-MX" sz="700" b="1" i="1" dirty="0" smtClean="0">
                          <a:latin typeface="Arial Narrow" panose="020B0606020202030204" pitchFamily="34" charset="0"/>
                        </a:rPr>
                        <a:t>BEISBOL</a:t>
                      </a:r>
                      <a:endParaRPr lang="es-MX" sz="700" b="1" i="1" dirty="0">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sz="1000" dirty="0">
                        <a:latin typeface="Arial Narrow" panose="020B0606020202030204" pitchFamily="34" charset="0"/>
                      </a:endParaRPr>
                    </a:p>
                  </a:txBody>
                  <a:tcP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gridSpan="3">
                  <a:txBody>
                    <a:bodyPr/>
                    <a:lstStyle/>
                    <a:p>
                      <a:pPr algn="ctr"/>
                      <a:r>
                        <a:rPr lang="es-MX" sz="700" b="1" i="1" dirty="0" smtClean="0">
                          <a:latin typeface="Arial Narrow" panose="020B0606020202030204" pitchFamily="34" charset="0"/>
                        </a:rPr>
                        <a:t>ESTILO DE EQUIPO</a:t>
                      </a:r>
                    </a:p>
                    <a:p>
                      <a:pPr algn="ctr"/>
                      <a:r>
                        <a:rPr lang="es-MX" sz="700" b="1" i="1" dirty="0" smtClean="0">
                          <a:latin typeface="Arial Narrow" panose="020B0606020202030204" pitchFamily="34" charset="0"/>
                        </a:rPr>
                        <a:t>DE FUTBOL</a:t>
                      </a:r>
                      <a:endParaRPr lang="es-MX" sz="700" b="1" i="1" dirty="0">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gridSpan="3">
                  <a:txBody>
                    <a:bodyPr/>
                    <a:lstStyle/>
                    <a:p>
                      <a:pPr algn="ctr"/>
                      <a:r>
                        <a:rPr lang="es-MX" sz="700" b="1" i="1" dirty="0" smtClean="0">
                          <a:latin typeface="Arial Narrow" panose="020B0606020202030204" pitchFamily="34" charset="0"/>
                        </a:rPr>
                        <a:t>ESTILO DE EQUIPO DE BASQUETBOL</a:t>
                      </a:r>
                      <a:endParaRPr lang="es-MX" sz="700" b="1" i="1" dirty="0">
                        <a:latin typeface="Arial Narrow" panose="020B060602020203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sz="1000" dirty="0">
                        <a:latin typeface="Arial Narrow" panose="020B0606020202030204" pitchFamily="34" charset="0"/>
                      </a:endParaRPr>
                    </a:p>
                  </a:txBody>
                  <a:tcP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3478286358"/>
                  </a:ext>
                </a:extLst>
              </a:tr>
            </a:tbl>
          </a:graphicData>
        </a:graphic>
      </p:graphicFrame>
      <p:graphicFrame>
        <p:nvGraphicFramePr>
          <p:cNvPr id="5" name="Tabla 4"/>
          <p:cNvGraphicFramePr>
            <a:graphicFrameLocks noGrp="1"/>
          </p:cNvGraphicFramePr>
          <p:nvPr>
            <p:extLst/>
          </p:nvPr>
        </p:nvGraphicFramePr>
        <p:xfrm>
          <a:off x="3635895" y="1124967"/>
          <a:ext cx="5112000" cy="2088000"/>
        </p:xfrm>
        <a:graphic>
          <a:graphicData uri="http://schemas.openxmlformats.org/drawingml/2006/table">
            <a:tbl>
              <a:tblPr firstRow="1" bandRow="1">
                <a:tableStyleId>{5C22544A-7EE6-4342-B048-85BDC9FD1C3A}</a:tableStyleId>
              </a:tblPr>
              <a:tblGrid>
                <a:gridCol w="768593">
                  <a:extLst>
                    <a:ext uri="{9D8B030D-6E8A-4147-A177-3AD203B41FA5}">
                      <a16:colId xmlns:a16="http://schemas.microsoft.com/office/drawing/2014/main" val="3940398499"/>
                    </a:ext>
                  </a:extLst>
                </a:gridCol>
                <a:gridCol w="4343407">
                  <a:extLst>
                    <a:ext uri="{9D8B030D-6E8A-4147-A177-3AD203B41FA5}">
                      <a16:colId xmlns:a16="http://schemas.microsoft.com/office/drawing/2014/main" val="1243717652"/>
                    </a:ext>
                  </a:extLst>
                </a:gridCol>
              </a:tblGrid>
              <a:tr h="628126">
                <a:tc>
                  <a:txBody>
                    <a:bodyPr/>
                    <a:lstStyle/>
                    <a:p>
                      <a:pPr algn="ctr"/>
                      <a:r>
                        <a:rPr lang="es-MX" sz="800" b="1" dirty="0" smtClean="0">
                          <a:solidFill>
                            <a:schemeClr val="tx1"/>
                          </a:solidFill>
                          <a:latin typeface="Arial" panose="020B0604020202020204" pitchFamily="34" charset="0"/>
                          <a:cs typeface="Arial" panose="020B0604020202020204" pitchFamily="34" charset="0"/>
                        </a:rPr>
                        <a:t>Béisbol</a:t>
                      </a:r>
                      <a:endParaRPr lang="es-MX" sz="800" b="1"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just"/>
                      <a:r>
                        <a:rPr lang="es-MX" sz="800" b="1" dirty="0" smtClean="0">
                          <a:solidFill>
                            <a:schemeClr val="tx1"/>
                          </a:solidFill>
                          <a:latin typeface="Arial" panose="020B0604020202020204" pitchFamily="34" charset="0"/>
                          <a:cs typeface="Arial" panose="020B0604020202020204" pitchFamily="34" charset="0"/>
                        </a:rPr>
                        <a:t>Es un deporte altamente individualista que en ocasiones requiere del trabajo en equipo en algunas circunstancias. Los jugadores interactúan en una mínima proporción y la coordinación de los jugadores es obtenida a través del diseño del juego</a:t>
                      </a:r>
                      <a:endParaRPr lang="es-MX" sz="800" b="1"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49097871"/>
                  </a:ext>
                </a:extLst>
              </a:tr>
              <a:tr h="699511">
                <a:tc>
                  <a:txBody>
                    <a:bodyPr/>
                    <a:lstStyle/>
                    <a:p>
                      <a:pPr algn="ctr"/>
                      <a:r>
                        <a:rPr lang="es-MX" sz="800" b="1" dirty="0" smtClean="0">
                          <a:solidFill>
                            <a:schemeClr val="tx1"/>
                          </a:solidFill>
                          <a:latin typeface="Arial" panose="020B0604020202020204" pitchFamily="34" charset="0"/>
                          <a:cs typeface="Arial" panose="020B0604020202020204" pitchFamily="34" charset="0"/>
                        </a:rPr>
                        <a:t>Futbol:</a:t>
                      </a:r>
                      <a:endParaRPr lang="es-MX" sz="800" b="1"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just"/>
                      <a:r>
                        <a:rPr lang="es-MX" sz="800" b="1" dirty="0" smtClean="0">
                          <a:solidFill>
                            <a:schemeClr val="tx1"/>
                          </a:solidFill>
                          <a:latin typeface="Arial" panose="020B0604020202020204" pitchFamily="34" charset="0"/>
                          <a:cs typeface="Arial" panose="020B0604020202020204" pitchFamily="34" charset="0"/>
                        </a:rPr>
                        <a:t>Demanda</a:t>
                      </a:r>
                      <a:r>
                        <a:rPr lang="es-MX" sz="800" b="1" baseline="0" dirty="0" smtClean="0">
                          <a:solidFill>
                            <a:schemeClr val="tx1"/>
                          </a:solidFill>
                          <a:latin typeface="Arial" panose="020B0604020202020204" pitchFamily="34" charset="0"/>
                          <a:cs typeface="Arial" panose="020B0604020202020204" pitchFamily="34" charset="0"/>
                        </a:rPr>
                        <a:t> organización y trabajo en equipo sistemático. Las jugadas están diseñadas de antemano, y los jugadores son asignados a roles/funciones especiales a través del juego y para cada jugada. La planeación cuidadosa asegura la cooperación y la colaboración de todos y cada uno de los jugadores.</a:t>
                      </a:r>
                      <a:endParaRPr lang="es-MX" sz="800" b="1"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6458669"/>
                  </a:ext>
                </a:extLst>
              </a:tr>
              <a:tr h="760363">
                <a:tc>
                  <a:txBody>
                    <a:bodyPr/>
                    <a:lstStyle/>
                    <a:p>
                      <a:pPr algn="ctr"/>
                      <a:r>
                        <a:rPr lang="es-MX" sz="800" b="1" dirty="0" smtClean="0">
                          <a:solidFill>
                            <a:schemeClr val="tx1"/>
                          </a:solidFill>
                          <a:latin typeface="Arial" panose="020B0604020202020204" pitchFamily="34" charset="0"/>
                          <a:cs typeface="Arial" panose="020B0604020202020204" pitchFamily="34" charset="0"/>
                        </a:rPr>
                        <a:t>Basque</a:t>
                      </a:r>
                      <a:r>
                        <a:rPr lang="es-MX" sz="800" b="1" u="none" dirty="0" smtClean="0">
                          <a:solidFill>
                            <a:schemeClr val="tx1"/>
                          </a:solidFill>
                          <a:latin typeface="Arial" panose="020B0604020202020204" pitchFamily="34" charset="0"/>
                          <a:cs typeface="Arial" panose="020B0604020202020204" pitchFamily="34" charset="0"/>
                        </a:rPr>
                        <a:t>t</a:t>
                      </a:r>
                      <a:r>
                        <a:rPr lang="es-MX" sz="800" b="1" dirty="0" smtClean="0">
                          <a:solidFill>
                            <a:schemeClr val="tx1"/>
                          </a:solidFill>
                          <a:latin typeface="Arial" panose="020B0604020202020204" pitchFamily="34" charset="0"/>
                          <a:cs typeface="Arial" panose="020B0604020202020204" pitchFamily="34" charset="0"/>
                        </a:rPr>
                        <a:t>bol</a:t>
                      </a:r>
                      <a:endParaRPr lang="es-MX" sz="800" b="1"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just"/>
                      <a:r>
                        <a:rPr lang="es-MX" sz="800" b="1" dirty="0" smtClean="0">
                          <a:solidFill>
                            <a:schemeClr val="tx1"/>
                          </a:solidFill>
                          <a:latin typeface="Arial" panose="020B0604020202020204" pitchFamily="34" charset="0"/>
                          <a:cs typeface="Arial" panose="020B0604020202020204" pitchFamily="34" charset="0"/>
                        </a:rPr>
                        <a:t>Se requiere que los jugadores adquiera el trabajo en equipo de manera espontánea. La coordinación es obtenida en la medida que los jugadores mutua y muchas veces simultáneamente se ajustan a las cambiantes</a:t>
                      </a:r>
                      <a:r>
                        <a:rPr lang="es-MX" sz="800" b="1" baseline="0" dirty="0" smtClean="0">
                          <a:solidFill>
                            <a:schemeClr val="tx1"/>
                          </a:solidFill>
                          <a:latin typeface="Arial" panose="020B0604020202020204" pitchFamily="34" charset="0"/>
                          <a:cs typeface="Arial" panose="020B0604020202020204" pitchFamily="34" charset="0"/>
                        </a:rPr>
                        <a:t> circunstancias del juego. Demanda mucha rapidez y movilidad y requiere gran fle3xibilidad y armonía entre todos los jugadores.</a:t>
                      </a:r>
                      <a:endParaRPr lang="es-MX" sz="800" b="1"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9392415"/>
                  </a:ext>
                </a:extLst>
              </a:tr>
            </a:tbl>
          </a:graphicData>
        </a:graphic>
      </p:graphicFrame>
      <p:graphicFrame>
        <p:nvGraphicFramePr>
          <p:cNvPr id="6" name="Tabla 5"/>
          <p:cNvGraphicFramePr>
            <a:graphicFrameLocks noGrp="1"/>
          </p:cNvGraphicFramePr>
          <p:nvPr>
            <p:extLst/>
          </p:nvPr>
        </p:nvGraphicFramePr>
        <p:xfrm>
          <a:off x="395536" y="686976"/>
          <a:ext cx="8352928" cy="365760"/>
        </p:xfrm>
        <a:graphic>
          <a:graphicData uri="http://schemas.openxmlformats.org/drawingml/2006/table">
            <a:tbl>
              <a:tblPr firstRow="1" bandRow="1"/>
              <a:tblGrid>
                <a:gridCol w="337228">
                  <a:extLst>
                    <a:ext uri="{9D8B030D-6E8A-4147-A177-3AD203B41FA5}">
                      <a16:colId xmlns:a16="http://schemas.microsoft.com/office/drawing/2014/main" val="308889133"/>
                    </a:ext>
                  </a:extLst>
                </a:gridCol>
                <a:gridCol w="8015700">
                  <a:extLst>
                    <a:ext uri="{9D8B030D-6E8A-4147-A177-3AD203B41FA5}">
                      <a16:colId xmlns:a16="http://schemas.microsoft.com/office/drawing/2014/main" val="3780664304"/>
                    </a:ext>
                  </a:extLst>
                </a:gridCol>
              </a:tblGrid>
              <a:tr h="360000">
                <a:tc>
                  <a:txBody>
                    <a:bodyPr/>
                    <a:lstStyle/>
                    <a:p>
                      <a:pPr marL="0" algn="ctr" rtl="0" eaLnBrk="1" fontAlgn="ctr" latinLnBrk="0" hangingPunct="1">
                        <a:spcBef>
                          <a:spcPts val="0"/>
                        </a:spcBef>
                        <a:spcAft>
                          <a:spcPts val="0"/>
                        </a:spcAft>
                      </a:pPr>
                      <a:r>
                        <a:rPr lang="es-MX" sz="1100" b="1" i="0" u="none" strike="noStrike" kern="1200" dirty="0" smtClean="0">
                          <a:solidFill>
                            <a:srgbClr val="FF0000"/>
                          </a:solidFill>
                          <a:effectLst/>
                          <a:latin typeface="Arial Narrow" panose="020B0606020202030204" pitchFamily="34" charset="0"/>
                        </a:rPr>
                        <a:t>2</a:t>
                      </a:r>
                      <a:endParaRPr lang="es-MX" sz="1100" b="0" i="0" u="none" strike="noStrike" dirty="0">
                        <a:solidFill>
                          <a:srgbClr val="FF0000"/>
                        </a:solidFill>
                        <a:effectLst/>
                        <a:latin typeface="Arial" panose="020B0604020202020204" pitchFamily="34" charset="0"/>
                      </a:endParaRPr>
                    </a:p>
                  </a:txBody>
                  <a:tcPr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r>
                        <a:rPr lang="es-MX" sz="900" b="1" i="0" u="none" strike="noStrike" kern="1200" dirty="0" smtClean="0">
                          <a:solidFill>
                            <a:schemeClr val="tx2">
                              <a:lumMod val="50000"/>
                            </a:schemeClr>
                          </a:solidFill>
                          <a:effectLst/>
                          <a:latin typeface="Arial Narrow" panose="020B0606020202030204" pitchFamily="34" charset="0"/>
                        </a:rPr>
                        <a:t>En</a:t>
                      </a:r>
                      <a:r>
                        <a:rPr lang="es-MX" sz="900" b="1" i="0" u="none" strike="noStrike" kern="1200" baseline="0" dirty="0" smtClean="0">
                          <a:solidFill>
                            <a:schemeClr val="tx2">
                              <a:lumMod val="50000"/>
                            </a:schemeClr>
                          </a:solidFill>
                          <a:effectLst/>
                          <a:latin typeface="Arial Narrow" panose="020B0606020202030204" pitchFamily="34" charset="0"/>
                        </a:rPr>
                        <a:t> el siguiente cuadro, anote en el  número de renglón  que corresponda en cada una de las columnas, el número que circulo en el cuestionario anterior. Una vez que anotó todos los números circulados del cuestionario anterior, sume los totales en cada estilo de equipo.</a:t>
                      </a:r>
                      <a:endParaRPr lang="es-MX" sz="900" b="0" i="0" u="none" strike="noStrike" dirty="0">
                        <a:solidFill>
                          <a:schemeClr val="tx2">
                            <a:lumMod val="50000"/>
                          </a:schemeClr>
                        </a:solidFill>
                        <a:effectLst/>
                        <a:latin typeface="Arial" panose="020B0604020202020204" pitchFamily="34" charset="0"/>
                      </a:endParaRPr>
                    </a:p>
                  </a:txBody>
                  <a:tcPr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DCE6F2"/>
                    </a:solidFill>
                  </a:tcPr>
                </a:tc>
                <a:extLst>
                  <a:ext uri="{0D108BD9-81ED-4DB2-BD59-A6C34878D82A}">
                    <a16:rowId xmlns:a16="http://schemas.microsoft.com/office/drawing/2014/main" val="3774131567"/>
                  </a:ext>
                </a:extLst>
              </a:tr>
            </a:tbl>
          </a:graphicData>
        </a:graphic>
      </p:graphicFrame>
      <p:graphicFrame>
        <p:nvGraphicFramePr>
          <p:cNvPr id="7" name="Tabla 6"/>
          <p:cNvGraphicFramePr>
            <a:graphicFrameLocks noGrp="1"/>
          </p:cNvGraphicFramePr>
          <p:nvPr>
            <p:extLst/>
          </p:nvPr>
        </p:nvGraphicFramePr>
        <p:xfrm>
          <a:off x="395536" y="3301504"/>
          <a:ext cx="8352000" cy="3223840"/>
        </p:xfrm>
        <a:graphic>
          <a:graphicData uri="http://schemas.openxmlformats.org/drawingml/2006/table">
            <a:tbl>
              <a:tblPr firstRow="1" bandRow="1"/>
              <a:tblGrid>
                <a:gridCol w="454030">
                  <a:extLst>
                    <a:ext uri="{9D8B030D-6E8A-4147-A177-3AD203B41FA5}">
                      <a16:colId xmlns:a16="http://schemas.microsoft.com/office/drawing/2014/main" val="2608655974"/>
                    </a:ext>
                  </a:extLst>
                </a:gridCol>
                <a:gridCol w="266050">
                  <a:extLst>
                    <a:ext uri="{9D8B030D-6E8A-4147-A177-3AD203B41FA5}">
                      <a16:colId xmlns:a16="http://schemas.microsoft.com/office/drawing/2014/main" val="720066247"/>
                    </a:ext>
                  </a:extLst>
                </a:gridCol>
                <a:gridCol w="5832648">
                  <a:extLst>
                    <a:ext uri="{9D8B030D-6E8A-4147-A177-3AD203B41FA5}">
                      <a16:colId xmlns:a16="http://schemas.microsoft.com/office/drawing/2014/main" val="2782962219"/>
                    </a:ext>
                  </a:extLst>
                </a:gridCol>
                <a:gridCol w="1799272">
                  <a:extLst>
                    <a:ext uri="{9D8B030D-6E8A-4147-A177-3AD203B41FA5}">
                      <a16:colId xmlns:a16="http://schemas.microsoft.com/office/drawing/2014/main" val="3826530999"/>
                    </a:ext>
                  </a:extLst>
                </a:gridCol>
              </a:tblGrid>
              <a:tr h="0">
                <a:tc>
                  <a:txBody>
                    <a:bodyPr/>
                    <a:lstStyle/>
                    <a:p>
                      <a:pPr marL="0" algn="ctr" rtl="0" eaLnBrk="1" fontAlgn="ctr" latinLnBrk="0" hangingPunct="1">
                        <a:spcBef>
                          <a:spcPts val="0"/>
                        </a:spcBef>
                        <a:spcAft>
                          <a:spcPts val="0"/>
                        </a:spcAft>
                      </a:pPr>
                      <a:r>
                        <a:rPr lang="es-MX" sz="800" b="1" i="0" u="none" strike="noStrike" kern="1200" dirty="0" smtClean="0">
                          <a:solidFill>
                            <a:srgbClr val="FF0000"/>
                          </a:solidFill>
                          <a:effectLst/>
                          <a:latin typeface="Arial" panose="020B0604020202020204" pitchFamily="34" charset="0"/>
                          <a:cs typeface="Arial" panose="020B0604020202020204" pitchFamily="34" charset="0"/>
                        </a:rPr>
                        <a:t>3</a:t>
                      </a: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FFFFFF"/>
                    </a:solidFill>
                  </a:tcPr>
                </a:tc>
                <a:tc gridSpan="3">
                  <a:txBody>
                    <a:bodyPr/>
                    <a:lstStyle/>
                    <a:p>
                      <a:pPr marL="0" algn="l" rtl="0" eaLnBrk="1" fontAlgn="t" latinLnBrk="0" hangingPunct="1">
                        <a:spcBef>
                          <a:spcPts val="0"/>
                        </a:spcBef>
                        <a:spcAft>
                          <a:spcPts val="0"/>
                        </a:spcAft>
                      </a:pPr>
                      <a:r>
                        <a:rPr lang="es-MX" sz="800" b="1" i="0" u="none" strike="noStrike" kern="1200" dirty="0" smtClean="0">
                          <a:solidFill>
                            <a:schemeClr val="tx2">
                              <a:lumMod val="50000"/>
                            </a:schemeClr>
                          </a:solidFill>
                          <a:effectLst/>
                          <a:latin typeface="Arial" panose="020B0604020202020204" pitchFamily="34" charset="0"/>
                          <a:cs typeface="Arial" panose="020B0604020202020204" pitchFamily="34" charset="0"/>
                        </a:rPr>
                        <a:t>De</a:t>
                      </a:r>
                      <a:r>
                        <a:rPr lang="es-MX" sz="800" b="1" i="0" u="none" strike="noStrike" kern="1200" baseline="0" dirty="0" smtClean="0">
                          <a:solidFill>
                            <a:schemeClr val="tx2">
                              <a:lumMod val="50000"/>
                            </a:schemeClr>
                          </a:solidFill>
                          <a:effectLst/>
                          <a:latin typeface="Arial" panose="020B0604020202020204" pitchFamily="34" charset="0"/>
                          <a:cs typeface="Arial" panose="020B0604020202020204" pitchFamily="34" charset="0"/>
                        </a:rPr>
                        <a:t> acuerdo al análisis de los </a:t>
                      </a:r>
                      <a:r>
                        <a:rPr lang="es-MX" sz="800" b="1" i="0" u="none" strike="noStrike" kern="1200" dirty="0" smtClean="0">
                          <a:solidFill>
                            <a:schemeClr val="tx2">
                              <a:lumMod val="50000"/>
                            </a:schemeClr>
                          </a:solidFill>
                          <a:effectLst/>
                          <a:latin typeface="Arial" panose="020B0604020202020204" pitchFamily="34" charset="0"/>
                          <a:cs typeface="Arial" panose="020B0604020202020204" pitchFamily="34" charset="0"/>
                        </a:rPr>
                        <a:t>resultados de</a:t>
                      </a:r>
                      <a:r>
                        <a:rPr lang="es-MX" sz="800" b="1" i="0" u="none" strike="noStrike" kern="1200" baseline="0" dirty="0" smtClean="0">
                          <a:solidFill>
                            <a:schemeClr val="tx2">
                              <a:lumMod val="50000"/>
                            </a:schemeClr>
                          </a:solidFill>
                          <a:effectLst/>
                          <a:latin typeface="Arial" panose="020B0604020202020204" pitchFamily="34" charset="0"/>
                          <a:cs typeface="Arial" panose="020B0604020202020204" pitchFamily="34" charset="0"/>
                        </a:rPr>
                        <a:t> los valores totales de cada uno de los estilo de equipos, conteste una de las dos preguntas siguientes:.</a:t>
                      </a:r>
                      <a:endParaRPr lang="es-MX" sz="800" b="0" i="0" u="none" strike="noStrike" dirty="0">
                        <a:solidFill>
                          <a:schemeClr val="tx2">
                            <a:lumMod val="50000"/>
                          </a:schemeClr>
                        </a:solidFill>
                        <a:effectLst/>
                        <a:latin typeface="Arial" panose="020B0604020202020204" pitchFamily="34" charset="0"/>
                        <a:cs typeface="Arial" panose="020B0604020202020204" pitchFamily="34" charset="0"/>
                      </a:endParaRPr>
                    </a:p>
                  </a:txBody>
                  <a:tcP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DCE6F2"/>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888247642"/>
                  </a:ext>
                </a:extLst>
              </a:tr>
              <a:tr h="0">
                <a:tc>
                  <a:txBody>
                    <a:bodyPr/>
                    <a:lstStyle/>
                    <a:p>
                      <a:pPr marL="0" algn="ctr" rtl="0" eaLnBrk="1" fontAlgn="ctr" latinLnBrk="0" hangingPunct="1">
                        <a:spcBef>
                          <a:spcPts val="0"/>
                        </a:spcBef>
                        <a:spcAft>
                          <a:spcPts val="0"/>
                        </a:spcAft>
                      </a:pPr>
                      <a:r>
                        <a:rPr lang="es-MX" sz="800" b="1" i="0" u="none" strike="noStrike" dirty="0" smtClean="0">
                          <a:solidFill>
                            <a:srgbClr val="FF0000"/>
                          </a:solidFill>
                          <a:effectLst/>
                          <a:latin typeface="Arial" panose="020B0604020202020204" pitchFamily="34" charset="0"/>
                          <a:cs typeface="Arial" panose="020B0604020202020204" pitchFamily="34" charset="0"/>
                        </a:rPr>
                        <a:t>3.1</a:t>
                      </a:r>
                      <a:endParaRPr lang="es-MX" sz="800" b="1" i="0" u="none" strike="noStrike" dirty="0">
                        <a:solidFill>
                          <a:srgbClr val="FF0000"/>
                        </a:solidFill>
                        <a:effectLst/>
                        <a:latin typeface="Arial" panose="020B0604020202020204" pitchFamily="34" charset="0"/>
                        <a:cs typeface="Arial" panose="020B0604020202020204" pitchFamily="34" charset="0"/>
                      </a:endParaRPr>
                    </a:p>
                  </a:txBody>
                  <a:tcPr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bg1"/>
                    </a:solidFill>
                  </a:tcPr>
                </a:tc>
                <a:tc gridSpan="2">
                  <a:txBody>
                    <a:bodyPr/>
                    <a:lstStyle/>
                    <a:p>
                      <a:pPr rtl="0" eaLnBrk="1" fontAlgn="t" latinLnBrk="0" hangingPunct="1"/>
                      <a:r>
                        <a:rPr lang="es-MX" sz="800" b="0" i="0" kern="1200" dirty="0" smtClean="0">
                          <a:solidFill>
                            <a:schemeClr val="tx2">
                              <a:lumMod val="50000"/>
                            </a:schemeClr>
                          </a:solidFill>
                          <a:effectLst/>
                          <a:latin typeface="Arial" panose="020B0604020202020204" pitchFamily="34" charset="0"/>
                          <a:ea typeface="+mn-ea"/>
                          <a:cs typeface="Arial" panose="020B0604020202020204" pitchFamily="34" charset="0"/>
                        </a:rPr>
                        <a:t>Si </a:t>
                      </a:r>
                      <a:r>
                        <a:rPr lang="es-MX" sz="800" b="1" i="1" kern="1200" dirty="0" smtClean="0">
                          <a:solidFill>
                            <a:schemeClr val="tx2">
                              <a:lumMod val="50000"/>
                            </a:schemeClr>
                          </a:solidFill>
                          <a:effectLst/>
                          <a:latin typeface="Arial" panose="020B0604020202020204" pitchFamily="34" charset="0"/>
                          <a:ea typeface="+mn-ea"/>
                          <a:cs typeface="Arial" panose="020B0604020202020204" pitchFamily="34" charset="0"/>
                        </a:rPr>
                        <a:t>ya tiene</a:t>
                      </a:r>
                      <a:r>
                        <a:rPr lang="es-MX" sz="800" b="1" i="1" kern="1200" baseline="0" dirty="0" smtClean="0">
                          <a:solidFill>
                            <a:schemeClr val="tx2">
                              <a:lumMod val="50000"/>
                            </a:schemeClr>
                          </a:solidFill>
                          <a:effectLst/>
                          <a:latin typeface="Arial" panose="020B0604020202020204" pitchFamily="34" charset="0"/>
                          <a:ea typeface="+mn-ea"/>
                          <a:cs typeface="Arial" panose="020B0604020202020204" pitchFamily="34" charset="0"/>
                        </a:rPr>
                        <a:t> pensado en que empresa, organización o giro quiere trabajar cuando egrese, menciónelo a continuación</a:t>
                      </a:r>
                      <a:r>
                        <a:rPr lang="es-MX" sz="800" b="0" i="0" kern="1200" baseline="0" dirty="0" smtClean="0">
                          <a:solidFill>
                            <a:schemeClr val="tx2">
                              <a:lumMod val="50000"/>
                            </a:schemeClr>
                          </a:solidFill>
                          <a:effectLst/>
                          <a:latin typeface="Arial" panose="020B0604020202020204" pitchFamily="34" charset="0"/>
                          <a:ea typeface="+mn-ea"/>
                          <a:cs typeface="Arial" panose="020B0604020202020204" pitchFamily="34" charset="0"/>
                        </a:rPr>
                        <a:t>:.</a:t>
                      </a:r>
                      <a:r>
                        <a:rPr lang="es-MX" sz="800" b="0" i="0" kern="1200" dirty="0" smtClean="0">
                          <a:solidFill>
                            <a:schemeClr val="tx2">
                              <a:lumMod val="50000"/>
                            </a:schemeClr>
                          </a:solidFill>
                          <a:effectLst/>
                          <a:latin typeface="Arial" panose="020B0604020202020204" pitchFamily="34" charset="0"/>
                          <a:ea typeface="+mn-ea"/>
                          <a:cs typeface="Arial" panose="020B0604020202020204" pitchFamily="34" charset="0"/>
                        </a:rPr>
                        <a:t> </a:t>
                      </a:r>
                      <a:endParaRPr lang="es-MX" sz="800" dirty="0">
                        <a:solidFill>
                          <a:schemeClr val="tx2">
                            <a:lumMod val="50000"/>
                          </a:schemeClr>
                        </a:solidFill>
                        <a:effectLst/>
                        <a:latin typeface="Arial" panose="020B0604020202020204" pitchFamily="34" charset="0"/>
                        <a:cs typeface="Arial" panose="020B0604020202020204" pitchFamily="34" charset="0"/>
                      </a:endParaRPr>
                    </a:p>
                  </a:txBody>
                  <a:tcPr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endParaRPr lang="es-MX" sz="800" dirty="0">
                        <a:latin typeface="Arial" panose="020B0604020202020204" pitchFamily="34" charset="0"/>
                        <a:cs typeface="Arial" panose="020B0604020202020204" pitchFamily="34" charset="0"/>
                      </a:endParaRPr>
                    </a:p>
                  </a:txBody>
                  <a:tcPr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bg1"/>
                    </a:solidFill>
                  </a:tcPr>
                </a:tc>
                <a:extLst>
                  <a:ext uri="{0D108BD9-81ED-4DB2-BD59-A6C34878D82A}">
                    <a16:rowId xmlns:a16="http://schemas.microsoft.com/office/drawing/2014/main" val="1150984547"/>
                  </a:ext>
                </a:extLst>
              </a:tr>
              <a:tr h="0">
                <a:tc>
                  <a:txBody>
                    <a:bodyPr/>
                    <a:lstStyle/>
                    <a:p>
                      <a:pPr marL="0" algn="ctr" rtl="0" eaLnBrk="1" fontAlgn="ctr" latinLnBrk="0" hangingPunct="1">
                        <a:spcBef>
                          <a:spcPts val="0"/>
                        </a:spcBef>
                        <a:spcAft>
                          <a:spcPts val="0"/>
                        </a:spcAft>
                      </a:pPr>
                      <a:r>
                        <a:rPr lang="es-MX" sz="800" b="1" i="0" u="none" strike="noStrike" dirty="0" smtClean="0">
                          <a:solidFill>
                            <a:srgbClr val="FF0000"/>
                          </a:solidFill>
                          <a:effectLst/>
                          <a:latin typeface="Arial" panose="020B0604020202020204" pitchFamily="34" charset="0"/>
                          <a:cs typeface="Arial" panose="020B0604020202020204" pitchFamily="34" charset="0"/>
                        </a:rPr>
                        <a:t>3.1.1</a:t>
                      </a:r>
                      <a:endParaRPr lang="es-MX" sz="800" b="1" i="0" u="none" strike="noStrike" dirty="0">
                        <a:solidFill>
                          <a:srgbClr val="FF0000"/>
                        </a:solidFill>
                        <a:effectLst/>
                        <a:latin typeface="Arial" panose="020B0604020202020204" pitchFamily="34" charset="0"/>
                        <a:cs typeface="Arial" panose="020B0604020202020204" pitchFamily="34" charset="0"/>
                      </a:endParaRPr>
                    </a:p>
                  </a:txBody>
                  <a:tcPr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FFFFFF"/>
                    </a:solidFill>
                  </a:tcPr>
                </a:tc>
                <a:tc gridSpan="2">
                  <a:txBody>
                    <a:bodyPr/>
                    <a:lstStyle/>
                    <a:p>
                      <a:r>
                        <a:rPr lang="es-MX" sz="800" b="0" i="0" kern="1200" baseline="0" dirty="0" smtClean="0">
                          <a:solidFill>
                            <a:schemeClr val="tx2">
                              <a:lumMod val="50000"/>
                            </a:schemeClr>
                          </a:solidFill>
                          <a:effectLst/>
                          <a:latin typeface="Arial" panose="020B0604020202020204" pitchFamily="34" charset="0"/>
                          <a:ea typeface="+mn-ea"/>
                          <a:cs typeface="Arial" panose="020B0604020202020204" pitchFamily="34" charset="0"/>
                        </a:rPr>
                        <a:t>Mencione el estilo del equipo de trabajo en el que le gustaría trabajar al egresar en la empresa, giro u organización anterior</a:t>
                      </a:r>
                      <a:endParaRPr lang="es-MX" sz="800" dirty="0">
                        <a:solidFill>
                          <a:schemeClr val="tx2">
                            <a:lumMod val="50000"/>
                          </a:schemeClr>
                        </a:solidFill>
                        <a:latin typeface="Arial" panose="020B0604020202020204" pitchFamily="34" charset="0"/>
                        <a:cs typeface="Arial" panose="020B0604020202020204" pitchFamily="34" charset="0"/>
                      </a:endParaRPr>
                    </a:p>
                  </a:txBody>
                  <a:tcPr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endParaRPr lang="es-MX" sz="800" dirty="0">
                        <a:latin typeface="Arial" panose="020B0604020202020204" pitchFamily="34" charset="0"/>
                        <a:cs typeface="Arial" panose="020B0604020202020204" pitchFamily="34" charset="0"/>
                      </a:endParaRPr>
                    </a:p>
                  </a:txBody>
                  <a:tcPr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FFFFFF"/>
                    </a:solidFill>
                  </a:tcPr>
                </a:tc>
                <a:extLst>
                  <a:ext uri="{0D108BD9-81ED-4DB2-BD59-A6C34878D82A}">
                    <a16:rowId xmlns:a16="http://schemas.microsoft.com/office/drawing/2014/main" val="399959846"/>
                  </a:ext>
                </a:extLst>
              </a:tr>
              <a:tr h="0">
                <a:tc>
                  <a:txBody>
                    <a:bodyPr/>
                    <a:lstStyle/>
                    <a:p>
                      <a:pPr marL="0" algn="ctr" rtl="0" eaLnBrk="1" fontAlgn="ctr" latinLnBrk="0" hangingPunct="1">
                        <a:spcBef>
                          <a:spcPts val="0"/>
                        </a:spcBef>
                        <a:spcAft>
                          <a:spcPts val="0"/>
                        </a:spcAft>
                      </a:pPr>
                      <a:r>
                        <a:rPr lang="es-MX" sz="800" b="1" i="0" u="none" strike="noStrike" dirty="0" smtClean="0">
                          <a:solidFill>
                            <a:srgbClr val="FF0000"/>
                          </a:solidFill>
                          <a:effectLst/>
                          <a:latin typeface="Arial" panose="020B0604020202020204" pitchFamily="34" charset="0"/>
                          <a:cs typeface="Arial" panose="020B0604020202020204" pitchFamily="34" charset="0"/>
                        </a:rPr>
                        <a:t>3.1.2</a:t>
                      </a:r>
                      <a:endParaRPr lang="es-MX" sz="800" b="1" i="0" u="none" strike="noStrike" dirty="0">
                        <a:solidFill>
                          <a:srgbClr val="FF0000"/>
                        </a:solidFill>
                        <a:effectLst/>
                        <a:latin typeface="Arial" panose="020B0604020202020204" pitchFamily="34" charset="0"/>
                        <a:cs typeface="Arial" panose="020B0604020202020204" pitchFamily="34" charset="0"/>
                      </a:endParaRPr>
                    </a:p>
                  </a:txBody>
                  <a:tcPr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rgbClr val="FFFFFF"/>
                    </a:solidFill>
                  </a:tcPr>
                </a:tc>
                <a:tc gridSpan="3">
                  <a:txBody>
                    <a:bodyPr/>
                    <a:lstStyle/>
                    <a:p>
                      <a:r>
                        <a:rPr lang="es-MX" sz="800" dirty="0" smtClean="0">
                          <a:latin typeface="Arial" panose="020B0604020202020204" pitchFamily="34" charset="0"/>
                          <a:cs typeface="Arial" panose="020B0604020202020204" pitchFamily="34" charset="0"/>
                        </a:rPr>
                        <a:t>Explique al menos dos razones, de porqué le gustaría trabajar en el estilo de equipo de</a:t>
                      </a:r>
                      <a:r>
                        <a:rPr lang="es-MX" sz="800" baseline="0" dirty="0" smtClean="0">
                          <a:latin typeface="Arial" panose="020B0604020202020204" pitchFamily="34" charset="0"/>
                          <a:cs typeface="Arial" panose="020B0604020202020204" pitchFamily="34" charset="0"/>
                        </a:rPr>
                        <a:t> trabajo mencionado en la empresa, organización o giro pensado al egresar:</a:t>
                      </a:r>
                      <a:endParaRPr lang="es-MX" sz="800" dirty="0">
                        <a:latin typeface="Arial" panose="020B0604020202020204" pitchFamily="34" charset="0"/>
                        <a:cs typeface="Arial" panose="020B0604020202020204" pitchFamily="34" charset="0"/>
                      </a:endParaRPr>
                    </a:p>
                  </a:txBody>
                  <a:tcPr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110740954"/>
                  </a:ext>
                </a:extLst>
              </a:tr>
              <a:tr h="504000">
                <a:tc gridSpan="2">
                  <a:txBody>
                    <a:bodyPr/>
                    <a:lstStyle/>
                    <a:p>
                      <a:pPr marL="0" algn="ctr" rtl="0" eaLnBrk="1" fontAlgn="ctr" latinLnBrk="0" hangingPunct="1">
                        <a:spcBef>
                          <a:spcPts val="0"/>
                        </a:spcBef>
                        <a:spcAft>
                          <a:spcPts val="0"/>
                        </a:spcAft>
                      </a:pPr>
                      <a:r>
                        <a:rPr lang="es-MX" sz="800" b="1" i="0" u="none" strike="noStrike" dirty="0" smtClean="0">
                          <a:solidFill>
                            <a:srgbClr val="FF0000"/>
                          </a:solidFill>
                          <a:effectLst/>
                          <a:latin typeface="Arial" panose="020B0604020202020204" pitchFamily="34" charset="0"/>
                          <a:cs typeface="Arial" panose="020B0604020202020204" pitchFamily="34" charset="0"/>
                        </a:rPr>
                        <a:t>Razón A-1</a:t>
                      </a:r>
                      <a:endParaRPr lang="es-MX" sz="800" b="1" i="0" u="none" strike="noStrike" dirty="0">
                        <a:solidFill>
                          <a:srgbClr val="FF0000"/>
                        </a:solidFill>
                        <a:effectLst/>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dirty="0"/>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tcPr>
                </a:tc>
                <a:tc gridSpan="2">
                  <a:txBody>
                    <a:bodyPr/>
                    <a:lstStyle/>
                    <a:p>
                      <a:endParaRPr lang="es-MX" dirty="0"/>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tcPr>
                </a:tc>
                <a:tc hMerge="1">
                  <a:txBody>
                    <a:bodyPr/>
                    <a:lstStyle/>
                    <a:p>
                      <a:endParaRPr lang="es-MX"/>
                    </a:p>
                  </a:txBody>
                  <a:tcPr/>
                </a:tc>
                <a:extLst>
                  <a:ext uri="{0D108BD9-81ED-4DB2-BD59-A6C34878D82A}">
                    <a16:rowId xmlns:a16="http://schemas.microsoft.com/office/drawing/2014/main" val="2516421536"/>
                  </a:ext>
                </a:extLst>
              </a:tr>
              <a:tr h="504000">
                <a:tc gridSpan="2">
                  <a:txBody>
                    <a:bodyPr/>
                    <a:lstStyle/>
                    <a:p>
                      <a:pPr marL="0" algn="ctr" rtl="0" eaLnBrk="1" fontAlgn="ctr" latinLnBrk="0" hangingPunct="1">
                        <a:spcBef>
                          <a:spcPts val="0"/>
                        </a:spcBef>
                        <a:spcAft>
                          <a:spcPts val="0"/>
                        </a:spcAft>
                      </a:pPr>
                      <a:r>
                        <a:rPr lang="es-MX" sz="800" b="1" i="0" u="none" strike="noStrike" dirty="0" smtClean="0">
                          <a:solidFill>
                            <a:srgbClr val="FF0000"/>
                          </a:solidFill>
                          <a:effectLst/>
                          <a:latin typeface="Arial" panose="020B0604020202020204" pitchFamily="34" charset="0"/>
                          <a:cs typeface="Arial" panose="020B0604020202020204" pitchFamily="34" charset="0"/>
                        </a:rPr>
                        <a:t>Razón</a:t>
                      </a:r>
                      <a:r>
                        <a:rPr lang="es-MX" sz="800" b="1" i="0" u="none" strike="noStrike" baseline="0" dirty="0" smtClean="0">
                          <a:solidFill>
                            <a:srgbClr val="FF0000"/>
                          </a:solidFill>
                          <a:effectLst/>
                          <a:latin typeface="Arial" panose="020B0604020202020204" pitchFamily="34" charset="0"/>
                          <a:cs typeface="Arial" panose="020B0604020202020204" pitchFamily="34" charset="0"/>
                        </a:rPr>
                        <a:t> A-2</a:t>
                      </a:r>
                      <a:endParaRPr lang="es-MX" sz="800" b="1" i="0" u="none" strike="noStrike" dirty="0">
                        <a:solidFill>
                          <a:srgbClr val="FF0000"/>
                        </a:solidFill>
                        <a:effectLst/>
                        <a:latin typeface="Arial" panose="020B0604020202020204" pitchFamily="34" charset="0"/>
                        <a:cs typeface="Arial" panose="020B0604020202020204" pitchFamily="34" charset="0"/>
                      </a:endParaRPr>
                    </a:p>
                  </a:txBody>
                  <a:tcPr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2">
                  <a:txBody>
                    <a:bodyPr/>
                    <a:lstStyle/>
                    <a:p>
                      <a:endParaRPr lang="es-MX" dirty="0"/>
                    </a:p>
                  </a:txBody>
                  <a:tcPr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rgbClr val="FFFFFF"/>
                    </a:solidFill>
                  </a:tcPr>
                </a:tc>
                <a:tc hMerge="1">
                  <a:txBody>
                    <a:bodyPr/>
                    <a:lstStyle/>
                    <a:p>
                      <a:endParaRPr lang="es-MX"/>
                    </a:p>
                  </a:txBody>
                  <a:tcPr/>
                </a:tc>
                <a:extLst>
                  <a:ext uri="{0D108BD9-81ED-4DB2-BD59-A6C34878D82A}">
                    <a16:rowId xmlns:a16="http://schemas.microsoft.com/office/drawing/2014/main" val="1698217563"/>
                  </a:ext>
                </a:extLst>
              </a:tr>
              <a:tr h="354400">
                <a:tc>
                  <a:txBody>
                    <a:bodyPr/>
                    <a:lstStyle/>
                    <a:p>
                      <a:pPr marL="0" algn="ctr" rtl="0" eaLnBrk="1" fontAlgn="ctr" latinLnBrk="0" hangingPunct="1">
                        <a:spcBef>
                          <a:spcPts val="0"/>
                        </a:spcBef>
                        <a:spcAft>
                          <a:spcPts val="0"/>
                        </a:spcAft>
                      </a:pPr>
                      <a:r>
                        <a:rPr lang="es-MX" sz="800" b="1" i="0" u="none" strike="noStrike" kern="1200" dirty="0">
                          <a:solidFill>
                            <a:srgbClr val="FF0000"/>
                          </a:solidFill>
                          <a:effectLst/>
                          <a:latin typeface="Arial" panose="020B0604020202020204" pitchFamily="34" charset="0"/>
                          <a:cs typeface="Arial" panose="020B0604020202020204" pitchFamily="34" charset="0"/>
                        </a:rPr>
                        <a:t>3.2</a:t>
                      </a: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rgbClr val="FFFFFF"/>
                    </a:solidFill>
                  </a:tcPr>
                </a:tc>
                <a:tc gridSpan="2">
                  <a:txBody>
                    <a:bodyPr/>
                    <a:lstStyle/>
                    <a:p>
                      <a:pPr marL="0" algn="just" rtl="0" eaLnBrk="1" fontAlgn="t" latinLnBrk="0" hangingPunct="1">
                        <a:spcBef>
                          <a:spcPts val="0"/>
                        </a:spcBef>
                        <a:spcAft>
                          <a:spcPts val="0"/>
                        </a:spcAft>
                      </a:pPr>
                      <a:r>
                        <a:rPr lang="es-MX" sz="800" b="0" i="0" u="none" strike="noStrike" kern="1200" dirty="0">
                          <a:solidFill>
                            <a:srgbClr val="10253F"/>
                          </a:solidFill>
                          <a:effectLst/>
                          <a:latin typeface="Arial" panose="020B0604020202020204" pitchFamily="34" charset="0"/>
                          <a:cs typeface="Arial" panose="020B0604020202020204" pitchFamily="34" charset="0"/>
                        </a:rPr>
                        <a:t>Si </a:t>
                      </a:r>
                      <a:r>
                        <a:rPr lang="es-MX" sz="800" b="1" i="1" u="none" strike="noStrike" kern="1200" dirty="0">
                          <a:solidFill>
                            <a:srgbClr val="10253F"/>
                          </a:solidFill>
                          <a:effectLst/>
                          <a:latin typeface="Arial" panose="020B0604020202020204" pitchFamily="34" charset="0"/>
                          <a:cs typeface="Arial" panose="020B0604020202020204" pitchFamily="34" charset="0"/>
                        </a:rPr>
                        <a:t>aún</a:t>
                      </a:r>
                      <a:r>
                        <a:rPr lang="es-MX" sz="800" b="1" i="1" u="none" strike="noStrike" kern="1200" baseline="0" dirty="0">
                          <a:solidFill>
                            <a:srgbClr val="10253F"/>
                          </a:solidFill>
                          <a:effectLst/>
                          <a:latin typeface="Arial" panose="020B0604020202020204" pitchFamily="34" charset="0"/>
                          <a:cs typeface="Arial" panose="020B0604020202020204" pitchFamily="34" charset="0"/>
                        </a:rPr>
                        <a:t> no ha pensado en que empresa, organización o giro trabajar cuando egrese</a:t>
                      </a:r>
                      <a:r>
                        <a:rPr lang="es-MX" sz="800" b="0" i="0" u="none" strike="noStrike" kern="1200" baseline="0" dirty="0">
                          <a:solidFill>
                            <a:srgbClr val="10253F"/>
                          </a:solidFill>
                          <a:effectLst/>
                          <a:latin typeface="Arial" panose="020B0604020202020204" pitchFamily="34" charset="0"/>
                          <a:cs typeface="Arial" panose="020B0604020202020204" pitchFamily="34" charset="0"/>
                        </a:rPr>
                        <a:t>, mencione el estilo de equipo de trabajo en el que le gustaría desempeñarse y </a:t>
                      </a:r>
                      <a:r>
                        <a:rPr lang="es-MX" sz="800" b="0" i="0" u="none" strike="noStrike" kern="1200" baseline="0" dirty="0" smtClean="0">
                          <a:solidFill>
                            <a:srgbClr val="10253F"/>
                          </a:solidFill>
                          <a:effectLst/>
                          <a:latin typeface="Arial" panose="020B0604020202020204" pitchFamily="34" charset="0"/>
                          <a:cs typeface="Arial" panose="020B0604020202020204" pitchFamily="34" charset="0"/>
                        </a:rPr>
                        <a:t>al egresar.</a:t>
                      </a:r>
                      <a:r>
                        <a:rPr lang="es-MX" sz="800" b="0" i="0" u="none" strike="noStrike" kern="1200" dirty="0" smtClean="0">
                          <a:solidFill>
                            <a:srgbClr val="10253F"/>
                          </a:solidFill>
                          <a:effectLst/>
                          <a:latin typeface="Arial" panose="020B0604020202020204" pitchFamily="34" charset="0"/>
                          <a:cs typeface="Arial" panose="020B0604020202020204" pitchFamily="34" charset="0"/>
                        </a:rPr>
                        <a:t> </a:t>
                      </a: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endParaRPr lang="es-MX" sz="800" dirty="0">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tcPr>
                </a:tc>
                <a:extLst>
                  <a:ext uri="{0D108BD9-81ED-4DB2-BD59-A6C34878D82A}">
                    <a16:rowId xmlns:a16="http://schemas.microsoft.com/office/drawing/2014/main" val="835500448"/>
                  </a:ext>
                </a:extLst>
              </a:tr>
              <a:tr h="504000">
                <a:tc gridSpan="2">
                  <a:txBody>
                    <a:bodyPr/>
                    <a:lstStyle/>
                    <a:p>
                      <a:pPr marL="0" algn="ctr" rtl="0" eaLnBrk="1" fontAlgn="ctr" latinLnBrk="0" hangingPunct="1">
                        <a:spcBef>
                          <a:spcPts val="0"/>
                        </a:spcBef>
                        <a:spcAft>
                          <a:spcPts val="0"/>
                        </a:spcAft>
                      </a:pPr>
                      <a:r>
                        <a:rPr lang="es-MX" sz="800" b="1" i="0" u="none" strike="noStrike" kern="1200" dirty="0">
                          <a:solidFill>
                            <a:srgbClr val="FF0000"/>
                          </a:solidFill>
                          <a:effectLst/>
                          <a:latin typeface="Arial" panose="020B0604020202020204" pitchFamily="34" charset="0"/>
                          <a:cs typeface="Arial" panose="020B0604020202020204" pitchFamily="34" charset="0"/>
                        </a:rPr>
                        <a:t>Razón </a:t>
                      </a:r>
                      <a:r>
                        <a:rPr lang="es-MX" sz="800" b="1" i="0" u="none" strike="noStrike" kern="1200" dirty="0" smtClean="0">
                          <a:solidFill>
                            <a:srgbClr val="FF0000"/>
                          </a:solidFill>
                          <a:effectLst/>
                          <a:latin typeface="Arial" panose="020B0604020202020204" pitchFamily="34" charset="0"/>
                          <a:cs typeface="Arial" panose="020B0604020202020204" pitchFamily="34" charset="0"/>
                        </a:rPr>
                        <a:t>B-1</a:t>
                      </a:r>
                      <a:endParaRPr lang="es-MX" sz="800" b="0" i="0" u="none" strike="noStrike" dirty="0">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2">
                  <a:txBody>
                    <a:bodyPr/>
                    <a:lstStyle/>
                    <a:p>
                      <a:pPr marL="0" algn="l" rtl="0" eaLnBrk="1" fontAlgn="ctr" latinLnBrk="0" hangingPunct="1">
                        <a:spcBef>
                          <a:spcPts val="0"/>
                        </a:spcBef>
                        <a:spcAft>
                          <a:spcPts val="0"/>
                        </a:spcAft>
                      </a:pPr>
                      <a:endParaRPr lang="es-MX" sz="800" b="0" i="0" u="none" strike="noStrike" dirty="0">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tcPr>
                </a:tc>
                <a:tc hMerge="1">
                  <a:txBody>
                    <a:bodyPr/>
                    <a:lstStyle/>
                    <a:p>
                      <a:endParaRPr lang="es-MX"/>
                    </a:p>
                  </a:txBody>
                  <a:tcPr/>
                </a:tc>
                <a:extLst>
                  <a:ext uri="{0D108BD9-81ED-4DB2-BD59-A6C34878D82A}">
                    <a16:rowId xmlns:a16="http://schemas.microsoft.com/office/drawing/2014/main" val="701165052"/>
                  </a:ext>
                </a:extLst>
              </a:tr>
              <a:tr h="504000">
                <a:tc gridSpan="2">
                  <a:txBody>
                    <a:bodyPr/>
                    <a:lstStyle/>
                    <a:p>
                      <a:pPr marL="0" algn="ctr" rtl="0" eaLnBrk="1" fontAlgn="ctr" latinLnBrk="0" hangingPunct="1">
                        <a:spcBef>
                          <a:spcPts val="0"/>
                        </a:spcBef>
                        <a:spcAft>
                          <a:spcPts val="0"/>
                        </a:spcAft>
                      </a:pPr>
                      <a:r>
                        <a:rPr lang="es-MX" sz="800" b="1" i="0" u="none" strike="noStrike" kern="1200" dirty="0">
                          <a:solidFill>
                            <a:srgbClr val="FF0000"/>
                          </a:solidFill>
                          <a:effectLst/>
                          <a:latin typeface="Arial" panose="020B0604020202020204" pitchFamily="34" charset="0"/>
                          <a:cs typeface="Arial" panose="020B0604020202020204" pitchFamily="34" charset="0"/>
                        </a:rPr>
                        <a:t>Razón</a:t>
                      </a:r>
                      <a:r>
                        <a:rPr lang="es-MX" sz="800" b="1" i="0" u="none" strike="noStrike" kern="1200" baseline="0" dirty="0">
                          <a:solidFill>
                            <a:srgbClr val="FF0000"/>
                          </a:solidFill>
                          <a:effectLst/>
                          <a:latin typeface="Arial" panose="020B0604020202020204" pitchFamily="34" charset="0"/>
                          <a:cs typeface="Arial" panose="020B0604020202020204" pitchFamily="34" charset="0"/>
                        </a:rPr>
                        <a:t> </a:t>
                      </a:r>
                      <a:r>
                        <a:rPr lang="es-MX" sz="800" b="1" i="0" u="none" strike="noStrike" kern="1200" baseline="0" dirty="0" smtClean="0">
                          <a:solidFill>
                            <a:srgbClr val="FF0000"/>
                          </a:solidFill>
                          <a:effectLst/>
                          <a:latin typeface="Arial" panose="020B0604020202020204" pitchFamily="34" charset="0"/>
                          <a:cs typeface="Arial" panose="020B0604020202020204" pitchFamily="34" charset="0"/>
                        </a:rPr>
                        <a:t>B-2</a:t>
                      </a:r>
                      <a:endParaRPr lang="es-MX" sz="800" b="0" i="0" u="none" strike="noStrike" dirty="0">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2">
                  <a:txBody>
                    <a:bodyPr/>
                    <a:lstStyle/>
                    <a:p>
                      <a:pPr marL="0" algn="l" rtl="0" eaLnBrk="1" fontAlgn="ctr" latinLnBrk="0" hangingPunct="1">
                        <a:spcBef>
                          <a:spcPts val="0"/>
                        </a:spcBef>
                        <a:spcAft>
                          <a:spcPts val="0"/>
                        </a:spcAft>
                      </a:pPr>
                      <a:endParaRPr lang="es-MX" sz="800" b="0" i="0" u="none" strike="noStrike" dirty="0">
                        <a:effectLst/>
                        <a:latin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tcPr>
                </a:tc>
                <a:tc hMerge="1">
                  <a:txBody>
                    <a:bodyPr/>
                    <a:lstStyle/>
                    <a:p>
                      <a:endParaRPr lang="es-MX"/>
                    </a:p>
                  </a:txBody>
                  <a:tcPr/>
                </a:tc>
                <a:extLst>
                  <a:ext uri="{0D108BD9-81ED-4DB2-BD59-A6C34878D82A}">
                    <a16:rowId xmlns:a16="http://schemas.microsoft.com/office/drawing/2014/main" val="2880416066"/>
                  </a:ext>
                </a:extLst>
              </a:tr>
            </a:tbl>
          </a:graphicData>
        </a:graphic>
      </p:graphicFrame>
      <p:sp>
        <p:nvSpPr>
          <p:cNvPr id="3" name="Rectángulo 2"/>
          <p:cNvSpPr/>
          <p:nvPr/>
        </p:nvSpPr>
        <p:spPr>
          <a:xfrm>
            <a:off x="395536" y="451145"/>
            <a:ext cx="8352000" cy="215444"/>
          </a:xfrm>
          <a:prstGeom prst="rect">
            <a:avLst/>
          </a:prstGeom>
          <a:solidFill>
            <a:schemeClr val="accent1">
              <a:lumMod val="40000"/>
              <a:lumOff val="60000"/>
            </a:schemeClr>
          </a:solidFill>
          <a:ln>
            <a:solidFill>
              <a:schemeClr val="tx2">
                <a:lumMod val="50000"/>
              </a:schemeClr>
            </a:solidFill>
          </a:ln>
        </p:spPr>
        <p:txBody>
          <a:bodyPr wrap="square">
            <a:spAutoFit/>
          </a:bodyPr>
          <a:lstStyle/>
          <a:p>
            <a:pPr algn="ctr"/>
            <a:r>
              <a:rPr lang="es-MX" sz="800" b="1" dirty="0" smtClean="0">
                <a:solidFill>
                  <a:srgbClr val="10253F"/>
                </a:solidFill>
                <a:latin typeface="Arial" panose="020B0604020202020204" pitchFamily="34" charset="0"/>
                <a:cs typeface="Arial" panose="020B0604020202020204" pitchFamily="34" charset="0"/>
              </a:rPr>
              <a:t>4.11  EJERCICIO  4.1  </a:t>
            </a:r>
            <a:r>
              <a:rPr lang="es-MX" sz="800" b="1" dirty="0">
                <a:solidFill>
                  <a:srgbClr val="10253F"/>
                </a:solidFill>
                <a:latin typeface="Arial" panose="020B0604020202020204" pitchFamily="34" charset="0"/>
                <a:cs typeface="Arial" panose="020B0604020202020204" pitchFamily="34" charset="0"/>
              </a:rPr>
              <a:t>ESTILOS DE EQUIPOS DE TRABAJO</a:t>
            </a:r>
            <a:endParaRPr lang="es-MX" sz="800" dirty="0">
              <a:effectLst/>
              <a:latin typeface="Arial" panose="020B0604020202020204" pitchFamily="34" charset="0"/>
              <a:cs typeface="Arial" panose="020B0604020202020204" pitchFamily="34" charset="0"/>
            </a:endParaRPr>
          </a:p>
        </p:txBody>
      </p:sp>
      <p:graphicFrame>
        <p:nvGraphicFramePr>
          <p:cNvPr id="10" name="2 Tabla"/>
          <p:cNvGraphicFramePr>
            <a:graphicFrameLocks noGrp="1"/>
          </p:cNvGraphicFramePr>
          <p:nvPr>
            <p:extLst/>
          </p:nvPr>
        </p:nvGraphicFramePr>
        <p:xfrm>
          <a:off x="395536" y="203169"/>
          <a:ext cx="8351998" cy="203708"/>
        </p:xfrm>
        <a:graphic>
          <a:graphicData uri="http://schemas.openxmlformats.org/drawingml/2006/table">
            <a:tbl>
              <a:tblPr/>
              <a:tblGrid>
                <a:gridCol w="1413130">
                  <a:extLst>
                    <a:ext uri="{9D8B030D-6E8A-4147-A177-3AD203B41FA5}">
                      <a16:colId xmlns:a16="http://schemas.microsoft.com/office/drawing/2014/main" val="20000"/>
                    </a:ext>
                  </a:extLst>
                </a:gridCol>
                <a:gridCol w="802465">
                  <a:extLst>
                    <a:ext uri="{9D8B030D-6E8A-4147-A177-3AD203B41FA5}">
                      <a16:colId xmlns:a16="http://schemas.microsoft.com/office/drawing/2014/main" val="2489667975"/>
                    </a:ext>
                  </a:extLst>
                </a:gridCol>
                <a:gridCol w="2042637">
                  <a:extLst>
                    <a:ext uri="{9D8B030D-6E8A-4147-A177-3AD203B41FA5}">
                      <a16:colId xmlns:a16="http://schemas.microsoft.com/office/drawing/2014/main" val="4112727116"/>
                    </a:ext>
                  </a:extLst>
                </a:gridCol>
                <a:gridCol w="729513">
                  <a:extLst>
                    <a:ext uri="{9D8B030D-6E8A-4147-A177-3AD203B41FA5}">
                      <a16:colId xmlns:a16="http://schemas.microsoft.com/office/drawing/2014/main" val="20002"/>
                    </a:ext>
                  </a:extLst>
                </a:gridCol>
                <a:gridCol w="613410">
                  <a:extLst>
                    <a:ext uri="{9D8B030D-6E8A-4147-A177-3AD203B41FA5}">
                      <a16:colId xmlns:a16="http://schemas.microsoft.com/office/drawing/2014/main" val="20003"/>
                    </a:ext>
                  </a:extLst>
                </a:gridCol>
                <a:gridCol w="772664">
                  <a:extLst>
                    <a:ext uri="{9D8B030D-6E8A-4147-A177-3AD203B41FA5}">
                      <a16:colId xmlns:a16="http://schemas.microsoft.com/office/drawing/2014/main" val="1733146758"/>
                    </a:ext>
                  </a:extLst>
                </a:gridCol>
                <a:gridCol w="523919">
                  <a:extLst>
                    <a:ext uri="{9D8B030D-6E8A-4147-A177-3AD203B41FA5}">
                      <a16:colId xmlns:a16="http://schemas.microsoft.com/office/drawing/2014/main" val="20005"/>
                    </a:ext>
                  </a:extLst>
                </a:gridCol>
                <a:gridCol w="559277">
                  <a:extLst>
                    <a:ext uri="{9D8B030D-6E8A-4147-A177-3AD203B41FA5}">
                      <a16:colId xmlns:a16="http://schemas.microsoft.com/office/drawing/2014/main" val="20007"/>
                    </a:ext>
                  </a:extLst>
                </a:gridCol>
                <a:gridCol w="248566">
                  <a:extLst>
                    <a:ext uri="{9D8B030D-6E8A-4147-A177-3AD203B41FA5}">
                      <a16:colId xmlns:a16="http://schemas.microsoft.com/office/drawing/2014/main" val="20008"/>
                    </a:ext>
                  </a:extLst>
                </a:gridCol>
                <a:gridCol w="323209">
                  <a:extLst>
                    <a:ext uri="{9D8B030D-6E8A-4147-A177-3AD203B41FA5}">
                      <a16:colId xmlns:a16="http://schemas.microsoft.com/office/drawing/2014/main" val="3157928155"/>
                    </a:ext>
                  </a:extLst>
                </a:gridCol>
                <a:gridCol w="323208">
                  <a:extLst>
                    <a:ext uri="{9D8B030D-6E8A-4147-A177-3AD203B41FA5}">
                      <a16:colId xmlns:a16="http://schemas.microsoft.com/office/drawing/2014/main" val="1722002891"/>
                    </a:ext>
                  </a:extLst>
                </a:gridCol>
              </a:tblGrid>
              <a:tr h="180000">
                <a:tc>
                  <a:txBody>
                    <a:bodyPr/>
                    <a:lstStyle/>
                    <a:p>
                      <a:pPr marL="0" algn="ctr" rtl="0" eaLnBrk="1" fontAlgn="ctr" latinLnBrk="0" hangingPunct="1">
                        <a:spcBef>
                          <a:spcPts val="0"/>
                        </a:spcBef>
                        <a:spcAft>
                          <a:spcPts val="0"/>
                        </a:spcAft>
                      </a:pPr>
                      <a:r>
                        <a:rPr lang="es-MX" sz="750" b="1" i="0" u="none" strike="noStrike" kern="1200" baseline="0" dirty="0">
                          <a:solidFill>
                            <a:srgbClr val="000000"/>
                          </a:solidFill>
                          <a:effectLst/>
                          <a:latin typeface="Arial Narrow" panose="020B0606020202030204" pitchFamily="34" charset="0"/>
                          <a:cs typeface="Arial"/>
                        </a:rPr>
                        <a:t>TGE -</a:t>
                      </a:r>
                      <a:r>
                        <a:rPr lang="es-MX" sz="750" b="1" i="0" u="none" strike="noStrike" kern="1200" baseline="0" dirty="0" smtClean="0">
                          <a:solidFill>
                            <a:srgbClr val="000000"/>
                          </a:solidFill>
                          <a:effectLst/>
                          <a:latin typeface="Arial Narrow" panose="020B0606020202030204" pitchFamily="34" charset="0"/>
                          <a:cs typeface="Arial"/>
                        </a:rPr>
                        <a:t>2021 </a:t>
                      </a:r>
                      <a:r>
                        <a:rPr lang="es-MX" sz="750" b="1" i="0" u="none" strike="noStrike" kern="1200" baseline="0" dirty="0">
                          <a:solidFill>
                            <a:srgbClr val="000000"/>
                          </a:solidFill>
                          <a:effectLst/>
                          <a:latin typeface="Arial Narrow" panose="020B0606020202030204" pitchFamily="34" charset="0"/>
                          <a:cs typeface="Arial"/>
                        </a:rPr>
                        <a:t>– </a:t>
                      </a:r>
                      <a:r>
                        <a:rPr lang="es-MX" sz="750" b="1" i="0" u="none" strike="noStrike" kern="1200" baseline="0" dirty="0" smtClean="0">
                          <a:solidFill>
                            <a:srgbClr val="000000"/>
                          </a:solidFill>
                          <a:effectLst/>
                          <a:latin typeface="Arial Narrow" panose="020B0606020202030204" pitchFamily="34" charset="0"/>
                          <a:cs typeface="Arial"/>
                        </a:rPr>
                        <a:t>2022. </a:t>
                      </a:r>
                      <a:r>
                        <a:rPr lang="es-MX" sz="750" b="1" i="0" u="none" strike="noStrike" kern="1200" baseline="0" dirty="0">
                          <a:solidFill>
                            <a:srgbClr val="000000"/>
                          </a:solidFill>
                          <a:effectLst/>
                          <a:latin typeface="Arial Narrow" panose="020B0606020202030204" pitchFamily="34" charset="0"/>
                          <a:cs typeface="Arial"/>
                        </a:rPr>
                        <a:t>MÓDULO </a:t>
                      </a:r>
                      <a:r>
                        <a:rPr lang="es-MX" sz="750" b="1" i="0" u="none" strike="noStrike" kern="1200" baseline="0" dirty="0" smtClean="0">
                          <a:solidFill>
                            <a:srgbClr val="000000"/>
                          </a:solidFill>
                          <a:effectLst/>
                          <a:latin typeface="Arial Narrow" panose="020B0606020202030204" pitchFamily="34" charset="0"/>
                          <a:cs typeface="Arial"/>
                        </a:rPr>
                        <a:t>I</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r>
                        <a:rPr lang="es-MX" sz="750" b="0" i="0" u="none" strike="noStrike" dirty="0" smtClean="0">
                          <a:effectLst/>
                          <a:latin typeface="Arial Narrow" panose="020B0606020202030204" pitchFamily="34" charset="0"/>
                        </a:rPr>
                        <a:t>NOMBRE:</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es-MX" sz="750" dirty="0" smtClean="0">
                          <a:latin typeface="Arial Narrow" panose="020B0606020202030204" pitchFamily="34" charset="0"/>
                        </a:rPr>
                        <a:t>CARRERA</a:t>
                      </a:r>
                      <a:endParaRPr lang="es-MX" sz="75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750" b="0" i="0" u="none" strike="noStrike" dirty="0" smtClean="0">
                          <a:effectLst/>
                          <a:latin typeface="Arial Narrow" panose="020B0606020202030204" pitchFamily="34" charset="0"/>
                        </a:rPr>
                        <a:t>MATRÍCULA</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s-MX" sz="75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50" b="1" i="0" u="none" strike="noStrike" kern="1200" baseline="0" dirty="0">
                          <a:solidFill>
                            <a:srgbClr val="000000"/>
                          </a:solidFill>
                          <a:effectLst/>
                          <a:latin typeface="Arial Narrow" panose="020B0606020202030204" pitchFamily="34" charset="0"/>
                          <a:cs typeface="Arial"/>
                        </a:rPr>
                        <a:t>HOJA</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50" b="0" i="0" u="none" strike="noStrike" dirty="0" smtClean="0">
                          <a:effectLst/>
                          <a:latin typeface="Arial Narrow" panose="020B0606020202030204" pitchFamily="34" charset="0"/>
                        </a:rPr>
                        <a:t>2</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50" b="1" i="0" u="none" strike="noStrike" dirty="0" smtClean="0">
                          <a:effectLst/>
                          <a:latin typeface="Arial Narrow" panose="020B0606020202030204" pitchFamily="34" charset="0"/>
                        </a:rPr>
                        <a:t>DE</a:t>
                      </a:r>
                      <a:endParaRPr lang="es-MX" sz="750" b="1"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2</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2" name="5 Rectángulo"/>
          <p:cNvSpPr/>
          <p:nvPr/>
        </p:nvSpPr>
        <p:spPr>
          <a:xfrm>
            <a:off x="323528" y="6597352"/>
            <a:ext cx="8568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ESTE EJERCICIO SE </a:t>
            </a:r>
            <a:r>
              <a:rPr lang="es-MX" sz="700" b="1" i="1" dirty="0" smtClean="0">
                <a:solidFill>
                  <a:srgbClr val="FF0000"/>
                </a:solidFill>
                <a:latin typeface="Arial Narrow" panose="020B0606020202030204" pitchFamily="34" charset="0"/>
                <a:cs typeface="Arial" panose="020B0604020202020204" pitchFamily="34" charset="0"/>
              </a:rPr>
              <a:t>DEBE ANALIZAR Y RESOLVER INDIVIDUALMENTE EN  EL CUESTIONARIO 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MAS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859518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Conector recto 39"/>
          <p:cNvCxnSpPr>
            <a:stCxn id="33" idx="2"/>
            <a:endCxn id="36" idx="0"/>
          </p:cNvCxnSpPr>
          <p:nvPr/>
        </p:nvCxnSpPr>
        <p:spPr>
          <a:xfrm>
            <a:off x="6516160" y="5445224"/>
            <a:ext cx="0" cy="900128"/>
          </a:xfrm>
          <a:prstGeom prst="line">
            <a:avLst/>
          </a:prstGeom>
        </p:spPr>
        <p:style>
          <a:lnRef idx="1">
            <a:schemeClr val="dk1"/>
          </a:lnRef>
          <a:fillRef idx="0">
            <a:schemeClr val="dk1"/>
          </a:fillRef>
          <a:effectRef idx="0">
            <a:schemeClr val="dk1"/>
          </a:effectRef>
          <a:fontRef idx="minor">
            <a:schemeClr val="tx1"/>
          </a:fontRef>
        </p:style>
      </p:cxnSp>
      <p:cxnSp>
        <p:nvCxnSpPr>
          <p:cNvPr id="22" name="Conector recto 21"/>
          <p:cNvCxnSpPr/>
          <p:nvPr/>
        </p:nvCxnSpPr>
        <p:spPr>
          <a:xfrm>
            <a:off x="7236296" y="4797152"/>
            <a:ext cx="396048" cy="0"/>
          </a:xfrm>
          <a:prstGeom prst="line">
            <a:avLst/>
          </a:prstGeom>
        </p:spPr>
        <p:style>
          <a:lnRef idx="1">
            <a:schemeClr val="dk1"/>
          </a:lnRef>
          <a:fillRef idx="0">
            <a:schemeClr val="dk1"/>
          </a:fillRef>
          <a:effectRef idx="0">
            <a:schemeClr val="dk1"/>
          </a:effectRef>
          <a:fontRef idx="minor">
            <a:schemeClr val="tx1"/>
          </a:fontRef>
        </p:style>
      </p:cxnSp>
      <p:cxnSp>
        <p:nvCxnSpPr>
          <p:cNvPr id="21" name="Conector recto 20"/>
          <p:cNvCxnSpPr/>
          <p:nvPr/>
        </p:nvCxnSpPr>
        <p:spPr>
          <a:xfrm>
            <a:off x="7236296" y="4437112"/>
            <a:ext cx="360152" cy="0"/>
          </a:xfrm>
          <a:prstGeom prst="line">
            <a:avLst/>
          </a:prstGeom>
        </p:spPr>
        <p:style>
          <a:lnRef idx="1">
            <a:schemeClr val="dk1"/>
          </a:lnRef>
          <a:fillRef idx="0">
            <a:schemeClr val="dk1"/>
          </a:fillRef>
          <a:effectRef idx="0">
            <a:schemeClr val="dk1"/>
          </a:effectRef>
          <a:fontRef idx="minor">
            <a:schemeClr val="tx1"/>
          </a:fontRef>
        </p:style>
      </p:cxnSp>
      <p:cxnSp>
        <p:nvCxnSpPr>
          <p:cNvPr id="20" name="Conector recto 19"/>
          <p:cNvCxnSpPr>
            <a:endCxn id="11" idx="1"/>
          </p:cNvCxnSpPr>
          <p:nvPr/>
        </p:nvCxnSpPr>
        <p:spPr>
          <a:xfrm>
            <a:off x="7236296" y="3987080"/>
            <a:ext cx="360152" cy="0"/>
          </a:xfrm>
          <a:prstGeom prst="line">
            <a:avLst/>
          </a:prstGeom>
        </p:spPr>
        <p:style>
          <a:lnRef idx="1">
            <a:schemeClr val="dk1"/>
          </a:lnRef>
          <a:fillRef idx="0">
            <a:schemeClr val="dk1"/>
          </a:fillRef>
          <a:effectRef idx="0">
            <a:schemeClr val="dk1"/>
          </a:effectRef>
          <a:fontRef idx="minor">
            <a:schemeClr val="tx1"/>
          </a:fontRef>
        </p:style>
      </p:cxnSp>
      <p:cxnSp>
        <p:nvCxnSpPr>
          <p:cNvPr id="19" name="Conector recto 18"/>
          <p:cNvCxnSpPr/>
          <p:nvPr/>
        </p:nvCxnSpPr>
        <p:spPr>
          <a:xfrm>
            <a:off x="7236296" y="3573016"/>
            <a:ext cx="360152" cy="0"/>
          </a:xfrm>
          <a:prstGeom prst="line">
            <a:avLst/>
          </a:prstGeom>
        </p:spPr>
        <p:style>
          <a:lnRef idx="1">
            <a:schemeClr val="dk1"/>
          </a:lnRef>
          <a:fillRef idx="0">
            <a:schemeClr val="dk1"/>
          </a:fillRef>
          <a:effectRef idx="0">
            <a:schemeClr val="dk1"/>
          </a:effectRef>
          <a:fontRef idx="minor">
            <a:schemeClr val="tx1"/>
          </a:fontRef>
        </p:style>
      </p:cxnSp>
      <p:cxnSp>
        <p:nvCxnSpPr>
          <p:cNvPr id="5" name="Conector recto 4"/>
          <p:cNvCxnSpPr>
            <a:endCxn id="9" idx="1"/>
          </p:cNvCxnSpPr>
          <p:nvPr/>
        </p:nvCxnSpPr>
        <p:spPr>
          <a:xfrm flipV="1">
            <a:off x="7236296" y="3158952"/>
            <a:ext cx="360152" cy="4718"/>
          </a:xfrm>
          <a:prstGeom prst="line">
            <a:avLst/>
          </a:prstGeom>
        </p:spPr>
        <p:style>
          <a:lnRef idx="1">
            <a:schemeClr val="dk1"/>
          </a:lnRef>
          <a:fillRef idx="0">
            <a:schemeClr val="dk1"/>
          </a:fillRef>
          <a:effectRef idx="0">
            <a:schemeClr val="dk1"/>
          </a:effectRef>
          <a:fontRef idx="minor">
            <a:schemeClr val="tx1"/>
          </a:fontRef>
        </p:style>
      </p:cxnSp>
      <p:cxnSp>
        <p:nvCxnSpPr>
          <p:cNvPr id="15" name="Conector recto 14"/>
          <p:cNvCxnSpPr>
            <a:stCxn id="7" idx="2"/>
          </p:cNvCxnSpPr>
          <p:nvPr/>
        </p:nvCxnSpPr>
        <p:spPr>
          <a:xfrm flipH="1">
            <a:off x="7236296" y="2456856"/>
            <a:ext cx="36056" cy="2340296"/>
          </a:xfrm>
          <a:prstGeom prst="line">
            <a:avLst/>
          </a:prstGeom>
        </p:spPr>
        <p:style>
          <a:lnRef idx="1">
            <a:schemeClr val="dk1"/>
          </a:lnRef>
          <a:fillRef idx="0">
            <a:schemeClr val="dk1"/>
          </a:fillRef>
          <a:effectRef idx="0">
            <a:schemeClr val="dk1"/>
          </a:effectRef>
          <a:fontRef idx="minor">
            <a:schemeClr val="tx1"/>
          </a:fontRef>
        </p:style>
      </p:cxnSp>
      <p:graphicFrame>
        <p:nvGraphicFramePr>
          <p:cNvPr id="3" name="Tabla 2"/>
          <p:cNvGraphicFramePr>
            <a:graphicFrameLocks noGrp="1"/>
          </p:cNvGraphicFramePr>
          <p:nvPr>
            <p:extLst/>
          </p:nvPr>
        </p:nvGraphicFramePr>
        <p:xfrm>
          <a:off x="252478" y="620688"/>
          <a:ext cx="8684110" cy="4418617"/>
        </p:xfrm>
        <a:graphic>
          <a:graphicData uri="http://schemas.openxmlformats.org/drawingml/2006/table">
            <a:tbl>
              <a:tblPr firstRow="1" bandRow="1">
                <a:tableStyleId>{5C22544A-7EE6-4342-B048-85BDC9FD1C3A}</a:tableStyleId>
              </a:tblPr>
              <a:tblGrid>
                <a:gridCol w="353732">
                  <a:extLst>
                    <a:ext uri="{9D8B030D-6E8A-4147-A177-3AD203B41FA5}">
                      <a16:colId xmlns:a16="http://schemas.microsoft.com/office/drawing/2014/main" val="1845019138"/>
                    </a:ext>
                  </a:extLst>
                </a:gridCol>
                <a:gridCol w="2018184">
                  <a:extLst>
                    <a:ext uri="{9D8B030D-6E8A-4147-A177-3AD203B41FA5}">
                      <a16:colId xmlns:a16="http://schemas.microsoft.com/office/drawing/2014/main" val="2560305864"/>
                    </a:ext>
                  </a:extLst>
                </a:gridCol>
                <a:gridCol w="432544">
                  <a:extLst>
                    <a:ext uri="{9D8B030D-6E8A-4147-A177-3AD203B41FA5}">
                      <a16:colId xmlns:a16="http://schemas.microsoft.com/office/drawing/2014/main" val="496431049"/>
                    </a:ext>
                  </a:extLst>
                </a:gridCol>
                <a:gridCol w="329849">
                  <a:extLst>
                    <a:ext uri="{9D8B030D-6E8A-4147-A177-3AD203B41FA5}">
                      <a16:colId xmlns:a16="http://schemas.microsoft.com/office/drawing/2014/main" val="2861237821"/>
                    </a:ext>
                  </a:extLst>
                </a:gridCol>
                <a:gridCol w="935536">
                  <a:extLst>
                    <a:ext uri="{9D8B030D-6E8A-4147-A177-3AD203B41FA5}">
                      <a16:colId xmlns:a16="http://schemas.microsoft.com/office/drawing/2014/main" val="2721328260"/>
                    </a:ext>
                  </a:extLst>
                </a:gridCol>
                <a:gridCol w="437418">
                  <a:extLst>
                    <a:ext uri="{9D8B030D-6E8A-4147-A177-3AD203B41FA5}">
                      <a16:colId xmlns:a16="http://schemas.microsoft.com/office/drawing/2014/main" val="3761410115"/>
                    </a:ext>
                  </a:extLst>
                </a:gridCol>
                <a:gridCol w="300252">
                  <a:extLst>
                    <a:ext uri="{9D8B030D-6E8A-4147-A177-3AD203B41FA5}">
                      <a16:colId xmlns:a16="http://schemas.microsoft.com/office/drawing/2014/main" val="3288025682"/>
                    </a:ext>
                  </a:extLst>
                </a:gridCol>
                <a:gridCol w="254848">
                  <a:extLst>
                    <a:ext uri="{9D8B030D-6E8A-4147-A177-3AD203B41FA5}">
                      <a16:colId xmlns:a16="http://schemas.microsoft.com/office/drawing/2014/main" val="3921563078"/>
                    </a:ext>
                  </a:extLst>
                </a:gridCol>
                <a:gridCol w="536789">
                  <a:extLst>
                    <a:ext uri="{9D8B030D-6E8A-4147-A177-3AD203B41FA5}">
                      <a16:colId xmlns:a16="http://schemas.microsoft.com/office/drawing/2014/main" val="2117966352"/>
                    </a:ext>
                  </a:extLst>
                </a:gridCol>
                <a:gridCol w="191349">
                  <a:extLst>
                    <a:ext uri="{9D8B030D-6E8A-4147-A177-3AD203B41FA5}">
                      <a16:colId xmlns:a16="http://schemas.microsoft.com/office/drawing/2014/main" val="3393831018"/>
                    </a:ext>
                  </a:extLst>
                </a:gridCol>
                <a:gridCol w="517609">
                  <a:extLst>
                    <a:ext uri="{9D8B030D-6E8A-4147-A177-3AD203B41FA5}">
                      <a16:colId xmlns:a16="http://schemas.microsoft.com/office/drawing/2014/main" val="3115340371"/>
                    </a:ext>
                  </a:extLst>
                </a:gridCol>
                <a:gridCol w="2376000">
                  <a:extLst>
                    <a:ext uri="{9D8B030D-6E8A-4147-A177-3AD203B41FA5}">
                      <a16:colId xmlns:a16="http://schemas.microsoft.com/office/drawing/2014/main" val="1303612912"/>
                    </a:ext>
                  </a:extLst>
                </a:gridCol>
              </a:tblGrid>
              <a:tr h="211421">
                <a:tc gridSpan="12">
                  <a:txBody>
                    <a:bodyPr/>
                    <a:lstStyle/>
                    <a:p>
                      <a:pPr algn="ctr" rtl="0" eaLnBrk="1" latinLnBrk="0" hangingPunct="1"/>
                      <a:r>
                        <a:rPr lang="es-ES" sz="800" b="1" dirty="0" smtClean="0">
                          <a:solidFill>
                            <a:schemeClr val="tx1"/>
                          </a:solidFill>
                          <a:latin typeface="Arial" panose="020B0604020202020204" pitchFamily="34" charset="0"/>
                          <a:cs typeface="Arial" panose="020B0604020202020204" pitchFamily="34" charset="0"/>
                        </a:rPr>
                        <a:t>CASO PRÁCTICO  MÓDULO I   -  CASO  PRÁTICO: SU </a:t>
                      </a:r>
                      <a:r>
                        <a:rPr lang="es-MX" sz="800" b="1" i="0" kern="1200" baseline="0" dirty="0" smtClean="0">
                          <a:solidFill>
                            <a:schemeClr val="tx1"/>
                          </a:solidFill>
                          <a:effectLst/>
                          <a:latin typeface="Arial" panose="020B0604020202020204" pitchFamily="34" charset="0"/>
                          <a:ea typeface="+mn-ea"/>
                          <a:cs typeface="Arial" panose="020B0604020202020204" pitchFamily="34" charset="0"/>
                        </a:rPr>
                        <a:t> </a:t>
                      </a:r>
                      <a:r>
                        <a:rPr lang="es-ES" sz="800" b="1" i="0" kern="1200" baseline="0" dirty="0" smtClean="0">
                          <a:solidFill>
                            <a:schemeClr val="tx1"/>
                          </a:solidFill>
                          <a:effectLst/>
                          <a:latin typeface="Arial" panose="020B0604020202020204" pitchFamily="34" charset="0"/>
                          <a:ea typeface="+mn-ea"/>
                          <a:cs typeface="Arial" panose="020B0604020202020204" pitchFamily="34" charset="0"/>
                        </a:rPr>
                        <a:t>HOTEL, S.A. </a:t>
                      </a:r>
                      <a:endParaRPr lang="es-MX" sz="800" dirty="0">
                        <a:solidFill>
                          <a:schemeClr val="tx1"/>
                        </a:solidFill>
                        <a:effectLst/>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rtl="0" eaLnBrk="1" latinLnBrk="0" hangingPunct="1"/>
                      <a:endParaRPr lang="es-MX" sz="800" dirty="0">
                        <a:solidFill>
                          <a:schemeClr val="tx1"/>
                        </a:solidFill>
                        <a:effectLst/>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extLst>
                  <a:ext uri="{0D108BD9-81ED-4DB2-BD59-A6C34878D82A}">
                    <a16:rowId xmlns:a16="http://schemas.microsoft.com/office/drawing/2014/main" val="1357930061"/>
                  </a:ext>
                </a:extLst>
              </a:tr>
              <a:tr h="311091">
                <a:tc>
                  <a:txBody>
                    <a:bodyPr/>
                    <a:lstStyle/>
                    <a:p>
                      <a:pPr algn="ctr"/>
                      <a:r>
                        <a:rPr lang="es-MX" sz="1050" b="1" dirty="0" smtClean="0">
                          <a:solidFill>
                            <a:srgbClr val="FF0000"/>
                          </a:solidFill>
                          <a:latin typeface="AngsanaUPC"/>
                        </a:rPr>
                        <a:t>1</a:t>
                      </a:r>
                      <a:endParaRPr lang="es-MX" sz="1050" b="1" dirty="0">
                        <a:solidFill>
                          <a:srgbClr val="FF0000"/>
                        </a:solidFill>
                        <a:latin typeface="AngsanaUPC"/>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1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730" b="1" kern="1200" dirty="0" smtClean="0">
                          <a:solidFill>
                            <a:schemeClr val="tx1"/>
                          </a:solidFill>
                          <a:effectLst/>
                          <a:latin typeface="AngsanaUPC"/>
                          <a:ea typeface="+mn-ea"/>
                          <a:cs typeface="+mn-cs"/>
                        </a:rPr>
                        <a:t>El</a:t>
                      </a:r>
                      <a:r>
                        <a:rPr lang="es-MX" sz="730" b="1" kern="1200" baseline="0" dirty="0" smtClean="0">
                          <a:solidFill>
                            <a:schemeClr val="tx1"/>
                          </a:solidFill>
                          <a:effectLst/>
                          <a:latin typeface="AngsanaUPC"/>
                          <a:ea typeface="+mn-ea"/>
                          <a:cs typeface="+mn-cs"/>
                        </a:rPr>
                        <a:t> siguiente caso práctico es parte de su evaluación final del Módulo I Desarrollo Organizacional del Diplomado de Técnicas de Gestión Ejecutiva – TGE- 2021-2022 y </a:t>
                      </a:r>
                      <a:r>
                        <a:rPr lang="es-MX" sz="730" b="1" kern="1200" dirty="0" smtClean="0">
                          <a:solidFill>
                            <a:schemeClr val="tx1"/>
                          </a:solidFill>
                          <a:effectLst/>
                          <a:latin typeface="AngsanaUPC"/>
                          <a:ea typeface="+mn-ea"/>
                          <a:cs typeface="+mn-cs"/>
                        </a:rPr>
                        <a:t>debe resolverse</a:t>
                      </a:r>
                      <a:r>
                        <a:rPr lang="es-MX" sz="730" b="1" i="1" kern="1200" baseline="0" dirty="0" smtClean="0">
                          <a:solidFill>
                            <a:schemeClr val="tx1"/>
                          </a:solidFill>
                          <a:effectLst/>
                          <a:latin typeface="AngsanaUPC"/>
                          <a:ea typeface="+mn-ea"/>
                          <a:cs typeface="+mn-cs"/>
                        </a:rPr>
                        <a:t> solo de manera individual para ser válido. </a:t>
                      </a:r>
                      <a:r>
                        <a:rPr lang="es-MX" sz="730" b="1" i="0" kern="1200" baseline="0" dirty="0" smtClean="0">
                          <a:solidFill>
                            <a:schemeClr val="tx1"/>
                          </a:solidFill>
                          <a:effectLst/>
                          <a:latin typeface="AngsanaUPC"/>
                          <a:ea typeface="+mn-ea"/>
                          <a:cs typeface="+mn-cs"/>
                        </a:rPr>
                        <a:t>Lea y analice cuidadosamente la siguiente información, analícela y conteste  los señalamientos y requerimientos a continuación.</a:t>
                      </a:r>
                      <a:endParaRPr lang="es-MX" sz="730" b="1" i="0" dirty="0">
                        <a:solidFill>
                          <a:schemeClr val="tx1"/>
                        </a:solidFill>
                        <a:latin typeface="AngsanaUPC"/>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MX" sz="730" b="1" i="0" dirty="0">
                        <a:solidFill>
                          <a:schemeClr val="tx2">
                            <a:lumMod val="50000"/>
                          </a:schemeClr>
                        </a:solidFill>
                        <a:latin typeface="AngsanaUPC"/>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extLst>
                  <a:ext uri="{0D108BD9-81ED-4DB2-BD59-A6C34878D82A}">
                    <a16:rowId xmlns:a16="http://schemas.microsoft.com/office/drawing/2014/main" val="643532407"/>
                  </a:ext>
                </a:extLst>
              </a:tr>
              <a:tr h="453045">
                <a:tc gridSpan="12">
                  <a:txBody>
                    <a:bodyPr/>
                    <a:lstStyle/>
                    <a:p>
                      <a:pPr marL="0" indent="0" algn="just">
                        <a:spcAft>
                          <a:spcPts val="0"/>
                        </a:spcAft>
                      </a:pPr>
                      <a:r>
                        <a:rPr lang="es-MX" sz="800" b="0" baseline="0" dirty="0" smtClean="0">
                          <a:solidFill>
                            <a:schemeClr val="tx1"/>
                          </a:solidFill>
                          <a:latin typeface="Arial" panose="020B0604020202020204" pitchFamily="34" charset="0"/>
                          <a:cs typeface="Arial" panose="020B0604020202020204" pitchFamily="34" charset="0"/>
                        </a:rPr>
                        <a:t>Inversionistas mexicanos operan 2 hoteles de categoría 4 estrellas en las ciudades de Poza Rica, Ver. y Villahermosa, </a:t>
                      </a:r>
                      <a:r>
                        <a:rPr lang="es-MX" sz="800" b="0" baseline="0" dirty="0" err="1" smtClean="0">
                          <a:solidFill>
                            <a:schemeClr val="tx1"/>
                          </a:solidFill>
                          <a:latin typeface="Arial" panose="020B0604020202020204" pitchFamily="34" charset="0"/>
                          <a:cs typeface="Arial" panose="020B0604020202020204" pitchFamily="34" charset="0"/>
                        </a:rPr>
                        <a:t>Tab</a:t>
                      </a:r>
                      <a:r>
                        <a:rPr lang="es-MX" sz="800" b="0" baseline="0" dirty="0" smtClean="0">
                          <a:solidFill>
                            <a:schemeClr val="tx1"/>
                          </a:solidFill>
                          <a:latin typeface="Arial" panose="020B0604020202020204" pitchFamily="34" charset="0"/>
                          <a:cs typeface="Arial" panose="020B0604020202020204" pitchFamily="34" charset="0"/>
                        </a:rPr>
                        <a:t>., orientados al mercado petrolero en ambas zonas, mercado que conocen con profundidad. Recientemente, les ofrecieron un hotel muy bien ubicado, en Ciudad del Carmen, otro polo petrolero en el que no estaban, y decidieron comprarlo. La propiedad tiene las siguientes características generales: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indent="0" algn="just">
                        <a:spcAft>
                          <a:spcPts val="300"/>
                        </a:spcAft>
                      </a:pPr>
                      <a:endParaRPr lang="es-MX" sz="9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extLst>
                  <a:ext uri="{0D108BD9-81ED-4DB2-BD59-A6C34878D82A}">
                    <a16:rowId xmlns:a16="http://schemas.microsoft.com/office/drawing/2014/main" val="1760922342"/>
                  </a:ext>
                </a:extLst>
              </a:tr>
              <a:tr h="226522">
                <a:tc gridSpan="6">
                  <a:txBody>
                    <a:bodyPr/>
                    <a:lstStyle/>
                    <a:p>
                      <a:pPr marL="0" indent="0" algn="ctr">
                        <a:spcAft>
                          <a:spcPts val="300"/>
                        </a:spcAft>
                      </a:pPr>
                      <a:r>
                        <a:rPr lang="es-MX" sz="800" b="0" baseline="0" dirty="0" smtClean="0">
                          <a:solidFill>
                            <a:schemeClr val="tx1"/>
                          </a:solidFill>
                          <a:latin typeface="Arial" panose="020B0604020202020204" pitchFamily="34" charset="0"/>
                          <a:cs typeface="Arial" panose="020B0604020202020204" pitchFamily="34" charset="0"/>
                        </a:rPr>
                        <a:t>CARACTERÍSTICAS GENERALES DEL NUEVO HOTEL.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pPr marL="0" indent="0" algn="just">
                        <a:spcAft>
                          <a:spcPts val="300"/>
                        </a:spcAft>
                      </a:pPr>
                      <a:endParaRPr lang="es-MX" sz="9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noFill/>
                  </a:tcPr>
                </a:tc>
                <a:tc hMerge="1">
                  <a:txBody>
                    <a:bodyPr/>
                    <a:lstStyle/>
                    <a:p>
                      <a:pPr marL="0" indent="0" algn="just">
                        <a:spcAft>
                          <a:spcPts val="300"/>
                        </a:spcAft>
                      </a:pPr>
                      <a:endParaRPr lang="es-MX" sz="9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marL="0" indent="0" algn="just">
                        <a:spcAft>
                          <a:spcPts val="300"/>
                        </a:spcAft>
                      </a:pPr>
                      <a:endParaRPr lang="es-MX" sz="9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noFill/>
                  </a:tcPr>
                </a:tc>
                <a:tc hMerge="1">
                  <a:txBody>
                    <a:bodyPr/>
                    <a:lstStyle/>
                    <a:p>
                      <a:endParaRPr lang="es-MX"/>
                    </a:p>
                  </a:txBody>
                  <a:tcPr/>
                </a:tc>
                <a:tc gridSpan="3">
                  <a:txBody>
                    <a:bodyPr/>
                    <a:lstStyle/>
                    <a:p>
                      <a:pPr marL="0" indent="0" algn="ctr">
                        <a:spcAft>
                          <a:spcPts val="300"/>
                        </a:spcAft>
                      </a:pPr>
                      <a:r>
                        <a:rPr lang="es-MX" sz="800" b="0" baseline="0" dirty="0" smtClean="0">
                          <a:solidFill>
                            <a:schemeClr val="tx1"/>
                          </a:solidFill>
                          <a:latin typeface="Arial" panose="020B0604020202020204" pitchFamily="34" charset="0"/>
                          <a:cs typeface="Arial" panose="020B0604020202020204" pitchFamily="34" charset="0"/>
                        </a:rPr>
                        <a:t>NUEVO NOMBRE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gridSpan="3">
                  <a:txBody>
                    <a:bodyPr/>
                    <a:lstStyle/>
                    <a:p>
                      <a:pPr algn="ctr"/>
                      <a:r>
                        <a:rPr lang="es-MX" sz="900" b="1" i="1" dirty="0" smtClean="0">
                          <a:solidFill>
                            <a:srgbClr val="FF0000"/>
                          </a:solidFill>
                          <a:latin typeface="Arial" panose="020B0604020202020204" pitchFamily="34" charset="0"/>
                          <a:cs typeface="Arial" panose="020B0604020202020204" pitchFamily="34" charset="0"/>
                        </a:rPr>
                        <a:t>SU HOTEL, S.A.</a:t>
                      </a:r>
                      <a:endParaRPr lang="es-MX" sz="900" b="1" i="1" dirty="0">
                        <a:solidFill>
                          <a:srgbClr val="FF0000"/>
                        </a:solidFill>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marL="0" indent="0" algn="ctr">
                        <a:spcAft>
                          <a:spcPts val="300"/>
                        </a:spcAft>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4162944"/>
                  </a:ext>
                </a:extLst>
              </a:tr>
              <a:tr h="211421">
                <a:tc>
                  <a:txBody>
                    <a:bodyPr/>
                    <a:lstStyle/>
                    <a:p>
                      <a:pPr marL="0" indent="0" algn="r">
                        <a:spcAft>
                          <a:spcPts val="0"/>
                        </a:spcAft>
                      </a:pPr>
                      <a:r>
                        <a:rPr lang="es-MX" sz="800" b="0" baseline="0" dirty="0" smtClean="0">
                          <a:solidFill>
                            <a:schemeClr val="tx1"/>
                          </a:solidFill>
                          <a:latin typeface="Arial" panose="020B0604020202020204" pitchFamily="34" charset="0"/>
                          <a:cs typeface="Arial" panose="020B0604020202020204" pitchFamily="34" charset="0"/>
                        </a:rPr>
                        <a:t>1</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indent="0" algn="just">
                        <a:spcAft>
                          <a:spcPts val="0"/>
                        </a:spcAft>
                      </a:pPr>
                      <a:r>
                        <a:rPr lang="es-MX" sz="800" b="0" baseline="0" dirty="0" smtClean="0">
                          <a:solidFill>
                            <a:schemeClr val="tx1"/>
                          </a:solidFill>
                          <a:latin typeface="Arial" panose="020B0604020202020204" pitchFamily="34" charset="0"/>
                          <a:cs typeface="Arial" panose="020B0604020202020204" pitchFamily="34" charset="0"/>
                        </a:rPr>
                        <a:t>Habitaciones individuales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indent="0" algn="r">
                        <a:spcAft>
                          <a:spcPts val="0"/>
                        </a:spcAft>
                      </a:pPr>
                      <a:r>
                        <a:rPr lang="es-MX" sz="800" b="0" baseline="0" dirty="0" smtClean="0">
                          <a:solidFill>
                            <a:schemeClr val="tx1"/>
                          </a:solidFill>
                          <a:latin typeface="Arial" panose="020B0604020202020204" pitchFamily="34" charset="0"/>
                          <a:cs typeface="Arial" panose="020B0604020202020204" pitchFamily="34" charset="0"/>
                        </a:rPr>
                        <a:t>20</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indent="0" algn="r">
                        <a:spcAft>
                          <a:spcPts val="0"/>
                        </a:spcAft>
                      </a:pPr>
                      <a:r>
                        <a:rPr lang="es-MX" sz="800" b="0" baseline="0" dirty="0" smtClean="0">
                          <a:solidFill>
                            <a:schemeClr val="tx1"/>
                          </a:solidFill>
                          <a:latin typeface="Arial" panose="020B0604020202020204" pitchFamily="34" charset="0"/>
                          <a:cs typeface="Arial" panose="020B0604020202020204" pitchFamily="34" charset="0"/>
                        </a:rPr>
                        <a:t>8</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7">
                  <a:txBody>
                    <a:bodyPr/>
                    <a:lstStyle/>
                    <a:p>
                      <a:pPr marL="0" indent="0" algn="just">
                        <a:spcAft>
                          <a:spcPts val="0"/>
                        </a:spcAft>
                      </a:pPr>
                      <a:r>
                        <a:rPr lang="es-MX" sz="800" b="0" baseline="0" dirty="0" smtClean="0">
                          <a:solidFill>
                            <a:schemeClr val="tx1"/>
                          </a:solidFill>
                          <a:latin typeface="Arial" panose="020B0604020202020204" pitchFamily="34" charset="0"/>
                          <a:cs typeface="Arial" panose="020B0604020202020204" pitchFamily="34" charset="0"/>
                        </a:rPr>
                        <a:t>Salones para 40 personas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indent="0" algn="r">
                        <a:spcAft>
                          <a:spcPts val="300"/>
                        </a:spcAft>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Aft>
                          <a:spcPts val="0"/>
                        </a:spcAft>
                      </a:pPr>
                      <a:r>
                        <a:rPr lang="es-MX" sz="800" dirty="0" smtClean="0"/>
                        <a:t>ORGANIGRAMA</a:t>
                      </a:r>
                      <a:endParaRPr lang="es-MX"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235411"/>
                  </a:ext>
                </a:extLst>
              </a:tr>
              <a:tr h="211421">
                <a:tc>
                  <a:txBody>
                    <a:bodyPr/>
                    <a:lstStyle/>
                    <a:p>
                      <a:pPr marL="0" indent="0" algn="r">
                        <a:spcAft>
                          <a:spcPts val="0"/>
                        </a:spcAft>
                      </a:pPr>
                      <a:r>
                        <a:rPr lang="es-MX" sz="800" b="0" baseline="0" dirty="0" smtClean="0">
                          <a:solidFill>
                            <a:schemeClr val="tx1"/>
                          </a:solidFill>
                          <a:latin typeface="Arial" panose="020B0604020202020204" pitchFamily="34" charset="0"/>
                          <a:cs typeface="Arial" panose="020B0604020202020204" pitchFamily="34" charset="0"/>
                        </a:rPr>
                        <a:t>2</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indent="0" algn="just">
                        <a:spcAft>
                          <a:spcPts val="0"/>
                        </a:spcAft>
                      </a:pPr>
                      <a:r>
                        <a:rPr lang="es-MX" sz="800" b="0" baseline="0" dirty="0" smtClean="0">
                          <a:solidFill>
                            <a:schemeClr val="tx1"/>
                          </a:solidFill>
                          <a:latin typeface="Arial" panose="020B0604020202020204" pitchFamily="34" charset="0"/>
                          <a:cs typeface="Arial" panose="020B0604020202020204" pitchFamily="34" charset="0"/>
                        </a:rPr>
                        <a:t>Habitaciones dobles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indent="0" algn="r">
                        <a:spcAft>
                          <a:spcPts val="0"/>
                        </a:spcAft>
                      </a:pPr>
                      <a:r>
                        <a:rPr lang="es-MX" sz="800" b="0" baseline="0" dirty="0" smtClean="0">
                          <a:solidFill>
                            <a:schemeClr val="tx1"/>
                          </a:solidFill>
                          <a:latin typeface="Arial" panose="020B0604020202020204" pitchFamily="34" charset="0"/>
                          <a:cs typeface="Arial" panose="020B0604020202020204" pitchFamily="34" charset="0"/>
                        </a:rPr>
                        <a:t>62</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0" indent="0" algn="r">
                        <a:spcAft>
                          <a:spcPts val="0"/>
                        </a:spcAft>
                      </a:pPr>
                      <a:r>
                        <a:rPr lang="es-MX" sz="800" b="0" baseline="0" dirty="0" smtClean="0">
                          <a:solidFill>
                            <a:schemeClr val="tx1"/>
                          </a:solidFill>
                          <a:latin typeface="Arial" panose="020B0604020202020204" pitchFamily="34" charset="0"/>
                          <a:cs typeface="Arial" panose="020B0604020202020204" pitchFamily="34" charset="0"/>
                        </a:rPr>
                        <a:t>9</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7">
                  <a:txBody>
                    <a:bodyPr/>
                    <a:lstStyle/>
                    <a:p>
                      <a:pPr marL="0" indent="0" algn="just">
                        <a:spcAft>
                          <a:spcPts val="0"/>
                        </a:spcAft>
                      </a:pPr>
                      <a:r>
                        <a:rPr lang="es-MX" sz="800" b="0" baseline="0" dirty="0" smtClean="0">
                          <a:solidFill>
                            <a:schemeClr val="tx1"/>
                          </a:solidFill>
                          <a:latin typeface="Arial" panose="020B0604020202020204" pitchFamily="34" charset="0"/>
                          <a:cs typeface="Arial" panose="020B0604020202020204" pitchFamily="34" charset="0"/>
                        </a:rPr>
                        <a:t>Salón usos múltiples (Máximo 250 personas uniéndose con los otros salones)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pPr marL="0" indent="0" algn="just">
                        <a:spcAft>
                          <a:spcPts val="300"/>
                        </a:spcAft>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13">
                  <a:txBody>
                    <a:bodyPr/>
                    <a:lstStyle/>
                    <a:p>
                      <a:pPr>
                        <a:spcAft>
                          <a:spcPts val="0"/>
                        </a:spcAft>
                      </a:pPr>
                      <a:endParaRPr lang="es-MX"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5069819"/>
                  </a:ext>
                </a:extLst>
              </a:tr>
              <a:tr h="211421">
                <a:tc>
                  <a:txBody>
                    <a:bodyPr/>
                    <a:lstStyle/>
                    <a:p>
                      <a:pPr marL="0" indent="0" algn="r" rtl="0" eaLnBrk="1" fontAlgn="t" latinLnBrk="0" hangingPunct="1">
                        <a:spcBef>
                          <a:spcPts val="0"/>
                        </a:spcBef>
                        <a:spcAft>
                          <a:spcPts val="0"/>
                        </a:spcAft>
                      </a:pPr>
                      <a:r>
                        <a:rPr lang="es-MX" sz="800" b="0" i="0" u="none" strike="noStrike" kern="1200" baseline="0" dirty="0">
                          <a:solidFill>
                            <a:schemeClr val="tx1"/>
                          </a:solidFill>
                          <a:effectLst/>
                          <a:latin typeface="Arial" panose="020B0604020202020204" pitchFamily="34" charset="0"/>
                          <a:cs typeface="Arial" panose="020B0604020202020204" pitchFamily="34" charset="0"/>
                        </a:rPr>
                        <a:t>3</a:t>
                      </a:r>
                      <a:endParaRPr lang="es-MX" sz="800" b="0" i="0" u="none" strike="noStrike" dirty="0">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indent="0" algn="just" rtl="0" eaLnBrk="1" fontAlgn="t" latinLnBrk="0" hangingPunct="1">
                        <a:spcBef>
                          <a:spcPts val="0"/>
                        </a:spcBef>
                        <a:spcAft>
                          <a:spcPts val="0"/>
                        </a:spcAft>
                      </a:pPr>
                      <a:r>
                        <a:rPr lang="es-MX" sz="800" b="0" i="0" u="none" strike="noStrike" kern="1200" baseline="0">
                          <a:solidFill>
                            <a:schemeClr val="tx1"/>
                          </a:solidFill>
                          <a:effectLst/>
                          <a:latin typeface="Arial" panose="020B0604020202020204" pitchFamily="34" charset="0"/>
                          <a:cs typeface="Arial" panose="020B0604020202020204" pitchFamily="34" charset="0"/>
                        </a:rPr>
                        <a:t>Habitaciones para discapacitados</a:t>
                      </a:r>
                      <a:endParaRPr lang="es-MX" sz="800" b="0" i="0" u="none" strike="noStrike">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indent="0" algn="r" rtl="0" eaLnBrk="1" fontAlgn="t" latinLnBrk="0" hangingPunct="1">
                        <a:spcBef>
                          <a:spcPts val="0"/>
                        </a:spcBef>
                        <a:spcAft>
                          <a:spcPts val="0"/>
                        </a:spcAft>
                      </a:pPr>
                      <a:r>
                        <a:rPr lang="es-MX" sz="800" b="0" i="0" u="none" strike="noStrike" kern="1200" baseline="0">
                          <a:solidFill>
                            <a:schemeClr val="tx1"/>
                          </a:solidFill>
                          <a:effectLst/>
                          <a:latin typeface="Arial" panose="020B0604020202020204" pitchFamily="34" charset="0"/>
                          <a:cs typeface="Arial" panose="020B0604020202020204" pitchFamily="34" charset="0"/>
                        </a:rPr>
                        <a:t>3</a:t>
                      </a:r>
                      <a:endParaRPr lang="es-MX" sz="800" b="0" i="0" u="none" strike="noStrike">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0" indent="0" algn="r">
                        <a:spcAft>
                          <a:spcPts val="300"/>
                        </a:spcAft>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7" vMerge="1">
                  <a:txBody>
                    <a:bodyPr/>
                    <a:lstStyle/>
                    <a:p>
                      <a:pPr marL="0" indent="0" algn="just">
                        <a:spcAft>
                          <a:spcPts val="300"/>
                        </a:spcAft>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vMerge="1">
                  <a:txBody>
                    <a:bodyPr/>
                    <a:lstStyle/>
                    <a:p>
                      <a:endParaRPr lang="es-MX"/>
                    </a:p>
                  </a:txBody>
                  <a:tcPr/>
                </a:tc>
                <a:extLst>
                  <a:ext uri="{0D108BD9-81ED-4DB2-BD59-A6C34878D82A}">
                    <a16:rowId xmlns:a16="http://schemas.microsoft.com/office/drawing/2014/main" val="738181045"/>
                  </a:ext>
                </a:extLst>
              </a:tr>
              <a:tr h="211421">
                <a:tc>
                  <a:txBody>
                    <a:bodyPr/>
                    <a:lstStyle/>
                    <a:p>
                      <a:pPr marL="0" indent="0" algn="r" rtl="0" eaLnBrk="1" fontAlgn="t" latinLnBrk="0" hangingPunct="1">
                        <a:spcBef>
                          <a:spcPts val="0"/>
                        </a:spcBef>
                        <a:spcAft>
                          <a:spcPts val="0"/>
                        </a:spcAft>
                      </a:pPr>
                      <a:r>
                        <a:rPr lang="es-MX" sz="800" b="0" i="0" u="none" strike="noStrike" kern="1200" baseline="0" dirty="0">
                          <a:solidFill>
                            <a:schemeClr val="tx1"/>
                          </a:solidFill>
                          <a:effectLst/>
                          <a:latin typeface="Arial" panose="020B0604020202020204" pitchFamily="34" charset="0"/>
                          <a:cs typeface="Arial" panose="020B0604020202020204" pitchFamily="34" charset="0"/>
                        </a:rPr>
                        <a:t>4</a:t>
                      </a:r>
                      <a:endParaRPr lang="es-MX" sz="800" b="0" i="0" u="none" strike="noStrike" dirty="0">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indent="0" algn="just" rtl="0" eaLnBrk="1" fontAlgn="t" latinLnBrk="0" hangingPunct="1">
                        <a:spcBef>
                          <a:spcPts val="0"/>
                        </a:spcBef>
                        <a:spcAft>
                          <a:spcPts val="0"/>
                        </a:spcAft>
                      </a:pPr>
                      <a:r>
                        <a:rPr lang="es-MX" sz="800" b="0" i="0" u="none" strike="noStrike" kern="1200" baseline="0">
                          <a:solidFill>
                            <a:schemeClr val="tx1"/>
                          </a:solidFill>
                          <a:effectLst/>
                          <a:latin typeface="Arial" panose="020B0604020202020204" pitchFamily="34" charset="0"/>
                          <a:cs typeface="Arial" panose="020B0604020202020204" pitchFamily="34" charset="0"/>
                        </a:rPr>
                        <a:t>Junior suites</a:t>
                      </a:r>
                      <a:endParaRPr lang="es-MX" sz="800" b="0" i="0" u="none" strike="noStrike">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indent="0" algn="r" rtl="0" eaLnBrk="1" fontAlgn="t" latinLnBrk="0" hangingPunct="1">
                        <a:spcBef>
                          <a:spcPts val="0"/>
                        </a:spcBef>
                        <a:spcAft>
                          <a:spcPts val="0"/>
                        </a:spcAft>
                      </a:pPr>
                      <a:r>
                        <a:rPr lang="es-MX" sz="800" b="0" i="0" u="none" strike="noStrike" kern="1200" baseline="0">
                          <a:solidFill>
                            <a:schemeClr val="tx1"/>
                          </a:solidFill>
                          <a:effectLst/>
                          <a:latin typeface="Arial" panose="020B0604020202020204" pitchFamily="34" charset="0"/>
                          <a:cs typeface="Arial" panose="020B0604020202020204" pitchFamily="34" charset="0"/>
                        </a:rPr>
                        <a:t>5</a:t>
                      </a:r>
                      <a:endParaRPr lang="es-MX" sz="800" b="0" i="0" u="none" strike="noStrike">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indent="0" algn="r">
                        <a:spcAft>
                          <a:spcPts val="0"/>
                        </a:spcAft>
                      </a:pPr>
                      <a:r>
                        <a:rPr lang="es-MX" sz="800" b="0" baseline="0" dirty="0" smtClean="0">
                          <a:solidFill>
                            <a:schemeClr val="tx1"/>
                          </a:solidFill>
                          <a:latin typeface="Arial" panose="020B0604020202020204" pitchFamily="34" charset="0"/>
                          <a:cs typeface="Arial" panose="020B0604020202020204" pitchFamily="34" charset="0"/>
                        </a:rPr>
                        <a:t>10</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7">
                  <a:txBody>
                    <a:bodyPr/>
                    <a:lstStyle/>
                    <a:p>
                      <a:pPr marL="0" indent="0" algn="just">
                        <a:spcAft>
                          <a:spcPts val="0"/>
                        </a:spcAft>
                      </a:pPr>
                      <a:r>
                        <a:rPr lang="es-MX" sz="800" b="0" baseline="0" dirty="0" smtClean="0">
                          <a:solidFill>
                            <a:schemeClr val="tx1"/>
                          </a:solidFill>
                          <a:latin typeface="Arial" panose="020B0604020202020204" pitchFamily="34" charset="0"/>
                          <a:cs typeface="Arial" panose="020B0604020202020204" pitchFamily="34" charset="0"/>
                        </a:rPr>
                        <a:t>Gimnasio</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indent="0" algn="r">
                        <a:spcAft>
                          <a:spcPts val="300"/>
                        </a:spcAft>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MX"/>
                    </a:p>
                  </a:txBody>
                  <a:tcPr/>
                </a:tc>
                <a:extLst>
                  <a:ext uri="{0D108BD9-81ED-4DB2-BD59-A6C34878D82A}">
                    <a16:rowId xmlns:a16="http://schemas.microsoft.com/office/drawing/2014/main" val="2374395688"/>
                  </a:ext>
                </a:extLst>
              </a:tr>
              <a:tr h="211421">
                <a:tc>
                  <a:txBody>
                    <a:bodyPr/>
                    <a:lstStyle/>
                    <a:p>
                      <a:pPr marL="0" indent="0" algn="r" rtl="0" eaLnBrk="1" fontAlgn="t" latinLnBrk="0" hangingPunct="1">
                        <a:spcBef>
                          <a:spcPts val="0"/>
                        </a:spcBef>
                        <a:spcAft>
                          <a:spcPts val="0"/>
                        </a:spcAft>
                      </a:pPr>
                      <a:r>
                        <a:rPr lang="es-MX" sz="800" b="0" i="0" u="none" strike="noStrike" kern="1200" baseline="0" dirty="0">
                          <a:solidFill>
                            <a:schemeClr val="tx1"/>
                          </a:solidFill>
                          <a:effectLst/>
                          <a:latin typeface="Arial" panose="020B0604020202020204" pitchFamily="34" charset="0"/>
                          <a:cs typeface="Arial" panose="020B0604020202020204" pitchFamily="34" charset="0"/>
                        </a:rPr>
                        <a:t>5</a:t>
                      </a:r>
                      <a:endParaRPr lang="es-MX" sz="800" b="0" i="0" u="none" strike="noStrike" dirty="0">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indent="0" algn="just" rtl="0" eaLnBrk="1" fontAlgn="t" latinLnBrk="0" hangingPunct="1">
                        <a:spcBef>
                          <a:spcPts val="0"/>
                        </a:spcBef>
                        <a:spcAft>
                          <a:spcPts val="0"/>
                        </a:spcAft>
                      </a:pPr>
                      <a:r>
                        <a:rPr lang="es-MX" sz="800" b="0" i="0" u="none" strike="noStrike" kern="1200" baseline="0" dirty="0">
                          <a:solidFill>
                            <a:schemeClr val="tx1"/>
                          </a:solidFill>
                          <a:effectLst/>
                          <a:latin typeface="Arial" panose="020B0604020202020204" pitchFamily="34" charset="0"/>
                          <a:cs typeface="Arial" panose="020B0604020202020204" pitchFamily="34" charset="0"/>
                        </a:rPr>
                        <a:t>Restaurante – </a:t>
                      </a:r>
                      <a:r>
                        <a:rPr lang="es-MX" sz="800" b="0" i="0" u="none" strike="noStrike" kern="1200" baseline="0" dirty="0" smtClean="0">
                          <a:solidFill>
                            <a:schemeClr val="tx1"/>
                          </a:solidFill>
                          <a:effectLst/>
                          <a:latin typeface="Arial" panose="020B0604020202020204" pitchFamily="34" charset="0"/>
                          <a:cs typeface="Arial" panose="020B0604020202020204" pitchFamily="34" charset="0"/>
                        </a:rPr>
                        <a:t>cafetería </a:t>
                      </a:r>
                      <a:r>
                        <a:rPr lang="es-MX" sz="800" b="0" i="0" u="none" strike="noStrike" kern="1200" baseline="0" dirty="0" smtClean="0">
                          <a:solidFill>
                            <a:schemeClr val="tx1"/>
                          </a:solidFill>
                          <a:effectLst/>
                          <a:latin typeface="Arial" panose="020B0604020202020204" pitchFamily="34" charset="0"/>
                          <a:cs typeface="Arial" panose="020B0604020202020204" pitchFamily="34" charset="0"/>
                        </a:rPr>
                        <a:t>–</a:t>
                      </a:r>
                      <a:r>
                        <a:rPr lang="es-MX" sz="800" b="0" i="0" u="none" strike="noStrike" kern="1200" baseline="0" dirty="0" err="1" smtClean="0">
                          <a:solidFill>
                            <a:schemeClr val="tx1"/>
                          </a:solidFill>
                          <a:effectLst/>
                          <a:latin typeface="Arial" panose="020B0604020202020204" pitchFamily="34" charset="0"/>
                          <a:cs typeface="Arial" panose="020B0604020202020204" pitchFamily="34" charset="0"/>
                        </a:rPr>
                        <a:t>Room</a:t>
                      </a:r>
                      <a:r>
                        <a:rPr lang="es-MX" sz="800" b="0" i="0" u="none" strike="noStrike" kern="1200" baseline="0" dirty="0" smtClean="0">
                          <a:solidFill>
                            <a:schemeClr val="tx1"/>
                          </a:solidFill>
                          <a:effectLst/>
                          <a:latin typeface="Arial" panose="020B0604020202020204" pitchFamily="34" charset="0"/>
                          <a:cs typeface="Arial" panose="020B0604020202020204" pitchFamily="34" charset="0"/>
                        </a:rPr>
                        <a:t> </a:t>
                      </a:r>
                      <a:r>
                        <a:rPr lang="es-MX" sz="800" b="0" i="0" u="none" strike="noStrike" kern="1200" baseline="0" dirty="0" err="1" smtClean="0">
                          <a:solidFill>
                            <a:schemeClr val="tx1"/>
                          </a:solidFill>
                          <a:effectLst/>
                          <a:latin typeface="Arial" panose="020B0604020202020204" pitchFamily="34" charset="0"/>
                          <a:cs typeface="Arial" panose="020B0604020202020204" pitchFamily="34" charset="0"/>
                        </a:rPr>
                        <a:t>service</a:t>
                      </a:r>
                      <a:endParaRPr lang="es-MX" sz="800" b="0" i="0" u="none" strike="noStrike" dirty="0">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indent="0" algn="r" rtl="0" eaLnBrk="1" fontAlgn="t" latinLnBrk="0" hangingPunct="1">
                        <a:spcBef>
                          <a:spcPts val="0"/>
                        </a:spcBef>
                        <a:spcAft>
                          <a:spcPts val="0"/>
                        </a:spcAft>
                      </a:pPr>
                      <a:r>
                        <a:rPr lang="es-MX" sz="800" b="0" i="0" u="none" strike="noStrike" kern="1200" baseline="0">
                          <a:solidFill>
                            <a:schemeClr val="tx1"/>
                          </a:solidFill>
                          <a:effectLst/>
                          <a:latin typeface="Arial" panose="020B0604020202020204" pitchFamily="34" charset="0"/>
                          <a:cs typeface="Arial" panose="020B0604020202020204" pitchFamily="34" charset="0"/>
                        </a:rPr>
                        <a:t>1</a:t>
                      </a:r>
                      <a:endParaRPr lang="es-MX" sz="800" b="0" i="0" u="none" strike="noStrike">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indent="0" algn="r">
                        <a:spcAft>
                          <a:spcPts val="0"/>
                        </a:spcAft>
                      </a:pPr>
                      <a:r>
                        <a:rPr lang="es-MX" sz="800" b="0" baseline="0" dirty="0" smtClean="0">
                          <a:solidFill>
                            <a:schemeClr val="tx1"/>
                          </a:solidFill>
                          <a:latin typeface="Arial" panose="020B0604020202020204" pitchFamily="34" charset="0"/>
                          <a:cs typeface="Arial" panose="020B0604020202020204" pitchFamily="34" charset="0"/>
                        </a:rPr>
                        <a:t>11</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7">
                  <a:txBody>
                    <a:bodyPr/>
                    <a:lstStyle/>
                    <a:p>
                      <a:pPr marL="0" indent="0" algn="just">
                        <a:spcAft>
                          <a:spcPts val="0"/>
                        </a:spcAft>
                      </a:pPr>
                      <a:r>
                        <a:rPr lang="es-MX" sz="800" b="0" baseline="0" dirty="0" smtClean="0">
                          <a:solidFill>
                            <a:schemeClr val="tx1"/>
                          </a:solidFill>
                          <a:latin typeface="Arial" panose="020B0604020202020204" pitchFamily="34" charset="0"/>
                          <a:cs typeface="Arial" panose="020B0604020202020204" pitchFamily="34" charset="0"/>
                        </a:rPr>
                        <a:t>Salón empresarial</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indent="0" algn="r">
                        <a:spcAft>
                          <a:spcPts val="300"/>
                        </a:spcAft>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MX"/>
                    </a:p>
                  </a:txBody>
                  <a:tcPr/>
                </a:tc>
                <a:extLst>
                  <a:ext uri="{0D108BD9-81ED-4DB2-BD59-A6C34878D82A}">
                    <a16:rowId xmlns:a16="http://schemas.microsoft.com/office/drawing/2014/main" val="690363099"/>
                  </a:ext>
                </a:extLst>
              </a:tr>
              <a:tr h="211421">
                <a:tc>
                  <a:txBody>
                    <a:bodyPr/>
                    <a:lstStyle/>
                    <a:p>
                      <a:pPr marL="0" indent="0" algn="r" rtl="0" eaLnBrk="1" fontAlgn="t" latinLnBrk="0" hangingPunct="1">
                        <a:spcBef>
                          <a:spcPts val="0"/>
                        </a:spcBef>
                        <a:spcAft>
                          <a:spcPts val="0"/>
                        </a:spcAft>
                      </a:pPr>
                      <a:r>
                        <a:rPr lang="es-MX" sz="800" b="0" i="0" u="none" strike="noStrike" kern="1200" baseline="0" dirty="0">
                          <a:solidFill>
                            <a:schemeClr val="tx1"/>
                          </a:solidFill>
                          <a:effectLst/>
                          <a:latin typeface="Arial" panose="020B0604020202020204" pitchFamily="34" charset="0"/>
                          <a:cs typeface="Arial" panose="020B0604020202020204" pitchFamily="34" charset="0"/>
                        </a:rPr>
                        <a:t>6</a:t>
                      </a:r>
                      <a:endParaRPr lang="es-MX" sz="800" b="0" i="0" u="none" strike="noStrike" dirty="0">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indent="0" algn="just" rtl="0" eaLnBrk="1" fontAlgn="t" latinLnBrk="0" hangingPunct="1">
                        <a:spcBef>
                          <a:spcPts val="0"/>
                        </a:spcBef>
                        <a:spcAft>
                          <a:spcPts val="0"/>
                        </a:spcAft>
                      </a:pPr>
                      <a:r>
                        <a:rPr lang="es-MX" sz="800" b="0" i="0" u="none" strike="noStrike" kern="1200" baseline="0">
                          <a:solidFill>
                            <a:schemeClr val="tx1"/>
                          </a:solidFill>
                          <a:effectLst/>
                          <a:latin typeface="Arial" panose="020B0604020202020204" pitchFamily="34" charset="0"/>
                          <a:cs typeface="Arial" panose="020B0604020202020204" pitchFamily="34" charset="0"/>
                        </a:rPr>
                        <a:t>Bar</a:t>
                      </a:r>
                      <a:endParaRPr lang="es-MX" sz="800" b="0" i="0" u="none" strike="noStrike">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indent="0" algn="r" rtl="0" eaLnBrk="1" fontAlgn="t" latinLnBrk="0" hangingPunct="1">
                        <a:spcBef>
                          <a:spcPts val="0"/>
                        </a:spcBef>
                        <a:spcAft>
                          <a:spcPts val="0"/>
                        </a:spcAft>
                      </a:pPr>
                      <a:r>
                        <a:rPr lang="es-MX" sz="800" b="0" i="0" u="none" strike="noStrike" kern="1200" baseline="0">
                          <a:solidFill>
                            <a:schemeClr val="tx1"/>
                          </a:solidFill>
                          <a:effectLst/>
                          <a:latin typeface="Arial" panose="020B0604020202020204" pitchFamily="34" charset="0"/>
                          <a:cs typeface="Arial" panose="020B0604020202020204" pitchFamily="34" charset="0"/>
                        </a:rPr>
                        <a:t>1</a:t>
                      </a:r>
                      <a:endParaRPr lang="es-MX" sz="800" b="0" i="0" u="none" strike="noStrike">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indent="0" algn="r">
                        <a:spcAft>
                          <a:spcPts val="0"/>
                        </a:spcAft>
                      </a:pPr>
                      <a:r>
                        <a:rPr lang="es-MX" sz="800" b="0" baseline="0" dirty="0" smtClean="0">
                          <a:solidFill>
                            <a:schemeClr val="tx1"/>
                          </a:solidFill>
                          <a:latin typeface="Arial" panose="020B0604020202020204" pitchFamily="34" charset="0"/>
                          <a:cs typeface="Arial" panose="020B0604020202020204" pitchFamily="34" charset="0"/>
                        </a:rPr>
                        <a:t>12</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4">
                  <a:txBody>
                    <a:bodyPr/>
                    <a:lstStyle/>
                    <a:p>
                      <a:pPr marL="0" indent="0" algn="just">
                        <a:spcAft>
                          <a:spcPts val="0"/>
                        </a:spcAft>
                      </a:pPr>
                      <a:r>
                        <a:rPr lang="es-MX" sz="800" b="0" baseline="0" dirty="0" smtClean="0">
                          <a:solidFill>
                            <a:schemeClr val="tx1"/>
                          </a:solidFill>
                          <a:latin typeface="Arial" panose="020B0604020202020204" pitchFamily="34" charset="0"/>
                          <a:cs typeface="Arial" panose="020B0604020202020204" pitchFamily="34" charset="0"/>
                        </a:rPr>
                        <a:t>Estacionamiento</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800" b="0" baseline="0" dirty="0" smtClean="0">
                          <a:solidFill>
                            <a:schemeClr val="tx1"/>
                          </a:solidFill>
                          <a:latin typeface="Arial" panose="020B0604020202020204" pitchFamily="34" charset="0"/>
                          <a:cs typeface="Arial" panose="020B0604020202020204" pitchFamily="34" charset="0"/>
                        </a:rPr>
                        <a:t>20 cajones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MX"/>
                    </a:p>
                  </a:txBody>
                  <a:tcPr/>
                </a:tc>
                <a:extLst>
                  <a:ext uri="{0D108BD9-81ED-4DB2-BD59-A6C34878D82A}">
                    <a16:rowId xmlns:a16="http://schemas.microsoft.com/office/drawing/2014/main" val="12304472"/>
                  </a:ext>
                </a:extLst>
              </a:tr>
              <a:tr h="211421">
                <a:tc>
                  <a:txBody>
                    <a:bodyPr/>
                    <a:lstStyle/>
                    <a:p>
                      <a:pPr marL="0" indent="0" algn="r" rtl="0" eaLnBrk="1" fontAlgn="t" latinLnBrk="0" hangingPunct="1">
                        <a:spcBef>
                          <a:spcPts val="0"/>
                        </a:spcBef>
                        <a:spcAft>
                          <a:spcPts val="0"/>
                        </a:spcAft>
                      </a:pPr>
                      <a:r>
                        <a:rPr lang="es-MX" sz="800" b="0" i="0" u="none" strike="noStrike" kern="1200" baseline="0" dirty="0">
                          <a:solidFill>
                            <a:schemeClr val="tx1"/>
                          </a:solidFill>
                          <a:effectLst/>
                          <a:latin typeface="Arial" panose="020B0604020202020204" pitchFamily="34" charset="0"/>
                          <a:cs typeface="Arial" panose="020B0604020202020204" pitchFamily="34" charset="0"/>
                        </a:rPr>
                        <a:t>7</a:t>
                      </a:r>
                      <a:endParaRPr lang="es-MX" sz="800" b="0" i="0" u="none" strike="noStrike" dirty="0">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indent="0" algn="just" rtl="0" eaLnBrk="1" fontAlgn="t" latinLnBrk="0" hangingPunct="1">
                        <a:spcBef>
                          <a:spcPts val="0"/>
                        </a:spcBef>
                        <a:spcAft>
                          <a:spcPts val="0"/>
                        </a:spcAft>
                      </a:pPr>
                      <a:r>
                        <a:rPr lang="es-MX" sz="800" b="0" i="0" u="none" strike="noStrike" kern="1200" baseline="0">
                          <a:solidFill>
                            <a:schemeClr val="tx1"/>
                          </a:solidFill>
                          <a:effectLst/>
                          <a:latin typeface="Arial" panose="020B0604020202020204" pitchFamily="34" charset="0"/>
                          <a:cs typeface="Arial" panose="020B0604020202020204" pitchFamily="34" charset="0"/>
                        </a:rPr>
                        <a:t>Lobby de espera</a:t>
                      </a:r>
                      <a:endParaRPr lang="es-MX" sz="800" b="0" i="0" u="none" strike="noStrike">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indent="0" algn="r" rtl="0" eaLnBrk="1" fontAlgn="t" latinLnBrk="0" hangingPunct="1">
                        <a:spcBef>
                          <a:spcPts val="0"/>
                        </a:spcBef>
                        <a:spcAft>
                          <a:spcPts val="0"/>
                        </a:spcAft>
                      </a:pPr>
                      <a:r>
                        <a:rPr lang="es-MX" sz="800" b="0" i="0" u="none" strike="noStrike" kern="1200" baseline="0" dirty="0">
                          <a:solidFill>
                            <a:schemeClr val="tx1"/>
                          </a:solidFill>
                          <a:effectLst/>
                          <a:latin typeface="Arial" panose="020B0604020202020204" pitchFamily="34" charset="0"/>
                          <a:cs typeface="Arial" panose="020B0604020202020204" pitchFamily="34" charset="0"/>
                        </a:rPr>
                        <a:t>1</a:t>
                      </a:r>
                      <a:endParaRPr lang="es-MX" sz="800" b="0" i="0" u="none" strike="noStrike" dirty="0">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indent="0" algn="r">
                        <a:spcAft>
                          <a:spcPts val="0"/>
                        </a:spcAft>
                      </a:pPr>
                      <a:r>
                        <a:rPr lang="es-MX" sz="800" b="0" baseline="0" dirty="0" smtClean="0">
                          <a:solidFill>
                            <a:schemeClr val="tx1"/>
                          </a:solidFill>
                          <a:latin typeface="Arial" panose="020B0604020202020204" pitchFamily="34" charset="0"/>
                          <a:cs typeface="Arial" panose="020B0604020202020204" pitchFamily="34" charset="0"/>
                        </a:rPr>
                        <a:t>13</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7">
                  <a:txBody>
                    <a:bodyPr/>
                    <a:lstStyle/>
                    <a:p>
                      <a:pPr marL="0" indent="0" algn="just">
                        <a:spcAft>
                          <a:spcPts val="0"/>
                        </a:spcAft>
                      </a:pPr>
                      <a:r>
                        <a:rPr lang="es-MX" sz="800" b="0" baseline="0" dirty="0" smtClean="0">
                          <a:solidFill>
                            <a:schemeClr val="tx1"/>
                          </a:solidFill>
                          <a:latin typeface="Arial" panose="020B0604020202020204" pitchFamily="34" charset="0"/>
                          <a:cs typeface="Arial" panose="020B0604020202020204" pitchFamily="34" charset="0"/>
                        </a:rPr>
                        <a:t>Transportación aeropuerto y plantas petroleras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indent="0" algn="just">
                        <a:spcAft>
                          <a:spcPts val="300"/>
                        </a:spcAft>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MX"/>
                    </a:p>
                  </a:txBody>
                  <a:tcPr/>
                </a:tc>
                <a:extLst>
                  <a:ext uri="{0D108BD9-81ED-4DB2-BD59-A6C34878D82A}">
                    <a16:rowId xmlns:a16="http://schemas.microsoft.com/office/drawing/2014/main" val="3435818018"/>
                  </a:ext>
                </a:extLst>
              </a:tr>
              <a:tr h="211421">
                <a:tc rowSpan="3" gridSpan="3">
                  <a:txBody>
                    <a:bodyPr/>
                    <a:lstStyle/>
                    <a:p>
                      <a:pPr algn="just" rtl="0" eaLnBrk="1" latinLnBrk="0" hangingPunct="1"/>
                      <a:r>
                        <a:rPr lang="es-MX" sz="800" b="0" kern="1200" baseline="0" dirty="0" smtClean="0">
                          <a:solidFill>
                            <a:schemeClr val="dk1"/>
                          </a:solidFill>
                          <a:effectLst/>
                          <a:latin typeface="Arial" panose="020B0604020202020204" pitchFamily="34" charset="0"/>
                          <a:ea typeface="+mn-ea"/>
                          <a:cs typeface="Arial" panose="020B0604020202020204" pitchFamily="34" charset="0"/>
                        </a:rPr>
                        <a:t>Todas las habitaciones cuentan con una mesa de trabajo, sillón reclinable, pantalla de TV de 42”con programación por cable, teléfono, servibar, internet, aire acondicionado, alarma contra incendios. Baño con regadera, fría y caliente y amenidades en la habitación.</a:t>
                      </a:r>
                      <a:endParaRPr lang="es-MX" sz="800"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hMerge="1">
                  <a:txBody>
                    <a:bodyPr/>
                    <a:lstStyle/>
                    <a:p>
                      <a:pPr marL="0" indent="0" algn="just">
                        <a:spcAft>
                          <a:spcPts val="300"/>
                        </a:spcAft>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hMerge="1">
                  <a:txBody>
                    <a:bodyPr/>
                    <a:lstStyle/>
                    <a:p>
                      <a:pPr marL="0" indent="0" algn="r">
                        <a:spcAft>
                          <a:spcPts val="300"/>
                        </a:spcAft>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indent="0" algn="r" rtl="0" eaLnBrk="1" fontAlgn="t" latinLnBrk="0" hangingPunct="1">
                        <a:spcBef>
                          <a:spcPts val="0"/>
                        </a:spcBef>
                        <a:spcAft>
                          <a:spcPts val="0"/>
                        </a:spcAft>
                      </a:pPr>
                      <a:r>
                        <a:rPr lang="es-MX" sz="800" b="0" i="0" u="none" strike="noStrike" kern="1200" baseline="0" dirty="0">
                          <a:solidFill>
                            <a:schemeClr val="tx1"/>
                          </a:solidFill>
                          <a:effectLst/>
                          <a:latin typeface="Arial" panose="020B0604020202020204" pitchFamily="34" charset="0"/>
                          <a:cs typeface="Arial" panose="020B0604020202020204" pitchFamily="34" charset="0"/>
                        </a:rPr>
                        <a:t>A</a:t>
                      </a:r>
                      <a:endParaRPr lang="es-MX" sz="800" b="0" i="0" u="none" strike="noStrike" dirty="0">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4">
                  <a:txBody>
                    <a:bodyPr/>
                    <a:lstStyle/>
                    <a:p>
                      <a:pPr marL="0" indent="0" algn="just" rtl="0" eaLnBrk="1" fontAlgn="t" latinLnBrk="0" hangingPunct="1">
                        <a:spcBef>
                          <a:spcPts val="0"/>
                        </a:spcBef>
                        <a:spcAft>
                          <a:spcPts val="0"/>
                        </a:spcAft>
                      </a:pPr>
                      <a:r>
                        <a:rPr lang="es-MX" sz="800" b="0" i="0" u="none" strike="noStrike" kern="1200" baseline="0" dirty="0">
                          <a:solidFill>
                            <a:schemeClr val="tx1"/>
                          </a:solidFill>
                          <a:effectLst/>
                          <a:latin typeface="Arial" panose="020B0604020202020204" pitchFamily="34" charset="0"/>
                          <a:cs typeface="Arial" panose="020B0604020202020204" pitchFamily="34" charset="0"/>
                        </a:rPr>
                        <a:t>Ejecutivos y personas de  </a:t>
                      </a:r>
                      <a:r>
                        <a:rPr lang="es-MX" sz="800" b="0" i="0" u="none" strike="noStrike" kern="1200" baseline="0" dirty="0" smtClean="0">
                          <a:solidFill>
                            <a:schemeClr val="tx1"/>
                          </a:solidFill>
                          <a:effectLst/>
                          <a:latin typeface="Arial" panose="020B0604020202020204" pitchFamily="34" charset="0"/>
                          <a:cs typeface="Arial" panose="020B0604020202020204" pitchFamily="34" charset="0"/>
                        </a:rPr>
                        <a:t>negocios</a:t>
                      </a:r>
                      <a:endParaRPr lang="es-MX" sz="800" b="0" i="0" u="none" strike="noStrike" dirty="0">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r" rtl="0" eaLnBrk="1" fontAlgn="t" latinLnBrk="0" hangingPunct="1">
                        <a:spcBef>
                          <a:spcPts val="0"/>
                        </a:spcBef>
                        <a:spcAft>
                          <a:spcPts val="0"/>
                        </a:spcAft>
                      </a:pPr>
                      <a:r>
                        <a:rPr lang="es-MX" sz="800" b="0" i="0" u="none" strike="noStrike" kern="1200" dirty="0">
                          <a:solidFill>
                            <a:schemeClr val="tx1"/>
                          </a:solidFill>
                          <a:effectLst/>
                          <a:latin typeface="Arial" panose="020B0604020202020204" pitchFamily="34" charset="0"/>
                          <a:cs typeface="Arial" panose="020B0604020202020204" pitchFamily="34" charset="0"/>
                        </a:rPr>
                        <a:t>1.5 noches</a:t>
                      </a:r>
                      <a:endParaRPr lang="es-MX" sz="800" b="0" i="0" u="none" strike="noStrike" dirty="0">
                        <a:solidFill>
                          <a:schemeClr val="tx1"/>
                        </a:solidFill>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a:txBody>
                    <a:bodyPr/>
                    <a:lstStyle/>
                    <a:p>
                      <a:pPr marL="0" algn="r" rtl="0" eaLnBrk="1" fontAlgn="t" latinLnBrk="0" hangingPunct="1">
                        <a:spcBef>
                          <a:spcPts val="0"/>
                        </a:spcBef>
                        <a:spcAft>
                          <a:spcPts val="0"/>
                        </a:spcAft>
                      </a:pPr>
                      <a:r>
                        <a:rPr lang="es-MX" sz="800" b="1" i="0" u="none" strike="noStrike" kern="1200" dirty="0" smtClean="0">
                          <a:solidFill>
                            <a:schemeClr val="tx1"/>
                          </a:solidFill>
                          <a:effectLst/>
                          <a:latin typeface="Arial" panose="020B0604020202020204" pitchFamily="34" charset="0"/>
                          <a:cs typeface="Arial" panose="020B0604020202020204" pitchFamily="34" charset="0"/>
                        </a:rPr>
                        <a:t>35</a:t>
                      </a:r>
                      <a:r>
                        <a:rPr lang="es-MX" sz="800" b="1" i="0" u="none" strike="noStrike" kern="1200" dirty="0">
                          <a:solidFill>
                            <a:schemeClr val="tx1"/>
                          </a:solidFill>
                          <a:effectLst/>
                          <a:latin typeface="Arial" panose="020B0604020202020204" pitchFamily="34" charset="0"/>
                          <a:cs typeface="Arial" panose="020B0604020202020204" pitchFamily="34" charset="0"/>
                        </a:rPr>
                        <a:t>%</a:t>
                      </a:r>
                      <a:endParaRPr lang="es-MX" sz="800" b="0" i="0" u="none" strike="noStrike" dirty="0">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s-MX"/>
                    </a:p>
                  </a:txBody>
                  <a:tcPr/>
                </a:tc>
                <a:extLst>
                  <a:ext uri="{0D108BD9-81ED-4DB2-BD59-A6C34878D82A}">
                    <a16:rowId xmlns:a16="http://schemas.microsoft.com/office/drawing/2014/main" val="13937158"/>
                  </a:ext>
                </a:extLst>
              </a:tr>
              <a:tr h="211421">
                <a:tc gridSpan="3" vMerge="1">
                  <a:txBody>
                    <a:bodyPr/>
                    <a:lstStyle/>
                    <a:p>
                      <a:pPr marL="0" indent="0" algn="r">
                        <a:spcAft>
                          <a:spcPts val="300"/>
                        </a:spcAft>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marL="0" indent="0" algn="just">
                        <a:spcAft>
                          <a:spcPts val="300"/>
                        </a:spcAft>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marL="0" indent="0" algn="r">
                        <a:spcAft>
                          <a:spcPts val="300"/>
                        </a:spcAft>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indent="0" algn="r" rtl="0" eaLnBrk="1" fontAlgn="t" latinLnBrk="0" hangingPunct="1">
                        <a:spcBef>
                          <a:spcPts val="0"/>
                        </a:spcBef>
                        <a:spcAft>
                          <a:spcPts val="0"/>
                        </a:spcAft>
                      </a:pPr>
                      <a:r>
                        <a:rPr lang="es-MX" sz="800" b="0" i="0" u="none" strike="noStrike" kern="1200" baseline="0" dirty="0">
                          <a:solidFill>
                            <a:schemeClr val="tx1"/>
                          </a:solidFill>
                          <a:effectLst/>
                          <a:latin typeface="Arial" panose="020B0604020202020204" pitchFamily="34" charset="0"/>
                          <a:cs typeface="Arial" panose="020B0604020202020204" pitchFamily="34" charset="0"/>
                        </a:rPr>
                        <a:t>B</a:t>
                      </a:r>
                      <a:endParaRPr lang="es-MX" sz="800" b="0" i="0" u="none" strike="noStrike" dirty="0">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4">
                  <a:txBody>
                    <a:bodyPr/>
                    <a:lstStyle/>
                    <a:p>
                      <a:pPr marL="0" indent="0" algn="just" rtl="0" eaLnBrk="1" fontAlgn="t" latinLnBrk="0" hangingPunct="1">
                        <a:spcBef>
                          <a:spcPts val="0"/>
                        </a:spcBef>
                        <a:spcAft>
                          <a:spcPts val="0"/>
                        </a:spcAft>
                      </a:pPr>
                      <a:r>
                        <a:rPr lang="es-MX" sz="800" b="0" i="0" u="none" strike="noStrike" kern="1200" baseline="0" dirty="0">
                          <a:solidFill>
                            <a:schemeClr val="tx1"/>
                          </a:solidFill>
                          <a:effectLst/>
                          <a:latin typeface="Arial" panose="020B0604020202020204" pitchFamily="34" charset="0"/>
                          <a:cs typeface="Arial" panose="020B0604020202020204" pitchFamily="34" charset="0"/>
                        </a:rPr>
                        <a:t>Personal de plataformas de PEMEX</a:t>
                      </a:r>
                      <a:endParaRPr lang="es-MX" sz="800" b="0" i="0" u="none" strike="noStrike" dirty="0">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r" rtl="0" eaLnBrk="1" fontAlgn="t" latinLnBrk="0" hangingPunct="1">
                        <a:spcBef>
                          <a:spcPts val="0"/>
                        </a:spcBef>
                        <a:spcAft>
                          <a:spcPts val="0"/>
                        </a:spcAft>
                      </a:pPr>
                      <a:r>
                        <a:rPr lang="es-MX" sz="800" b="0" i="0" u="none" strike="noStrike" kern="1200" dirty="0">
                          <a:solidFill>
                            <a:schemeClr val="tx1"/>
                          </a:solidFill>
                          <a:effectLst/>
                          <a:latin typeface="Arial" panose="020B0604020202020204" pitchFamily="34" charset="0"/>
                          <a:cs typeface="Arial" panose="020B0604020202020204" pitchFamily="34" charset="0"/>
                        </a:rPr>
                        <a:t>1 noche</a:t>
                      </a:r>
                      <a:endParaRPr lang="es-MX" sz="800" b="0" i="0" u="none" strike="noStrike" dirty="0">
                        <a:solidFill>
                          <a:schemeClr val="tx1"/>
                        </a:solidFill>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a:txBody>
                    <a:bodyPr/>
                    <a:lstStyle/>
                    <a:p>
                      <a:pPr marL="0" algn="r" rtl="0" eaLnBrk="1" fontAlgn="t" latinLnBrk="0" hangingPunct="1">
                        <a:spcBef>
                          <a:spcPts val="0"/>
                        </a:spcBef>
                        <a:spcAft>
                          <a:spcPts val="0"/>
                        </a:spcAft>
                      </a:pPr>
                      <a:r>
                        <a:rPr lang="es-MX" sz="800" b="0" i="0" u="none" strike="noStrike" kern="1200" dirty="0">
                          <a:solidFill>
                            <a:schemeClr val="tx1"/>
                          </a:solidFill>
                          <a:effectLst/>
                          <a:latin typeface="Arial" panose="020B0604020202020204" pitchFamily="34" charset="0"/>
                          <a:cs typeface="Arial" panose="020B0604020202020204" pitchFamily="34" charset="0"/>
                        </a:rPr>
                        <a:t>25%</a:t>
                      </a:r>
                      <a:endParaRPr lang="es-MX" sz="800" b="0" i="0" u="none" strike="noStrike" dirty="0">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s-MX"/>
                    </a:p>
                  </a:txBody>
                  <a:tcPr/>
                </a:tc>
                <a:extLst>
                  <a:ext uri="{0D108BD9-81ED-4DB2-BD59-A6C34878D82A}">
                    <a16:rowId xmlns:a16="http://schemas.microsoft.com/office/drawing/2014/main" val="264880334"/>
                  </a:ext>
                </a:extLst>
              </a:tr>
              <a:tr h="271827">
                <a:tc gridSpan="3" vMerge="1">
                  <a:txBody>
                    <a:bodyPr/>
                    <a:lstStyle/>
                    <a:p>
                      <a:pPr marL="0" indent="0" algn="r">
                        <a:spcAft>
                          <a:spcPts val="300"/>
                        </a:spcAft>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marL="0" indent="0" algn="just">
                        <a:spcAft>
                          <a:spcPts val="300"/>
                        </a:spcAft>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marL="0" indent="0" algn="r">
                        <a:spcAft>
                          <a:spcPts val="300"/>
                        </a:spcAft>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indent="0" algn="r" rtl="0" eaLnBrk="1" fontAlgn="t" latinLnBrk="0" hangingPunct="1">
                        <a:spcBef>
                          <a:spcPts val="0"/>
                        </a:spcBef>
                        <a:spcAft>
                          <a:spcPts val="0"/>
                        </a:spcAft>
                      </a:pPr>
                      <a:r>
                        <a:rPr lang="es-MX" sz="800" b="0" i="0" u="none" strike="noStrike" kern="1200" baseline="0" dirty="0">
                          <a:solidFill>
                            <a:schemeClr val="tx1"/>
                          </a:solidFill>
                          <a:effectLst/>
                          <a:latin typeface="Arial" panose="020B0604020202020204" pitchFamily="34" charset="0"/>
                          <a:cs typeface="Arial" panose="020B0604020202020204" pitchFamily="34" charset="0"/>
                        </a:rPr>
                        <a:t>C</a:t>
                      </a:r>
                      <a:endParaRPr lang="es-MX" sz="800" b="0" i="0" u="none" strike="noStrike" dirty="0">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4">
                  <a:txBody>
                    <a:bodyPr/>
                    <a:lstStyle/>
                    <a:p>
                      <a:pPr marL="0" indent="0" algn="just" rtl="0" eaLnBrk="1" fontAlgn="t" latinLnBrk="0" hangingPunct="1">
                        <a:spcBef>
                          <a:spcPts val="0"/>
                        </a:spcBef>
                        <a:spcAft>
                          <a:spcPts val="0"/>
                        </a:spcAft>
                      </a:pPr>
                      <a:r>
                        <a:rPr lang="es-MX" sz="800" b="0" i="0" u="none" strike="noStrike" kern="1200" baseline="0" dirty="0">
                          <a:solidFill>
                            <a:schemeClr val="tx1"/>
                          </a:solidFill>
                          <a:effectLst/>
                          <a:latin typeface="Arial" panose="020B0604020202020204" pitchFamily="34" charset="0"/>
                          <a:cs typeface="Arial" panose="020B0604020202020204" pitchFamily="34" charset="0"/>
                        </a:rPr>
                        <a:t>Empleador y funcionarios menores</a:t>
                      </a:r>
                      <a:endParaRPr lang="es-MX" sz="800" b="0" i="0" u="none" strike="noStrike" dirty="0">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r" rtl="0" eaLnBrk="1" fontAlgn="t" latinLnBrk="0" hangingPunct="1">
                        <a:spcBef>
                          <a:spcPts val="0"/>
                        </a:spcBef>
                        <a:spcAft>
                          <a:spcPts val="0"/>
                        </a:spcAft>
                      </a:pPr>
                      <a:r>
                        <a:rPr lang="es-MX" sz="800" b="0" i="0" u="none" strike="noStrike" kern="1200" dirty="0">
                          <a:solidFill>
                            <a:schemeClr val="tx1"/>
                          </a:solidFill>
                          <a:effectLst/>
                          <a:latin typeface="Arial" panose="020B0604020202020204" pitchFamily="34" charset="0"/>
                          <a:cs typeface="Arial" panose="020B0604020202020204" pitchFamily="34" charset="0"/>
                        </a:rPr>
                        <a:t>2 noches</a:t>
                      </a:r>
                      <a:endParaRPr lang="es-MX" sz="800" b="0" i="0" u="none" strike="noStrike" dirty="0">
                        <a:solidFill>
                          <a:schemeClr val="tx1"/>
                        </a:solidFill>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a:txBody>
                    <a:bodyPr/>
                    <a:lstStyle/>
                    <a:p>
                      <a:pPr marL="0" algn="r" rtl="0" eaLnBrk="1" fontAlgn="t" latinLnBrk="0" hangingPunct="1">
                        <a:spcBef>
                          <a:spcPts val="0"/>
                        </a:spcBef>
                        <a:spcAft>
                          <a:spcPts val="0"/>
                        </a:spcAft>
                      </a:pPr>
                      <a:r>
                        <a:rPr lang="es-MX" sz="800" b="0" i="0" u="none" strike="noStrike" kern="1200" dirty="0" smtClean="0">
                          <a:solidFill>
                            <a:schemeClr val="tx1"/>
                          </a:solidFill>
                          <a:effectLst/>
                          <a:latin typeface="Arial" panose="020B0604020202020204" pitchFamily="34" charset="0"/>
                          <a:cs typeface="Arial" panose="020B0604020202020204" pitchFamily="34" charset="0"/>
                        </a:rPr>
                        <a:t>15</a:t>
                      </a:r>
                      <a:r>
                        <a:rPr lang="es-MX" sz="800" b="0" i="0" u="none" strike="noStrike" kern="1200" dirty="0">
                          <a:solidFill>
                            <a:schemeClr val="tx1"/>
                          </a:solidFill>
                          <a:effectLst/>
                          <a:latin typeface="Arial" panose="020B0604020202020204" pitchFamily="34" charset="0"/>
                          <a:cs typeface="Arial" panose="020B0604020202020204" pitchFamily="34" charset="0"/>
                        </a:rPr>
                        <a:t>%</a:t>
                      </a:r>
                      <a:endParaRPr lang="es-MX" sz="800" b="0" i="0" u="none" strike="noStrike" dirty="0">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s-MX"/>
                    </a:p>
                  </a:txBody>
                  <a:tcPr/>
                </a:tc>
                <a:extLst>
                  <a:ext uri="{0D108BD9-81ED-4DB2-BD59-A6C34878D82A}">
                    <a16:rowId xmlns:a16="http://schemas.microsoft.com/office/drawing/2014/main" val="2744730463"/>
                  </a:ext>
                </a:extLst>
              </a:tr>
              <a:tr h="211421">
                <a:tc rowSpan="4" gridSpan="3">
                  <a:txBody>
                    <a:bodyPr/>
                    <a:lstStyle/>
                    <a:p>
                      <a:pPr algn="just" rtl="0" eaLnBrk="1" latinLnBrk="0" hangingPunct="1">
                        <a:spcAft>
                          <a:spcPts val="0"/>
                        </a:spcAft>
                      </a:pPr>
                      <a:r>
                        <a:rPr lang="es-MX" sz="800" b="0" kern="1200" baseline="0" dirty="0" smtClean="0">
                          <a:solidFill>
                            <a:schemeClr val="tx1"/>
                          </a:solidFill>
                          <a:effectLst/>
                          <a:latin typeface="Arial" panose="020B0604020202020204" pitchFamily="34" charset="0"/>
                          <a:ea typeface="+mn-ea"/>
                          <a:cs typeface="Arial" panose="020B0604020202020204" pitchFamily="34" charset="0"/>
                        </a:rPr>
                        <a:t>Los huéspedes de negocio, el 65% proviene por avión y el resto por carretera</a:t>
                      </a:r>
                      <a:r>
                        <a:rPr lang="es-MX" sz="800" b="0" kern="1200" baseline="0" dirty="0" smtClean="0">
                          <a:solidFill>
                            <a:schemeClr val="tx1"/>
                          </a:solidFill>
                          <a:effectLst/>
                          <a:latin typeface="Arial" panose="020B0604020202020204" pitchFamily="34" charset="0"/>
                          <a:ea typeface="+mn-ea"/>
                          <a:cs typeface="Arial" panose="020B0604020202020204" pitchFamily="34" charset="0"/>
                        </a:rPr>
                        <a:t>.</a:t>
                      </a:r>
                    </a:p>
                    <a:p>
                      <a:pPr algn="just" rtl="0" eaLnBrk="1" latinLnBrk="0" hangingPunct="1">
                        <a:spcAft>
                          <a:spcPts val="0"/>
                        </a:spcAft>
                      </a:pPr>
                      <a:endParaRPr lang="es-MX" sz="800" dirty="0" smtClean="0">
                        <a:solidFill>
                          <a:schemeClr val="tx1"/>
                        </a:solidFill>
                        <a:effectLst/>
                        <a:latin typeface="Arial" panose="020B0604020202020204" pitchFamily="34" charset="0"/>
                        <a:cs typeface="Arial" panose="020B0604020202020204" pitchFamily="34" charset="0"/>
                      </a:endParaRPr>
                    </a:p>
                    <a:p>
                      <a:pPr algn="just" rtl="0" eaLnBrk="1" latinLnBrk="0" hangingPunct="1">
                        <a:spcAft>
                          <a:spcPts val="0"/>
                        </a:spcAft>
                      </a:pPr>
                      <a:r>
                        <a:rPr lang="es-MX" sz="800" b="0" kern="1200" baseline="0" dirty="0" smtClean="0">
                          <a:solidFill>
                            <a:schemeClr val="tx1"/>
                          </a:solidFill>
                          <a:effectLst/>
                          <a:latin typeface="Arial" panose="020B0604020202020204" pitchFamily="34" charset="0"/>
                          <a:ea typeface="+mn-ea"/>
                          <a:cs typeface="Arial" panose="020B0604020202020204" pitchFamily="34" charset="0"/>
                        </a:rPr>
                        <a:t>El 90% de los turistas de </a:t>
                      </a:r>
                      <a:r>
                        <a:rPr lang="es-MX" sz="800" b="0" kern="1200" baseline="0" dirty="0" smtClean="0">
                          <a:solidFill>
                            <a:schemeClr val="tx1"/>
                          </a:solidFill>
                          <a:effectLst/>
                          <a:latin typeface="Arial" panose="020B0604020202020204" pitchFamily="34" charset="0"/>
                          <a:ea typeface="+mn-ea"/>
                          <a:cs typeface="Arial" panose="020B0604020202020204" pitchFamily="34" charset="0"/>
                        </a:rPr>
                        <a:t>paso </a:t>
                      </a:r>
                      <a:r>
                        <a:rPr lang="es-MX" sz="800" b="0" kern="1200" baseline="0" dirty="0" smtClean="0">
                          <a:solidFill>
                            <a:schemeClr val="tx1"/>
                          </a:solidFill>
                          <a:effectLst/>
                          <a:latin typeface="Arial" panose="020B0604020202020204" pitchFamily="34" charset="0"/>
                          <a:ea typeface="+mn-ea"/>
                          <a:cs typeface="Arial" panose="020B0604020202020204" pitchFamily="34" charset="0"/>
                        </a:rPr>
                        <a:t>y de visita llegan por  transporte terrestre.</a:t>
                      </a:r>
                      <a:endParaRPr lang="es-MX" sz="800" dirty="0">
                        <a:solidFill>
                          <a:schemeClr val="tx1"/>
                        </a:solidFill>
                        <a:effectLst/>
                        <a:latin typeface="Arial" panose="020B0604020202020204" pitchFamily="34" charset="0"/>
                        <a:cs typeface="Arial" panose="020B0604020202020204" pitchFamily="34" charset="0"/>
                      </a:endParaRPr>
                    </a:p>
                    <a:p>
                      <a:pPr marL="0" indent="0" algn="just">
                        <a:spcAft>
                          <a:spcPts val="0"/>
                        </a:spcAft>
                      </a:pPr>
                      <a:r>
                        <a:rPr lang="es-MX" sz="800" b="0" baseline="0" dirty="0" smtClean="0">
                          <a:solidFill>
                            <a:schemeClr val="tx1"/>
                          </a:solidFill>
                          <a:latin typeface="Arial" panose="020B0604020202020204" pitchFamily="34" charset="0"/>
                          <a:cs typeface="Arial" panose="020B0604020202020204" pitchFamily="34" charset="0"/>
                        </a:rPr>
                        <a:t>El nuevo hotel es muy competitivo en la plaza, tanto por cuestión de calidad de los servicios y tarifas.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4" hMerge="1">
                  <a:txBody>
                    <a:bodyPr/>
                    <a:lstStyle/>
                    <a:p>
                      <a:pPr marL="0" indent="0" algn="just">
                        <a:spcAft>
                          <a:spcPts val="300"/>
                        </a:spcAft>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4" hMerge="1">
                  <a:txBody>
                    <a:bodyPr/>
                    <a:lstStyle/>
                    <a:p>
                      <a:pPr marL="0" indent="0" algn="r">
                        <a:spcAft>
                          <a:spcPts val="300"/>
                        </a:spcAft>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indent="0" algn="r" rtl="0" eaLnBrk="1" fontAlgn="t" latinLnBrk="0" hangingPunct="1">
                        <a:spcBef>
                          <a:spcPts val="0"/>
                        </a:spcBef>
                        <a:spcAft>
                          <a:spcPts val="0"/>
                        </a:spcAft>
                      </a:pPr>
                      <a:r>
                        <a:rPr lang="es-MX" sz="800" b="0" i="0" u="none" strike="noStrike" kern="1200" baseline="0">
                          <a:solidFill>
                            <a:schemeClr val="tx1"/>
                          </a:solidFill>
                          <a:effectLst/>
                          <a:latin typeface="Arial" panose="020B0604020202020204" pitchFamily="34" charset="0"/>
                          <a:cs typeface="Arial" panose="020B0604020202020204" pitchFamily="34" charset="0"/>
                        </a:rPr>
                        <a:t>E</a:t>
                      </a:r>
                      <a:endParaRPr lang="es-MX" sz="800" b="0" i="0" u="none" strike="noStrike">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4">
                  <a:txBody>
                    <a:bodyPr/>
                    <a:lstStyle/>
                    <a:p>
                      <a:pPr marL="0" indent="0" algn="just" rtl="0" eaLnBrk="1" fontAlgn="t" latinLnBrk="0" hangingPunct="1">
                        <a:spcBef>
                          <a:spcPts val="0"/>
                        </a:spcBef>
                        <a:spcAft>
                          <a:spcPts val="0"/>
                        </a:spcAft>
                      </a:pPr>
                      <a:r>
                        <a:rPr lang="es-MX" sz="800" b="0" i="0" u="none" strike="noStrike" kern="1200" baseline="0">
                          <a:solidFill>
                            <a:schemeClr val="tx1"/>
                          </a:solidFill>
                          <a:effectLst/>
                          <a:latin typeface="Arial" panose="020B0604020202020204" pitchFamily="34" charset="0"/>
                          <a:cs typeface="Arial" panose="020B0604020202020204" pitchFamily="34" charset="0"/>
                        </a:rPr>
                        <a:t>Turistas de paso (familias)</a:t>
                      </a:r>
                      <a:endParaRPr lang="es-MX" sz="800" b="0" i="0" u="none" strike="noStrike">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indent="0" algn="r" rtl="0" eaLnBrk="1" fontAlgn="t" latinLnBrk="0" hangingPunct="1">
                        <a:spcBef>
                          <a:spcPts val="0"/>
                        </a:spcBef>
                        <a:spcAft>
                          <a:spcPts val="0"/>
                        </a:spcAft>
                      </a:pPr>
                      <a:r>
                        <a:rPr lang="es-MX" sz="800" b="0" i="0" u="none" strike="noStrike" kern="1200" baseline="0" dirty="0" smtClean="0">
                          <a:solidFill>
                            <a:schemeClr val="tx1"/>
                          </a:solidFill>
                          <a:effectLst/>
                          <a:latin typeface="Arial" panose="020B0604020202020204" pitchFamily="34" charset="0"/>
                          <a:cs typeface="Arial" panose="020B0604020202020204" pitchFamily="34" charset="0"/>
                        </a:rPr>
                        <a:t>1 noche</a:t>
                      </a:r>
                      <a:endParaRPr lang="es-MX" sz="800" b="0" i="0" u="none" strike="noStrike" dirty="0">
                        <a:solidFill>
                          <a:schemeClr val="tx1"/>
                        </a:solidFill>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pPr marL="0" indent="0" algn="r" rtl="0" eaLnBrk="1" fontAlgn="t" latinLnBrk="0" hangingPunct="1">
                        <a:spcBef>
                          <a:spcPts val="0"/>
                        </a:spcBef>
                        <a:spcAft>
                          <a:spcPts val="0"/>
                        </a:spcAft>
                      </a:pPr>
                      <a:r>
                        <a:rPr lang="es-MX" sz="800" b="0" i="0" u="none" strike="noStrike" kern="1200" baseline="0" dirty="0" smtClean="0">
                          <a:solidFill>
                            <a:schemeClr val="tx1"/>
                          </a:solidFill>
                          <a:effectLst/>
                          <a:latin typeface="Arial" panose="020B0604020202020204" pitchFamily="34" charset="0"/>
                          <a:cs typeface="Arial" panose="020B0604020202020204" pitchFamily="34" charset="0"/>
                        </a:rPr>
                        <a:t>15%</a:t>
                      </a:r>
                      <a:endParaRPr lang="es-MX" sz="800" b="0" i="0" u="none" strike="noStrike" dirty="0">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s-MX"/>
                    </a:p>
                  </a:txBody>
                  <a:tcPr/>
                </a:tc>
                <a:extLst>
                  <a:ext uri="{0D108BD9-81ED-4DB2-BD59-A6C34878D82A}">
                    <a16:rowId xmlns:a16="http://schemas.microsoft.com/office/drawing/2014/main" val="2759275813"/>
                  </a:ext>
                </a:extLst>
              </a:tr>
              <a:tr h="211421">
                <a:tc gridSpan="3" vMerge="1">
                  <a:txBody>
                    <a:bodyPr/>
                    <a:lstStyle/>
                    <a:p>
                      <a:pPr marL="0" indent="0" algn="r">
                        <a:spcAft>
                          <a:spcPts val="300"/>
                        </a:spcAft>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marL="0" indent="0" algn="just">
                        <a:spcAft>
                          <a:spcPts val="300"/>
                        </a:spcAft>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marL="0" indent="0" algn="r">
                        <a:spcAft>
                          <a:spcPts val="300"/>
                        </a:spcAft>
                      </a:pPr>
                      <a:endParaRPr lang="es-MX" sz="800" b="0" baseline="0" dirty="0" smtClean="0">
                        <a:solidFill>
                          <a:schemeClr val="tx2">
                            <a:lumMod val="50000"/>
                          </a:schemeClr>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indent="0" algn="r" rtl="0" eaLnBrk="1" fontAlgn="t" latinLnBrk="0" hangingPunct="1">
                        <a:spcBef>
                          <a:spcPts val="0"/>
                        </a:spcBef>
                        <a:spcAft>
                          <a:spcPts val="0"/>
                        </a:spcAft>
                      </a:pPr>
                      <a:r>
                        <a:rPr lang="es-MX" sz="800" b="0" i="0" u="none" strike="noStrike" kern="1200" baseline="0" dirty="0">
                          <a:solidFill>
                            <a:schemeClr val="tx1"/>
                          </a:solidFill>
                          <a:effectLst/>
                          <a:latin typeface="Arial" panose="020B0604020202020204" pitchFamily="34" charset="0"/>
                          <a:cs typeface="Arial" panose="020B0604020202020204" pitchFamily="34" charset="0"/>
                        </a:rPr>
                        <a:t>D</a:t>
                      </a:r>
                      <a:endParaRPr lang="es-MX" sz="800" b="0" i="0" u="none" strike="noStrike" dirty="0">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4">
                  <a:txBody>
                    <a:bodyPr/>
                    <a:lstStyle/>
                    <a:p>
                      <a:pPr marL="0" indent="0" algn="just" rtl="0" eaLnBrk="1" fontAlgn="t" latinLnBrk="0" hangingPunct="1">
                        <a:spcBef>
                          <a:spcPts val="0"/>
                        </a:spcBef>
                        <a:spcAft>
                          <a:spcPts val="0"/>
                        </a:spcAft>
                      </a:pPr>
                      <a:r>
                        <a:rPr lang="es-MX" sz="800" b="0" i="0" u="none" strike="noStrike" kern="1200" baseline="0" dirty="0">
                          <a:solidFill>
                            <a:schemeClr val="tx1"/>
                          </a:solidFill>
                          <a:effectLst/>
                          <a:latin typeface="Arial" panose="020B0604020202020204" pitchFamily="34" charset="0"/>
                          <a:cs typeface="Arial" panose="020B0604020202020204" pitchFamily="34" charset="0"/>
                        </a:rPr>
                        <a:t>Turistas de  visita</a:t>
                      </a:r>
                      <a:endParaRPr lang="es-MX" sz="800" b="0" i="0" u="none" strike="noStrike" dirty="0">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indent="0" algn="r" rtl="0" eaLnBrk="1" fontAlgn="t" latinLnBrk="0" hangingPunct="1">
                        <a:spcBef>
                          <a:spcPts val="0"/>
                        </a:spcBef>
                        <a:spcAft>
                          <a:spcPts val="0"/>
                        </a:spcAft>
                      </a:pPr>
                      <a:r>
                        <a:rPr lang="es-MX" sz="800" b="0" i="0" u="none" strike="noStrike" kern="1200" baseline="0" dirty="0">
                          <a:solidFill>
                            <a:schemeClr val="tx1"/>
                          </a:solidFill>
                          <a:effectLst/>
                          <a:latin typeface="Arial" panose="020B0604020202020204" pitchFamily="34" charset="0"/>
                          <a:cs typeface="Arial" panose="020B0604020202020204" pitchFamily="34" charset="0"/>
                        </a:rPr>
                        <a:t>1.5 noches</a:t>
                      </a:r>
                      <a:endParaRPr lang="es-MX" sz="800" b="0" i="0" u="none" strike="noStrike" dirty="0">
                        <a:solidFill>
                          <a:schemeClr val="tx1"/>
                        </a:solidFill>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pPr marL="0" indent="0" algn="r" rtl="0" eaLnBrk="1" fontAlgn="t" latinLnBrk="0" hangingPunct="1">
                        <a:spcBef>
                          <a:spcPts val="0"/>
                        </a:spcBef>
                        <a:spcAft>
                          <a:spcPts val="0"/>
                        </a:spcAft>
                      </a:pPr>
                      <a:r>
                        <a:rPr lang="es-MX" sz="800" b="0" i="0" u="none" strike="noStrike" kern="1200" baseline="0" dirty="0" smtClean="0">
                          <a:solidFill>
                            <a:schemeClr val="tx1"/>
                          </a:solidFill>
                          <a:effectLst/>
                          <a:latin typeface="Arial" panose="020B0604020202020204" pitchFamily="34" charset="0"/>
                          <a:cs typeface="Arial" panose="020B0604020202020204" pitchFamily="34" charset="0"/>
                        </a:rPr>
                        <a:t>10%</a:t>
                      </a:r>
                      <a:endParaRPr lang="es-MX" sz="800" b="0" i="0" u="none" strike="noStrike" dirty="0">
                        <a:solidFill>
                          <a:schemeClr val="tx1"/>
                        </a:solidFill>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s-MX"/>
                    </a:p>
                  </a:txBody>
                  <a:tcPr/>
                </a:tc>
                <a:extLst>
                  <a:ext uri="{0D108BD9-81ED-4DB2-BD59-A6C34878D82A}">
                    <a16:rowId xmlns:a16="http://schemas.microsoft.com/office/drawing/2014/main" val="1371092592"/>
                  </a:ext>
                </a:extLst>
              </a:tr>
              <a:tr h="332233">
                <a:tc gridSpan="3" vMerge="1">
                  <a:txBody>
                    <a:bodyPr/>
                    <a:lstStyle/>
                    <a:p>
                      <a:endParaRPr lang="es-MX"/>
                    </a:p>
                  </a:txBody>
                  <a:tcPr/>
                </a:tc>
                <a:tc hMerge="1" vMerge="1">
                  <a:txBody>
                    <a:bodyPr/>
                    <a:lstStyle/>
                    <a:p>
                      <a:endParaRPr lang="es-MX"/>
                    </a:p>
                  </a:txBody>
                  <a:tcPr/>
                </a:tc>
                <a:tc hMerge="1" vMerge="1">
                  <a:txBody>
                    <a:bodyPr/>
                    <a:lstStyle/>
                    <a:p>
                      <a:endParaRPr lang="es-MX"/>
                    </a:p>
                  </a:txBody>
                  <a:tcPr/>
                </a:tc>
                <a:tc>
                  <a:txBody>
                    <a:bodyPr/>
                    <a:lstStyle/>
                    <a:p>
                      <a:pPr marL="0" indent="0" algn="r" rtl="0" eaLnBrk="1" fontAlgn="t" latinLnBrk="0" hangingPunct="1">
                        <a:spcBef>
                          <a:spcPts val="0"/>
                        </a:spcBef>
                        <a:spcAft>
                          <a:spcPts val="0"/>
                        </a:spcAft>
                      </a:pPr>
                      <a:r>
                        <a:rPr lang="es-MX" sz="800" b="0" i="0" u="none" strike="noStrike" kern="1200" baseline="0" dirty="0">
                          <a:solidFill>
                            <a:schemeClr val="tx1"/>
                          </a:solidFill>
                          <a:effectLst/>
                          <a:latin typeface="Arial" panose="020B0604020202020204" pitchFamily="34" charset="0"/>
                          <a:cs typeface="Arial" panose="020B0604020202020204" pitchFamily="34" charset="0"/>
                        </a:rPr>
                        <a:t>E</a:t>
                      </a:r>
                      <a:endParaRPr lang="es-MX" sz="800" b="0" i="0" u="none" strike="noStrike" dirty="0">
                        <a:solidFill>
                          <a:schemeClr val="tx1"/>
                        </a:solidFill>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indent="0" algn="just" rtl="0" eaLnBrk="1" fontAlgn="t" latinLnBrk="0" hangingPunct="1">
                        <a:spcBef>
                          <a:spcPts val="0"/>
                        </a:spcBef>
                        <a:spcAft>
                          <a:spcPts val="0"/>
                        </a:spcAft>
                      </a:pPr>
                      <a:r>
                        <a:rPr lang="es-MX" sz="800" b="0" i="0" u="none" strike="noStrike" kern="1200" baseline="0" dirty="0">
                          <a:solidFill>
                            <a:schemeClr val="tx1"/>
                          </a:solidFill>
                          <a:effectLst/>
                          <a:latin typeface="Arial" panose="020B0604020202020204" pitchFamily="34" charset="0"/>
                          <a:cs typeface="Arial" panose="020B0604020202020204" pitchFamily="34" charset="0"/>
                        </a:rPr>
                        <a:t>Población  Local</a:t>
                      </a:r>
                      <a:endParaRPr lang="es-MX" sz="800" b="0" i="0" u="none" strike="noStrike" dirty="0">
                        <a:solidFill>
                          <a:schemeClr val="tx1"/>
                        </a:solidFill>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6">
                  <a:txBody>
                    <a:bodyPr/>
                    <a:lstStyle/>
                    <a:p>
                      <a:pPr marL="0" algn="just" rtl="0" eaLnBrk="1" fontAlgn="t" latinLnBrk="0" hangingPunct="1">
                        <a:spcBef>
                          <a:spcPts val="0"/>
                        </a:spcBef>
                        <a:spcAft>
                          <a:spcPts val="0"/>
                        </a:spcAft>
                      </a:pPr>
                      <a:r>
                        <a:rPr lang="es-MX" sz="800" b="0" i="0" u="none" strike="noStrike" kern="1200" baseline="0" dirty="0" smtClean="0">
                          <a:solidFill>
                            <a:schemeClr val="tx1"/>
                          </a:solidFill>
                          <a:effectLst/>
                          <a:latin typeface="Arial" panose="020B0604020202020204" pitchFamily="34" charset="0"/>
                          <a:cs typeface="Arial" panose="020B0604020202020204" pitchFamily="34" charset="0"/>
                        </a:rPr>
                        <a:t>Comida </a:t>
                      </a:r>
                      <a:r>
                        <a:rPr lang="es-MX" sz="800" b="0" i="0" u="none" strike="noStrike" kern="1200" baseline="0" dirty="0">
                          <a:solidFill>
                            <a:schemeClr val="tx1"/>
                          </a:solidFill>
                          <a:effectLst/>
                          <a:latin typeface="Arial" panose="020B0604020202020204" pitchFamily="34" charset="0"/>
                          <a:cs typeface="Arial" panose="020B0604020202020204" pitchFamily="34" charset="0"/>
                        </a:rPr>
                        <a:t>y eventos: bodas, graduaciones, etc.</a:t>
                      </a:r>
                      <a:endParaRPr lang="es-MX" sz="800" b="0" i="0" u="none" strike="noStrike" dirty="0">
                        <a:solidFill>
                          <a:schemeClr val="tx1"/>
                        </a:solidFill>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s-MX"/>
                    </a:p>
                  </a:txBody>
                  <a:tcPr/>
                </a:tc>
                <a:extLst>
                  <a:ext uri="{0D108BD9-81ED-4DB2-BD59-A6C34878D82A}">
                    <a16:rowId xmlns:a16="http://schemas.microsoft.com/office/drawing/2014/main" val="1525416491"/>
                  </a:ext>
                </a:extLst>
              </a:tr>
              <a:tr h="252000">
                <a:tc gridSpan="3" vMerge="1">
                  <a:txBody>
                    <a:bodyPr/>
                    <a:lstStyle/>
                    <a:p>
                      <a:pPr marL="0" indent="0" algn="just">
                        <a:spcAft>
                          <a:spcPts val="0"/>
                        </a:spcAft>
                      </a:pPr>
                      <a:endParaRPr lang="es-MX" sz="800" b="0" baseline="0" dirty="0" smtClean="0">
                        <a:solidFill>
                          <a:schemeClr val="tx1"/>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marL="0" indent="0" algn="just">
                        <a:spcAft>
                          <a:spcPts val="300"/>
                        </a:spcAft>
                      </a:pPr>
                      <a:endParaRPr lang="es-MX" sz="800" b="0" baseline="0" dirty="0" smtClean="0">
                        <a:solidFill>
                          <a:schemeClr val="tx1"/>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marL="0" indent="0" algn="r">
                        <a:spcAft>
                          <a:spcPts val="300"/>
                        </a:spcAft>
                      </a:pPr>
                      <a:endParaRPr lang="es-MX" sz="800" b="0" baseline="0" dirty="0" smtClean="0">
                        <a:solidFill>
                          <a:schemeClr val="tx1"/>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indent="0" algn="r" rtl="0" eaLnBrk="1" fontAlgn="t" latinLnBrk="0" hangingPunct="1">
                        <a:spcBef>
                          <a:spcPts val="0"/>
                        </a:spcBef>
                        <a:spcAft>
                          <a:spcPts val="0"/>
                        </a:spcAft>
                      </a:pPr>
                      <a:r>
                        <a:rPr lang="es-MX" sz="800" b="0" i="0" u="none" strike="noStrike" kern="1200" baseline="0" dirty="0">
                          <a:solidFill>
                            <a:schemeClr val="tx1"/>
                          </a:solidFill>
                          <a:effectLst/>
                          <a:latin typeface="Arial" panose="020B0604020202020204" pitchFamily="34" charset="0"/>
                          <a:cs typeface="Arial" panose="020B0604020202020204" pitchFamily="34" charset="0"/>
                        </a:rPr>
                        <a:t>F</a:t>
                      </a:r>
                      <a:endParaRPr lang="es-MX" sz="800" b="0" i="0" u="none" strike="noStrike" dirty="0">
                        <a:solidFill>
                          <a:schemeClr val="tx1"/>
                        </a:solidFill>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pPr marL="0" indent="0" algn="just" rtl="0" eaLnBrk="1" fontAlgn="t" latinLnBrk="0" hangingPunct="1">
                        <a:spcBef>
                          <a:spcPts val="0"/>
                        </a:spcBef>
                        <a:spcAft>
                          <a:spcPts val="0"/>
                        </a:spcAft>
                      </a:pPr>
                      <a:r>
                        <a:rPr lang="es-MX" sz="800" b="0" i="0" u="none" strike="noStrike" kern="1200" baseline="0" dirty="0">
                          <a:solidFill>
                            <a:schemeClr val="tx1"/>
                          </a:solidFill>
                          <a:effectLst/>
                          <a:latin typeface="Arial" panose="020B0604020202020204" pitchFamily="34" charset="0"/>
                          <a:cs typeface="Arial" panose="020B0604020202020204" pitchFamily="34" charset="0"/>
                        </a:rPr>
                        <a:t>Empresas e instituciones locales </a:t>
                      </a:r>
                      <a:endParaRPr lang="es-MX" sz="800" b="0" i="0" u="none" strike="noStrike" dirty="0">
                        <a:solidFill>
                          <a:schemeClr val="tx1"/>
                        </a:solidFill>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gridSpan="4">
                  <a:txBody>
                    <a:bodyPr/>
                    <a:lstStyle/>
                    <a:p>
                      <a:pPr marL="0" algn="l" rtl="0" eaLnBrk="1" fontAlgn="t" latinLnBrk="0" hangingPunct="1">
                        <a:spcBef>
                          <a:spcPts val="0"/>
                        </a:spcBef>
                        <a:spcAft>
                          <a:spcPts val="0"/>
                        </a:spcAft>
                      </a:pPr>
                      <a:r>
                        <a:rPr lang="es-MX" sz="800" b="0" i="0" u="none" strike="noStrike" kern="1200" dirty="0">
                          <a:solidFill>
                            <a:schemeClr val="tx1"/>
                          </a:solidFill>
                          <a:effectLst/>
                          <a:latin typeface="Arial" panose="020B0604020202020204" pitchFamily="34" charset="0"/>
                          <a:cs typeface="Arial" panose="020B0604020202020204" pitchFamily="34" charset="0"/>
                        </a:rPr>
                        <a:t>Cursos y juntas de</a:t>
                      </a:r>
                      <a:r>
                        <a:rPr lang="es-MX" sz="800" b="0" i="0" u="none" strike="noStrike" kern="1200" baseline="0" dirty="0">
                          <a:solidFill>
                            <a:schemeClr val="tx1"/>
                          </a:solidFill>
                          <a:effectLst/>
                          <a:latin typeface="Arial" panose="020B0604020202020204" pitchFamily="34" charset="0"/>
                          <a:cs typeface="Arial" panose="020B0604020202020204" pitchFamily="34" charset="0"/>
                        </a:rPr>
                        <a:t> trabajo</a:t>
                      </a:r>
                      <a:endParaRPr lang="es-MX" sz="800" b="0" i="0" u="none" strike="noStrike" dirty="0">
                        <a:solidFill>
                          <a:schemeClr val="tx1"/>
                        </a:solidFill>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marL="0" algn="l" rtl="0" eaLnBrk="1" fontAlgn="t" latinLnBrk="0" hangingPunct="1">
                        <a:spcBef>
                          <a:spcPts val="0"/>
                        </a:spcBef>
                        <a:spcAft>
                          <a:spcPts val="0"/>
                        </a:spcAft>
                      </a:pPr>
                      <a:endParaRPr lang="es-MX" sz="1800" b="0"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sz="800"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MX"/>
                    </a:p>
                  </a:txBody>
                  <a:tcPr/>
                </a:tc>
                <a:extLst>
                  <a:ext uri="{0D108BD9-81ED-4DB2-BD59-A6C34878D82A}">
                    <a16:rowId xmlns:a16="http://schemas.microsoft.com/office/drawing/2014/main" val="492828111"/>
                  </a:ext>
                </a:extLst>
              </a:tr>
            </a:tbl>
          </a:graphicData>
        </a:graphic>
      </p:graphicFrame>
      <p:graphicFrame>
        <p:nvGraphicFramePr>
          <p:cNvPr id="6" name="19 Tabla"/>
          <p:cNvGraphicFramePr>
            <a:graphicFrameLocks noGrp="1"/>
          </p:cNvGraphicFramePr>
          <p:nvPr>
            <p:extLst/>
          </p:nvPr>
        </p:nvGraphicFramePr>
        <p:xfrm>
          <a:off x="242046" y="134470"/>
          <a:ext cx="8649474" cy="437642"/>
        </p:xfrm>
        <a:graphic>
          <a:graphicData uri="http://schemas.openxmlformats.org/drawingml/2006/table">
            <a:tbl>
              <a:tblPr/>
              <a:tblGrid>
                <a:gridCol w="897589">
                  <a:extLst>
                    <a:ext uri="{9D8B030D-6E8A-4147-A177-3AD203B41FA5}">
                      <a16:colId xmlns:a16="http://schemas.microsoft.com/office/drawing/2014/main" val="20000"/>
                    </a:ext>
                  </a:extLst>
                </a:gridCol>
                <a:gridCol w="3556582">
                  <a:extLst>
                    <a:ext uri="{9D8B030D-6E8A-4147-A177-3AD203B41FA5}">
                      <a16:colId xmlns:a16="http://schemas.microsoft.com/office/drawing/2014/main" val="20001"/>
                    </a:ext>
                  </a:extLst>
                </a:gridCol>
                <a:gridCol w="816783">
                  <a:extLst>
                    <a:ext uri="{9D8B030D-6E8A-4147-A177-3AD203B41FA5}">
                      <a16:colId xmlns:a16="http://schemas.microsoft.com/office/drawing/2014/main" val="20002"/>
                    </a:ext>
                  </a:extLst>
                </a:gridCol>
                <a:gridCol w="148505">
                  <a:extLst>
                    <a:ext uri="{9D8B030D-6E8A-4147-A177-3AD203B41FA5}">
                      <a16:colId xmlns:a16="http://schemas.microsoft.com/office/drawing/2014/main" val="20003"/>
                    </a:ext>
                  </a:extLst>
                </a:gridCol>
                <a:gridCol w="965287">
                  <a:extLst>
                    <a:ext uri="{9D8B030D-6E8A-4147-A177-3AD203B41FA5}">
                      <a16:colId xmlns:a16="http://schemas.microsoft.com/office/drawing/2014/main" val="20004"/>
                    </a:ext>
                  </a:extLst>
                </a:gridCol>
                <a:gridCol w="742523">
                  <a:extLst>
                    <a:ext uri="{9D8B030D-6E8A-4147-A177-3AD203B41FA5}">
                      <a16:colId xmlns:a16="http://schemas.microsoft.com/office/drawing/2014/main" val="20005"/>
                    </a:ext>
                  </a:extLst>
                </a:gridCol>
                <a:gridCol w="445514">
                  <a:extLst>
                    <a:ext uri="{9D8B030D-6E8A-4147-A177-3AD203B41FA5}">
                      <a16:colId xmlns:a16="http://schemas.microsoft.com/office/drawing/2014/main" val="20007"/>
                    </a:ext>
                  </a:extLst>
                </a:gridCol>
                <a:gridCol w="371262">
                  <a:extLst>
                    <a:ext uri="{9D8B030D-6E8A-4147-A177-3AD203B41FA5}">
                      <a16:colId xmlns:a16="http://schemas.microsoft.com/office/drawing/2014/main" val="1992962398"/>
                    </a:ext>
                  </a:extLst>
                </a:gridCol>
                <a:gridCol w="392631">
                  <a:extLst>
                    <a:ext uri="{9D8B030D-6E8A-4147-A177-3AD203B41FA5}">
                      <a16:colId xmlns:a16="http://schemas.microsoft.com/office/drawing/2014/main" val="3983719627"/>
                    </a:ext>
                  </a:extLst>
                </a:gridCol>
                <a:gridCol w="312798">
                  <a:extLst>
                    <a:ext uri="{9D8B030D-6E8A-4147-A177-3AD203B41FA5}">
                      <a16:colId xmlns:a16="http://schemas.microsoft.com/office/drawing/2014/main" val="20008"/>
                    </a:ext>
                  </a:extLst>
                </a:gridCol>
              </a:tblGrid>
              <a:tr h="217333">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kern="1200" baseline="0" dirty="0">
                          <a:solidFill>
                            <a:srgbClr val="000000"/>
                          </a:solidFill>
                          <a:effectLst/>
                          <a:latin typeface="Arial Narrow" panose="020B0606020202030204" pitchFamily="34" charset="0"/>
                          <a:cs typeface="Arial"/>
                        </a:rPr>
                        <a:t>TGE -</a:t>
                      </a:r>
                      <a:r>
                        <a:rPr lang="es-MX" sz="900" b="1" i="0" u="none" strike="noStrike" kern="1200" baseline="0" dirty="0" smtClean="0">
                          <a:solidFill>
                            <a:srgbClr val="000000"/>
                          </a:solidFill>
                          <a:effectLst/>
                          <a:latin typeface="Arial Narrow" panose="020B0606020202030204" pitchFamily="34" charset="0"/>
                          <a:cs typeface="Arial"/>
                        </a:rPr>
                        <a:t>2021 </a:t>
                      </a:r>
                      <a:r>
                        <a:rPr lang="es-MX" sz="900" b="1" i="0" u="none" strike="noStrike" kern="1200" baseline="0" dirty="0">
                          <a:solidFill>
                            <a:srgbClr val="000000"/>
                          </a:solidFill>
                          <a:effectLst/>
                          <a:latin typeface="Arial Narrow" panose="020B0606020202030204" pitchFamily="34" charset="0"/>
                          <a:cs typeface="Arial"/>
                        </a:rPr>
                        <a:t>– </a:t>
                      </a:r>
                      <a:r>
                        <a:rPr lang="es-MX" sz="900" b="1" i="0" u="none" strike="noStrike" kern="1200" baseline="0" dirty="0" smtClean="0">
                          <a:solidFill>
                            <a:srgbClr val="000000"/>
                          </a:solidFill>
                          <a:effectLst/>
                          <a:latin typeface="Arial Narrow" panose="020B0606020202030204" pitchFamily="34" charset="0"/>
                          <a:cs typeface="Arial"/>
                        </a:rPr>
                        <a:t>2022. </a:t>
                      </a:r>
                      <a:r>
                        <a:rPr lang="es-MX" sz="900" b="1" i="0" u="none" strike="noStrike" kern="1200" baseline="0" dirty="0">
                          <a:solidFill>
                            <a:srgbClr val="000000"/>
                          </a:solidFill>
                          <a:effectLst/>
                          <a:latin typeface="Arial Narrow" panose="020B0606020202030204" pitchFamily="34" charset="0"/>
                          <a:cs typeface="Arial"/>
                        </a:rPr>
                        <a:t>MÓDULO I </a:t>
                      </a:r>
                      <a:r>
                        <a:rPr lang="es-MX" sz="900" b="1" i="0" u="none" strike="noStrike" kern="1200" baseline="0" dirty="0" smtClean="0">
                          <a:solidFill>
                            <a:srgbClr val="000000"/>
                          </a:solidFill>
                          <a:effectLst/>
                          <a:latin typeface="Arial Narrow" panose="020B0606020202030204" pitchFamily="34" charset="0"/>
                          <a:cs typeface="Arial"/>
                        </a:rPr>
                        <a:t>. CASO PRÁCTICO: SU HOTEL, S.A.</a:t>
                      </a:r>
                      <a:endParaRPr lang="es-MX" sz="900" dirty="0" smtClean="0">
                        <a:effectLst/>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cs typeface="Arial"/>
                        </a:rPr>
                        <a:t>FECHA DE ENVÍ0</a:t>
                      </a:r>
                      <a:endParaRPr lang="es-MX" sz="8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endParaRPr lang="es-MX" sz="800" b="1" dirty="0">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l" rtl="0" eaLnBrk="1" fontAlgn="ctr" latinLnBrk="0" hangingPunct="1">
                        <a:spcBef>
                          <a:spcPts val="0"/>
                        </a:spcBef>
                        <a:spcAft>
                          <a:spcPts val="0"/>
                        </a:spcAft>
                      </a:pPr>
                      <a:r>
                        <a:rPr lang="es-MX" sz="800" b="1" i="0" u="none" strike="noStrike" kern="1200" baseline="0" dirty="0">
                          <a:solidFill>
                            <a:srgbClr val="000000"/>
                          </a:solidFill>
                          <a:effectLst/>
                          <a:latin typeface="Arial Narrow" panose="020B0606020202030204" pitchFamily="34" charset="0"/>
                          <a:cs typeface="Arial"/>
                        </a:rPr>
                        <a:t>HOJA</a:t>
                      </a:r>
                      <a:endParaRPr lang="es-MX" sz="8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algn="l" rtl="0" eaLnBrk="1" fontAlgn="ctr" latinLnBrk="0" hangingPunct="1">
                        <a:spcBef>
                          <a:spcPts val="0"/>
                        </a:spcBef>
                        <a:spcAft>
                          <a:spcPts val="0"/>
                        </a:spcAft>
                      </a:pPr>
                      <a:r>
                        <a:rPr lang="es-MX" sz="800" b="1" i="0" u="none" strike="noStrike" dirty="0" smtClean="0">
                          <a:effectLst/>
                          <a:latin typeface="Arial Narrow" panose="020B0606020202030204" pitchFamily="34" charset="0"/>
                        </a:rPr>
                        <a:t>1</a:t>
                      </a:r>
                      <a:endParaRPr lang="es-MX" sz="8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800" b="1" i="0" u="none" strike="noStrike" dirty="0" smtClean="0">
                          <a:effectLst/>
                          <a:latin typeface="Arial Narrow" panose="020B0606020202030204" pitchFamily="34" charset="0"/>
                        </a:rPr>
                        <a:t>DE</a:t>
                      </a:r>
                      <a:endParaRPr lang="es-MX" sz="8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algn="l" rtl="0" eaLnBrk="1" fontAlgn="ctr" latinLnBrk="0" hangingPunct="1">
                        <a:spcBef>
                          <a:spcPts val="0"/>
                        </a:spcBef>
                        <a:spcAft>
                          <a:spcPts val="0"/>
                        </a:spcAft>
                      </a:pPr>
                      <a:r>
                        <a:rPr lang="es-MX" sz="800" b="1" i="0" u="none" strike="noStrike" dirty="0" smtClean="0">
                          <a:effectLst/>
                          <a:latin typeface="Arial Narrow" panose="020B0606020202030204" pitchFamily="34" charset="0"/>
                        </a:rPr>
                        <a:t>7</a:t>
                      </a:r>
                      <a:endParaRPr lang="es-MX" sz="8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02470">
                <a:tc>
                  <a:txBody>
                    <a:bodyPr/>
                    <a:lstStyle/>
                    <a:p>
                      <a:pPr marL="0" marR="0" indent="0" algn="ctr" rtl="0" eaLnBrk="1" fontAlgn="base" latinLnBrk="0" hangingPunct="1">
                        <a:spcBef>
                          <a:spcPts val="0"/>
                        </a:spcBef>
                        <a:spcAft>
                          <a:spcPts val="0"/>
                        </a:spcAft>
                      </a:pPr>
                      <a:r>
                        <a:rPr lang="es-MX" sz="800" b="1" i="0" u="none" strike="noStrike" kern="1200" baseline="0" dirty="0">
                          <a:ln>
                            <a:noFill/>
                          </a:ln>
                          <a:solidFill>
                            <a:srgbClr val="000000"/>
                          </a:solidFill>
                          <a:effectLst/>
                          <a:latin typeface="Arial Narrow" panose="020B0606020202030204" pitchFamily="34" charset="0"/>
                          <a:cs typeface="Arial"/>
                        </a:rPr>
                        <a:t>NOMBRE:</a:t>
                      </a:r>
                      <a:endParaRPr lang="es-MX" sz="8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base" latinLnBrk="0" hangingPunct="1">
                        <a:spcBef>
                          <a:spcPts val="0"/>
                        </a:spcBef>
                        <a:spcAft>
                          <a:spcPts val="0"/>
                        </a:spcAft>
                      </a:pPr>
                      <a:endParaRPr lang="es-MX" sz="8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cs typeface="Arial"/>
                        </a:rPr>
                        <a:t>CARRERA</a:t>
                      </a:r>
                      <a:endParaRPr lang="es-MX" sz="8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pPr marL="0" algn="l" rtl="0" eaLnBrk="1" fontAlgn="ctr" latinLnBrk="0" hangingPunct="1">
                        <a:spcBef>
                          <a:spcPts val="0"/>
                        </a:spcBef>
                        <a:spcAft>
                          <a:spcPts val="0"/>
                        </a:spcAft>
                      </a:pPr>
                      <a:endParaRPr lang="es-MX" sz="8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cs typeface="Arial"/>
                        </a:rPr>
                        <a:t>MATRÍCULA</a:t>
                      </a:r>
                      <a:endParaRPr lang="es-MX" sz="8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4">
                  <a:txBody>
                    <a:bodyPr/>
                    <a:lstStyle/>
                    <a:p>
                      <a:pPr marL="0" algn="l" rtl="0" eaLnBrk="1" fontAlgn="ctr" latinLnBrk="0" hangingPunct="1">
                        <a:spcBef>
                          <a:spcPts val="0"/>
                        </a:spcBef>
                        <a:spcAft>
                          <a:spcPts val="0"/>
                        </a:spcAft>
                      </a:pPr>
                      <a:endParaRPr lang="es-MX" sz="8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sp>
        <p:nvSpPr>
          <p:cNvPr id="7" name="34 Rectángulo"/>
          <p:cNvSpPr/>
          <p:nvPr/>
        </p:nvSpPr>
        <p:spPr>
          <a:xfrm>
            <a:off x="6732352" y="2132856"/>
            <a:ext cx="1080000" cy="324000"/>
          </a:xfrm>
          <a:prstGeom prst="rect">
            <a:avLst/>
          </a:prstGeom>
          <a:solidFill>
            <a:schemeClr val="bg1"/>
          </a:solidFill>
          <a:ln w="9525">
            <a:solidFill>
              <a:schemeClr val="tx2">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dirty="0" smtClean="0">
                <a:solidFill>
                  <a:schemeClr val="tx2">
                    <a:lumMod val="50000"/>
                  </a:schemeClr>
                </a:solidFill>
                <a:latin typeface="AngsanaUPC"/>
              </a:rPr>
              <a:t>CONSEJO DE ADMINISTRACIÓN</a:t>
            </a:r>
          </a:p>
        </p:txBody>
      </p:sp>
      <p:sp>
        <p:nvSpPr>
          <p:cNvPr id="8" name="34 Rectángulo"/>
          <p:cNvSpPr/>
          <p:nvPr/>
        </p:nvSpPr>
        <p:spPr>
          <a:xfrm>
            <a:off x="6732240" y="2564904"/>
            <a:ext cx="1080000" cy="324000"/>
          </a:xfrm>
          <a:prstGeom prst="rect">
            <a:avLst/>
          </a:prstGeom>
          <a:solidFill>
            <a:schemeClr val="bg1"/>
          </a:solidFill>
          <a:ln w="9525">
            <a:solidFill>
              <a:schemeClr val="tx2">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dirty="0" smtClean="0">
                <a:solidFill>
                  <a:schemeClr val="tx2">
                    <a:lumMod val="50000"/>
                  </a:schemeClr>
                </a:solidFill>
                <a:latin typeface="AngsanaUPC"/>
              </a:rPr>
              <a:t>GERENTE</a:t>
            </a:r>
          </a:p>
          <a:p>
            <a:pPr algn="ctr"/>
            <a:r>
              <a:rPr lang="es-MX" sz="700" dirty="0" smtClean="0">
                <a:solidFill>
                  <a:schemeClr val="tx2">
                    <a:lumMod val="50000"/>
                  </a:schemeClr>
                </a:solidFill>
                <a:latin typeface="AngsanaUPC"/>
              </a:rPr>
              <a:t>GENERAL</a:t>
            </a:r>
          </a:p>
        </p:txBody>
      </p:sp>
      <p:sp>
        <p:nvSpPr>
          <p:cNvPr id="9" name="34 Rectángulo"/>
          <p:cNvSpPr/>
          <p:nvPr/>
        </p:nvSpPr>
        <p:spPr>
          <a:xfrm>
            <a:off x="7596448" y="2996952"/>
            <a:ext cx="1080000" cy="324000"/>
          </a:xfrm>
          <a:prstGeom prst="rect">
            <a:avLst/>
          </a:prstGeom>
          <a:solidFill>
            <a:schemeClr val="bg1"/>
          </a:solidFill>
          <a:ln w="9525">
            <a:solidFill>
              <a:schemeClr val="tx2">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dirty="0" smtClean="0">
                <a:solidFill>
                  <a:schemeClr val="tx2">
                    <a:lumMod val="50000"/>
                  </a:schemeClr>
                </a:solidFill>
                <a:latin typeface="AngsanaUPC"/>
              </a:rPr>
              <a:t>CONTRALOR</a:t>
            </a:r>
          </a:p>
        </p:txBody>
      </p:sp>
      <p:sp>
        <p:nvSpPr>
          <p:cNvPr id="10" name="34 Rectángulo"/>
          <p:cNvSpPr/>
          <p:nvPr/>
        </p:nvSpPr>
        <p:spPr>
          <a:xfrm>
            <a:off x="7596448" y="3429000"/>
            <a:ext cx="1080000" cy="324000"/>
          </a:xfrm>
          <a:prstGeom prst="rect">
            <a:avLst/>
          </a:prstGeom>
          <a:solidFill>
            <a:schemeClr val="bg1"/>
          </a:solidFill>
          <a:ln w="9525">
            <a:solidFill>
              <a:schemeClr val="tx2">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dirty="0" smtClean="0">
                <a:solidFill>
                  <a:schemeClr val="tx2">
                    <a:lumMod val="50000"/>
                  </a:schemeClr>
                </a:solidFill>
                <a:latin typeface="AngsanaUPC"/>
              </a:rPr>
              <a:t>GERENTE</a:t>
            </a:r>
          </a:p>
          <a:p>
            <a:pPr algn="ctr"/>
            <a:r>
              <a:rPr lang="es-MX" sz="700" dirty="0" smtClean="0">
                <a:solidFill>
                  <a:schemeClr val="tx2">
                    <a:lumMod val="50000"/>
                  </a:schemeClr>
                </a:solidFill>
                <a:latin typeface="AngsanaUPC"/>
              </a:rPr>
              <a:t>OPERACIONES</a:t>
            </a:r>
          </a:p>
        </p:txBody>
      </p:sp>
      <p:sp>
        <p:nvSpPr>
          <p:cNvPr id="11" name="34 Rectángulo"/>
          <p:cNvSpPr/>
          <p:nvPr/>
        </p:nvSpPr>
        <p:spPr>
          <a:xfrm>
            <a:off x="7596448" y="3825080"/>
            <a:ext cx="1080000" cy="324000"/>
          </a:xfrm>
          <a:prstGeom prst="rect">
            <a:avLst/>
          </a:prstGeom>
          <a:solidFill>
            <a:schemeClr val="bg1"/>
          </a:solidFill>
          <a:ln w="9525">
            <a:solidFill>
              <a:schemeClr val="tx2">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dirty="0" smtClean="0">
                <a:solidFill>
                  <a:schemeClr val="tx2">
                    <a:lumMod val="50000"/>
                  </a:schemeClr>
                </a:solidFill>
                <a:latin typeface="AngsanaUPC"/>
              </a:rPr>
              <a:t>GERENTE ALI-</a:t>
            </a:r>
          </a:p>
          <a:p>
            <a:pPr algn="ctr"/>
            <a:r>
              <a:rPr lang="es-MX" sz="700" dirty="0" smtClean="0">
                <a:solidFill>
                  <a:schemeClr val="tx2">
                    <a:lumMod val="50000"/>
                  </a:schemeClr>
                </a:solidFill>
                <a:latin typeface="AngsanaUPC"/>
              </a:rPr>
              <a:t>MENTOS Y </a:t>
            </a:r>
            <a:r>
              <a:rPr lang="es-MX" sz="700" dirty="0" smtClean="0">
                <a:solidFill>
                  <a:schemeClr val="tx2">
                    <a:lumMod val="50000"/>
                  </a:schemeClr>
                </a:solidFill>
                <a:latin typeface="AngsanaUPC"/>
              </a:rPr>
              <a:t>BEBIDAS</a:t>
            </a:r>
            <a:endParaRPr lang="es-MX" sz="700" dirty="0" smtClean="0">
              <a:solidFill>
                <a:schemeClr val="tx2">
                  <a:lumMod val="50000"/>
                </a:schemeClr>
              </a:solidFill>
              <a:latin typeface="AngsanaUPC"/>
            </a:endParaRPr>
          </a:p>
        </p:txBody>
      </p:sp>
      <p:sp>
        <p:nvSpPr>
          <p:cNvPr id="12" name="34 Rectángulo"/>
          <p:cNvSpPr/>
          <p:nvPr/>
        </p:nvSpPr>
        <p:spPr>
          <a:xfrm>
            <a:off x="7596448" y="4221088"/>
            <a:ext cx="1080000" cy="324000"/>
          </a:xfrm>
          <a:prstGeom prst="rect">
            <a:avLst/>
          </a:prstGeom>
          <a:solidFill>
            <a:schemeClr val="bg1"/>
          </a:solidFill>
          <a:ln w="9525">
            <a:solidFill>
              <a:schemeClr val="tx2">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dirty="0" smtClean="0">
                <a:solidFill>
                  <a:schemeClr val="tx2">
                    <a:lumMod val="50000"/>
                  </a:schemeClr>
                </a:solidFill>
                <a:latin typeface="AngsanaUPC"/>
              </a:rPr>
              <a:t>GERENTE</a:t>
            </a:r>
          </a:p>
          <a:p>
            <a:pPr algn="ctr"/>
            <a:r>
              <a:rPr lang="es-MX" sz="700" dirty="0" smtClean="0">
                <a:solidFill>
                  <a:schemeClr val="tx2">
                    <a:lumMod val="50000"/>
                  </a:schemeClr>
                </a:solidFill>
                <a:latin typeface="AngsanaUPC"/>
              </a:rPr>
              <a:t>DE VENTAS</a:t>
            </a:r>
          </a:p>
        </p:txBody>
      </p:sp>
      <p:sp>
        <p:nvSpPr>
          <p:cNvPr id="13" name="34 Rectángulo"/>
          <p:cNvSpPr/>
          <p:nvPr/>
        </p:nvSpPr>
        <p:spPr>
          <a:xfrm>
            <a:off x="7596448" y="4617168"/>
            <a:ext cx="1080000" cy="324000"/>
          </a:xfrm>
          <a:prstGeom prst="rect">
            <a:avLst/>
          </a:prstGeom>
          <a:solidFill>
            <a:schemeClr val="bg1"/>
          </a:solidFill>
          <a:ln w="9525">
            <a:solidFill>
              <a:schemeClr val="tx2">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dirty="0" smtClean="0">
                <a:solidFill>
                  <a:schemeClr val="tx2">
                    <a:lumMod val="50000"/>
                  </a:schemeClr>
                </a:solidFill>
                <a:latin typeface="AngsanaUPC"/>
              </a:rPr>
              <a:t>GERENTE</a:t>
            </a:r>
          </a:p>
          <a:p>
            <a:pPr algn="ctr"/>
            <a:r>
              <a:rPr lang="es-MX" sz="700" dirty="0" smtClean="0">
                <a:solidFill>
                  <a:schemeClr val="tx2">
                    <a:lumMod val="50000"/>
                  </a:schemeClr>
                </a:solidFill>
                <a:latin typeface="AngsanaUPC"/>
              </a:rPr>
              <a:t>RFH</a:t>
            </a:r>
            <a:endParaRPr lang="es-MX" sz="700" dirty="0" smtClean="0">
              <a:solidFill>
                <a:schemeClr val="tx2">
                  <a:lumMod val="50000"/>
                </a:schemeClr>
              </a:solidFill>
              <a:latin typeface="AngsanaUPC"/>
            </a:endParaRPr>
          </a:p>
        </p:txBody>
      </p:sp>
      <p:graphicFrame>
        <p:nvGraphicFramePr>
          <p:cNvPr id="32" name="Tabla 31"/>
          <p:cNvGraphicFramePr>
            <a:graphicFrameLocks noGrp="1"/>
          </p:cNvGraphicFramePr>
          <p:nvPr>
            <p:extLst/>
          </p:nvPr>
        </p:nvGraphicFramePr>
        <p:xfrm>
          <a:off x="251520" y="5085184"/>
          <a:ext cx="8676000" cy="1512000"/>
        </p:xfrm>
        <a:graphic>
          <a:graphicData uri="http://schemas.openxmlformats.org/drawingml/2006/table">
            <a:tbl>
              <a:tblPr firstRow="1" bandRow="1">
                <a:tableStyleId>{5C22544A-7EE6-4342-B048-85BDC9FD1C3A}</a:tableStyleId>
              </a:tblPr>
              <a:tblGrid>
                <a:gridCol w="3832326">
                  <a:extLst>
                    <a:ext uri="{9D8B030D-6E8A-4147-A177-3AD203B41FA5}">
                      <a16:colId xmlns:a16="http://schemas.microsoft.com/office/drawing/2014/main" val="3036746427"/>
                    </a:ext>
                  </a:extLst>
                </a:gridCol>
                <a:gridCol w="4843674">
                  <a:extLst>
                    <a:ext uri="{9D8B030D-6E8A-4147-A177-3AD203B41FA5}">
                      <a16:colId xmlns:a16="http://schemas.microsoft.com/office/drawing/2014/main" val="3208361015"/>
                    </a:ext>
                  </a:extLst>
                </a:gridCol>
              </a:tblGrid>
              <a:tr h="1512000">
                <a:tc>
                  <a:txBody>
                    <a:bodyPr/>
                    <a:lstStyle/>
                    <a:p>
                      <a:pPr algn="just"/>
                      <a:r>
                        <a:rPr lang="es-MX" sz="800" b="0" dirty="0" smtClean="0">
                          <a:solidFill>
                            <a:schemeClr val="tx1"/>
                          </a:solidFill>
                          <a:latin typeface="Arial" panose="020B0604020202020204" pitchFamily="34" charset="0"/>
                          <a:cs typeface="Arial" panose="020B0604020202020204" pitchFamily="34" charset="0"/>
                        </a:rPr>
                        <a:t>Los</a:t>
                      </a:r>
                      <a:r>
                        <a:rPr lang="es-MX" sz="800" b="0" baseline="0" dirty="0" smtClean="0">
                          <a:solidFill>
                            <a:schemeClr val="tx1"/>
                          </a:solidFill>
                          <a:latin typeface="Arial" panose="020B0604020202020204" pitchFamily="34" charset="0"/>
                          <a:cs typeface="Arial" panose="020B0604020202020204" pitchFamily="34" charset="0"/>
                        </a:rPr>
                        <a:t> nuevos dueños ya tomaron posesión de la propiedad y le cambiaron el nombre a Su Hotel, S.A., buscando una relación amigable con sus huéspedes. Prácticamente está contratado todo el personal, que salvo el Gerente General, vive en Ciudad del Carmen o poblaciones próximas.</a:t>
                      </a:r>
                    </a:p>
                    <a:p>
                      <a:pPr algn="just"/>
                      <a:endParaRPr lang="es-MX" sz="800" b="0" baseline="0" dirty="0" smtClean="0">
                        <a:solidFill>
                          <a:schemeClr val="tx1"/>
                        </a:solidFill>
                        <a:latin typeface="Arial" panose="020B0604020202020204" pitchFamily="34" charset="0"/>
                        <a:cs typeface="Arial" panose="020B0604020202020204" pitchFamily="34" charset="0"/>
                      </a:endParaRPr>
                    </a:p>
                    <a:p>
                      <a:pPr algn="just"/>
                      <a:r>
                        <a:rPr lang="es-MX" sz="800" b="0" baseline="0" dirty="0" smtClean="0">
                          <a:solidFill>
                            <a:schemeClr val="tx1"/>
                          </a:solidFill>
                          <a:latin typeface="Arial" panose="020B0604020202020204" pitchFamily="34" charset="0"/>
                          <a:cs typeface="Arial" panose="020B0604020202020204" pitchFamily="34" charset="0"/>
                        </a:rPr>
                        <a:t>El nuevo Gerente de Operaciones esta consciente de que no se puede iniciar operaciones, si no se tiene completo el personal de los dos turnos en mantenimiento  y después de un análisis, mantuvo parte del equipo de mantenimiento anterior, pero aún le falta contratar: al Jefe, a un Técnico y a un auxiliar de mantenimiento. Por ello ha pensado en usted para que lo asesore en la contratación de este personal.</a:t>
                      </a:r>
                      <a:endParaRPr lang="es-MX" sz="800" b="0"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es-MX" sz="900"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7801785"/>
                  </a:ext>
                </a:extLst>
              </a:tr>
            </a:tbl>
          </a:graphicData>
        </a:graphic>
      </p:graphicFrame>
      <p:sp>
        <p:nvSpPr>
          <p:cNvPr id="33" name="34 Rectángulo"/>
          <p:cNvSpPr/>
          <p:nvPr/>
        </p:nvSpPr>
        <p:spPr>
          <a:xfrm>
            <a:off x="6012160" y="5193224"/>
            <a:ext cx="1008000" cy="252000"/>
          </a:xfrm>
          <a:prstGeom prst="rect">
            <a:avLst/>
          </a:prstGeom>
          <a:solidFill>
            <a:schemeClr val="bg1"/>
          </a:solidFill>
          <a:ln w="9525">
            <a:solidFill>
              <a:schemeClr val="tx2">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dirty="0" smtClean="0">
                <a:solidFill>
                  <a:schemeClr val="tx2">
                    <a:lumMod val="50000"/>
                  </a:schemeClr>
                </a:solidFill>
                <a:latin typeface="AngsanaUPC"/>
              </a:rPr>
              <a:t>GERENTE</a:t>
            </a:r>
          </a:p>
          <a:p>
            <a:pPr algn="ctr"/>
            <a:r>
              <a:rPr lang="es-MX" sz="700" dirty="0" smtClean="0">
                <a:solidFill>
                  <a:schemeClr val="tx2">
                    <a:lumMod val="50000"/>
                  </a:schemeClr>
                </a:solidFill>
                <a:latin typeface="AngsanaUPC"/>
              </a:rPr>
              <a:t>DE OPERACIONES</a:t>
            </a:r>
          </a:p>
        </p:txBody>
      </p:sp>
      <p:sp>
        <p:nvSpPr>
          <p:cNvPr id="34" name="34 Rectángulo"/>
          <p:cNvSpPr/>
          <p:nvPr/>
        </p:nvSpPr>
        <p:spPr>
          <a:xfrm>
            <a:off x="6012160" y="5625272"/>
            <a:ext cx="1008000" cy="252000"/>
          </a:xfrm>
          <a:prstGeom prst="rect">
            <a:avLst/>
          </a:prstGeom>
          <a:solidFill>
            <a:schemeClr val="bg1"/>
          </a:solidFill>
          <a:ln w="9525">
            <a:solidFill>
              <a:schemeClr val="tx2">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dirty="0" smtClean="0">
                <a:solidFill>
                  <a:schemeClr val="tx2">
                    <a:lumMod val="50000"/>
                  </a:schemeClr>
                </a:solidFill>
                <a:latin typeface="AngsanaUPC"/>
              </a:rPr>
              <a:t>JEFE DE </a:t>
            </a:r>
          </a:p>
          <a:p>
            <a:pPr algn="ctr"/>
            <a:r>
              <a:rPr lang="es-MX" sz="700" dirty="0" smtClean="0">
                <a:solidFill>
                  <a:schemeClr val="tx2">
                    <a:lumMod val="50000"/>
                  </a:schemeClr>
                </a:solidFill>
                <a:latin typeface="AngsanaUPC"/>
              </a:rPr>
              <a:t>MANTENIMIENTO</a:t>
            </a:r>
          </a:p>
        </p:txBody>
      </p:sp>
      <p:sp>
        <p:nvSpPr>
          <p:cNvPr id="35" name="34 Rectángulo"/>
          <p:cNvSpPr/>
          <p:nvPr/>
        </p:nvSpPr>
        <p:spPr>
          <a:xfrm>
            <a:off x="6012160" y="5985312"/>
            <a:ext cx="1008000" cy="252000"/>
          </a:xfrm>
          <a:prstGeom prst="rect">
            <a:avLst/>
          </a:prstGeom>
          <a:solidFill>
            <a:schemeClr val="bg1"/>
          </a:solidFill>
          <a:ln w="9525">
            <a:solidFill>
              <a:schemeClr val="tx2">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dirty="0" smtClean="0">
                <a:solidFill>
                  <a:schemeClr val="tx2">
                    <a:lumMod val="50000"/>
                  </a:schemeClr>
                </a:solidFill>
                <a:latin typeface="AngsanaUPC"/>
              </a:rPr>
              <a:t>TECNICO DE  MANTENIMIENTO</a:t>
            </a:r>
          </a:p>
        </p:txBody>
      </p:sp>
      <p:sp>
        <p:nvSpPr>
          <p:cNvPr id="36" name="34 Rectángulo"/>
          <p:cNvSpPr/>
          <p:nvPr/>
        </p:nvSpPr>
        <p:spPr>
          <a:xfrm>
            <a:off x="6012160" y="6345352"/>
            <a:ext cx="1008000" cy="252000"/>
          </a:xfrm>
          <a:prstGeom prst="rect">
            <a:avLst/>
          </a:prstGeom>
          <a:solidFill>
            <a:schemeClr val="bg1"/>
          </a:solidFill>
          <a:ln w="9525">
            <a:solidFill>
              <a:schemeClr val="tx2">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dirty="0" smtClean="0">
                <a:solidFill>
                  <a:schemeClr val="tx2">
                    <a:lumMod val="50000"/>
                  </a:schemeClr>
                </a:solidFill>
                <a:latin typeface="AngsanaUPC"/>
              </a:rPr>
              <a:t>AUXILIAR  DE  MANTENIMIENTO</a:t>
            </a:r>
          </a:p>
        </p:txBody>
      </p:sp>
      <p:sp>
        <p:nvSpPr>
          <p:cNvPr id="37" name="34 Rectángulo"/>
          <p:cNvSpPr/>
          <p:nvPr/>
        </p:nvSpPr>
        <p:spPr>
          <a:xfrm>
            <a:off x="4572000" y="5625272"/>
            <a:ext cx="1008000" cy="252000"/>
          </a:xfrm>
          <a:prstGeom prst="rect">
            <a:avLst/>
          </a:prstGeom>
          <a:solidFill>
            <a:schemeClr val="bg1"/>
          </a:solidFill>
          <a:ln w="9525">
            <a:solidFill>
              <a:schemeClr val="tx2">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dirty="0" smtClean="0">
                <a:solidFill>
                  <a:schemeClr val="tx2">
                    <a:lumMod val="50000"/>
                  </a:schemeClr>
                </a:solidFill>
                <a:latin typeface="AngsanaUPC"/>
              </a:rPr>
              <a:t>JEFE DE  RESERVACIONES</a:t>
            </a:r>
          </a:p>
        </p:txBody>
      </p:sp>
      <p:sp>
        <p:nvSpPr>
          <p:cNvPr id="38" name="34 Rectángulo"/>
          <p:cNvSpPr/>
          <p:nvPr/>
        </p:nvSpPr>
        <p:spPr>
          <a:xfrm>
            <a:off x="7524440" y="5625272"/>
            <a:ext cx="1008000" cy="252000"/>
          </a:xfrm>
          <a:prstGeom prst="rect">
            <a:avLst/>
          </a:prstGeom>
          <a:solidFill>
            <a:schemeClr val="bg1"/>
          </a:solidFill>
          <a:ln w="9525">
            <a:solidFill>
              <a:schemeClr val="tx2">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dirty="0" smtClean="0">
                <a:solidFill>
                  <a:schemeClr val="tx2">
                    <a:lumMod val="50000"/>
                  </a:schemeClr>
                </a:solidFill>
                <a:latin typeface="AngsanaUPC"/>
              </a:rPr>
              <a:t>AMA DE LLAVES</a:t>
            </a:r>
          </a:p>
        </p:txBody>
      </p:sp>
      <p:cxnSp>
        <p:nvCxnSpPr>
          <p:cNvPr id="42" name="Conector recto 41"/>
          <p:cNvCxnSpPr/>
          <p:nvPr/>
        </p:nvCxnSpPr>
        <p:spPr>
          <a:xfrm>
            <a:off x="5076000" y="5517232"/>
            <a:ext cx="2952000" cy="0"/>
          </a:xfrm>
          <a:prstGeom prst="line">
            <a:avLst/>
          </a:prstGeom>
        </p:spPr>
        <p:style>
          <a:lnRef idx="1">
            <a:schemeClr val="dk1"/>
          </a:lnRef>
          <a:fillRef idx="0">
            <a:schemeClr val="dk1"/>
          </a:fillRef>
          <a:effectRef idx="0">
            <a:schemeClr val="dk1"/>
          </a:effectRef>
          <a:fontRef idx="minor">
            <a:schemeClr val="tx1"/>
          </a:fontRef>
        </p:style>
      </p:cxnSp>
      <p:cxnSp>
        <p:nvCxnSpPr>
          <p:cNvPr id="44" name="Conector recto 43"/>
          <p:cNvCxnSpPr>
            <a:stCxn id="37" idx="0"/>
          </p:cNvCxnSpPr>
          <p:nvPr/>
        </p:nvCxnSpPr>
        <p:spPr>
          <a:xfrm flipV="1">
            <a:off x="5076000" y="5512147"/>
            <a:ext cx="0" cy="113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flipV="1">
            <a:off x="8028384" y="5517232"/>
            <a:ext cx="0" cy="113125"/>
          </a:xfrm>
          <a:prstGeom prst="line">
            <a:avLst/>
          </a:prstGeom>
        </p:spPr>
        <p:style>
          <a:lnRef idx="1">
            <a:schemeClr val="accent1"/>
          </a:lnRef>
          <a:fillRef idx="0">
            <a:schemeClr val="accent1"/>
          </a:fillRef>
          <a:effectRef idx="0">
            <a:schemeClr val="accent1"/>
          </a:effectRef>
          <a:fontRef idx="minor">
            <a:schemeClr val="tx1"/>
          </a:fontRef>
        </p:style>
      </p:cxnSp>
      <p:sp>
        <p:nvSpPr>
          <p:cNvPr id="51" name="Rectángulo 50"/>
          <p:cNvSpPr/>
          <p:nvPr/>
        </p:nvSpPr>
        <p:spPr>
          <a:xfrm>
            <a:off x="179512" y="44624"/>
            <a:ext cx="8856000" cy="6624000"/>
          </a:xfrm>
          <a:prstGeom prst="rect">
            <a:avLst/>
          </a:prstGeom>
          <a:noFill/>
          <a:ln w="952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39" name="5 Rectángulo"/>
          <p:cNvSpPr/>
          <p:nvPr/>
        </p:nvSpPr>
        <p:spPr>
          <a:xfrm>
            <a:off x="179512" y="6669360"/>
            <a:ext cx="8892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ESTE CASO PRÁCTICO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MAS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
        <p:nvSpPr>
          <p:cNvPr id="2" name="Marcador de número de diapositiva 1"/>
          <p:cNvSpPr>
            <a:spLocks noGrp="1"/>
          </p:cNvSpPr>
          <p:nvPr>
            <p:ph type="sldNum" sz="quarter" idx="12"/>
          </p:nvPr>
        </p:nvSpPr>
        <p:spPr>
          <a:xfrm>
            <a:off x="6974904" y="6592267"/>
            <a:ext cx="2133600" cy="365125"/>
          </a:xfrm>
        </p:spPr>
        <p:txBody>
          <a:bodyPr/>
          <a:lstStyle/>
          <a:p>
            <a:fld id="{132FADFE-3B8F-471C-ABF0-DBC7717ECBBC}" type="slidenum">
              <a:rPr lang="es-ES" sz="900" smtClean="0">
                <a:solidFill>
                  <a:schemeClr val="tx1"/>
                </a:solidFill>
              </a:rPr>
              <a:t>19</a:t>
            </a:fld>
            <a:endParaRPr lang="es-ES" sz="1000" dirty="0">
              <a:solidFill>
                <a:schemeClr val="tx1"/>
              </a:solidFill>
            </a:endParaRPr>
          </a:p>
        </p:txBody>
      </p:sp>
    </p:spTree>
    <p:extLst>
      <p:ext uri="{BB962C8B-B14F-4D97-AF65-F5344CB8AC3E}">
        <p14:creationId xmlns:p14="http://schemas.microsoft.com/office/powerpoint/2010/main" val="2793125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nvPr>
        </p:nvGraphicFramePr>
        <p:xfrm>
          <a:off x="540448" y="260648"/>
          <a:ext cx="8064000" cy="6161147"/>
        </p:xfrm>
        <a:graphic>
          <a:graphicData uri="http://schemas.openxmlformats.org/drawingml/2006/table">
            <a:tbl>
              <a:tblPr firstRow="1" bandRow="1">
                <a:tableStyleId>{5C22544A-7EE6-4342-B048-85BDC9FD1C3A}</a:tableStyleId>
              </a:tblPr>
              <a:tblGrid>
                <a:gridCol w="545295">
                  <a:extLst>
                    <a:ext uri="{9D8B030D-6E8A-4147-A177-3AD203B41FA5}">
                      <a16:colId xmlns:a16="http://schemas.microsoft.com/office/drawing/2014/main" val="20000"/>
                    </a:ext>
                  </a:extLst>
                </a:gridCol>
                <a:gridCol w="5543784">
                  <a:extLst>
                    <a:ext uri="{9D8B030D-6E8A-4147-A177-3AD203B41FA5}">
                      <a16:colId xmlns:a16="http://schemas.microsoft.com/office/drawing/2014/main" val="20001"/>
                    </a:ext>
                  </a:extLst>
                </a:gridCol>
                <a:gridCol w="658307">
                  <a:extLst>
                    <a:ext uri="{9D8B030D-6E8A-4147-A177-3AD203B41FA5}">
                      <a16:colId xmlns:a16="http://schemas.microsoft.com/office/drawing/2014/main" val="20002"/>
                    </a:ext>
                  </a:extLst>
                </a:gridCol>
                <a:gridCol w="658307">
                  <a:extLst>
                    <a:ext uri="{9D8B030D-6E8A-4147-A177-3AD203B41FA5}">
                      <a16:colId xmlns:a16="http://schemas.microsoft.com/office/drawing/2014/main" val="20003"/>
                    </a:ext>
                  </a:extLst>
                </a:gridCol>
                <a:gridCol w="658307">
                  <a:extLst>
                    <a:ext uri="{9D8B030D-6E8A-4147-A177-3AD203B41FA5}">
                      <a16:colId xmlns:a16="http://schemas.microsoft.com/office/drawing/2014/main" val="20004"/>
                    </a:ext>
                  </a:extLst>
                </a:gridCol>
              </a:tblGrid>
              <a:tr h="900000">
                <a:tc gridSpan="5">
                  <a:txBody>
                    <a:bodyPr/>
                    <a:lstStyle/>
                    <a:p>
                      <a:pPr marL="0" algn="ctr" defTabSz="914400" rtl="0" eaLnBrk="1" latinLnBrk="0" hangingPunct="1">
                        <a:spcBef>
                          <a:spcPts val="0"/>
                        </a:spcBef>
                        <a:spcAft>
                          <a:spcPts val="400"/>
                        </a:spcAft>
                      </a:pPr>
                      <a:r>
                        <a:rPr lang="es-MX" sz="1050" b="1" dirty="0" smtClean="0">
                          <a:solidFill>
                            <a:schemeClr val="tx1"/>
                          </a:solidFill>
                          <a:latin typeface="Arial Narrow" panose="020B0606020202030204" pitchFamily="34" charset="0"/>
                        </a:rPr>
                        <a:t>1.7   AUTO EVALUACIÓN 1.1:</a:t>
                      </a:r>
                      <a:r>
                        <a:rPr lang="es-ES" sz="1050" b="1" dirty="0" smtClean="0">
                          <a:solidFill>
                            <a:schemeClr val="tx1"/>
                          </a:solidFill>
                          <a:latin typeface="Arial Narrow" panose="020B0606020202030204" pitchFamily="34" charset="0"/>
                        </a:rPr>
                        <a:t>  </a:t>
                      </a:r>
                      <a:r>
                        <a:rPr lang="es-MX" sz="1050" b="1" dirty="0" smtClean="0">
                          <a:solidFill>
                            <a:schemeClr val="tx1"/>
                          </a:solidFill>
                          <a:latin typeface="Arial Narrow" panose="020B0606020202030204" pitchFamily="34" charset="0"/>
                        </a:rPr>
                        <a:t>¿CUALES APTITUDES DE INTELIGENCIA EMOCIONAL LO</a:t>
                      </a:r>
                      <a:r>
                        <a:rPr lang="es-MX" sz="1050" b="1" baseline="0" dirty="0" smtClean="0">
                          <a:solidFill>
                            <a:schemeClr val="tx1"/>
                          </a:solidFill>
                          <a:latin typeface="Arial Narrow" panose="020B0606020202030204" pitchFamily="34" charset="0"/>
                        </a:rPr>
                        <a:t> CARACTERIZAN MEJOR</a:t>
                      </a:r>
                      <a:r>
                        <a:rPr lang="es-MX" sz="1050" b="1" dirty="0" smtClean="0">
                          <a:solidFill>
                            <a:schemeClr val="tx1"/>
                          </a:solidFill>
                          <a:latin typeface="Arial Narrow" panose="020B0606020202030204" pitchFamily="34" charset="0"/>
                        </a:rPr>
                        <a:t>?  </a:t>
                      </a:r>
                      <a:endParaRPr lang="es-MX" sz="1050" b="1" kern="1200" dirty="0" smtClean="0">
                        <a:solidFill>
                          <a:schemeClr val="tx1"/>
                        </a:solidFill>
                        <a:latin typeface="Arial Narrow" panose="020B0606020202030204" pitchFamily="34" charset="0"/>
                        <a:ea typeface="+mn-ea"/>
                        <a:cs typeface="+mn-cs"/>
                      </a:endParaRPr>
                    </a:p>
                    <a:p>
                      <a:pPr algn="ctr" rtl="0" eaLnBrk="1" latinLnBrk="0" hangingPunct="1">
                        <a:spcBef>
                          <a:spcPts val="0"/>
                        </a:spcBef>
                        <a:spcAft>
                          <a:spcPts val="400"/>
                        </a:spcAft>
                      </a:pPr>
                      <a:r>
                        <a:rPr lang="es-MX" sz="900" b="1" dirty="0" smtClean="0">
                          <a:solidFill>
                            <a:schemeClr val="tx1"/>
                          </a:solidFill>
                          <a:latin typeface="Arial Narrow" panose="020B0606020202030204" pitchFamily="34" charset="0"/>
                        </a:rPr>
                        <a:t>INSTRUCCIONES</a:t>
                      </a:r>
                    </a:p>
                    <a:p>
                      <a:pPr algn="just" rtl="0" eaLnBrk="1" latinLnBrk="0" hangingPunct="1"/>
                      <a:r>
                        <a:rPr lang="es-MX" sz="900" b="0" dirty="0" smtClean="0">
                          <a:solidFill>
                            <a:schemeClr val="tx1"/>
                          </a:solidFill>
                          <a:effectLst/>
                          <a:latin typeface="Arial Narrow" panose="020B0606020202030204" pitchFamily="34" charset="0"/>
                        </a:rPr>
                        <a:t>La</a:t>
                      </a:r>
                      <a:r>
                        <a:rPr lang="es-MX" sz="900" b="0" baseline="0" dirty="0" smtClean="0">
                          <a:solidFill>
                            <a:schemeClr val="tx1"/>
                          </a:solidFill>
                          <a:effectLst/>
                          <a:latin typeface="Arial Narrow" panose="020B0606020202030204" pitchFamily="34" charset="0"/>
                        </a:rPr>
                        <a:t> percepción, conocimiento  y desarrollo de las aptitudes de las personas, constituyen uno de los factores más importantes de su madurez, estabilidad y crecimiento personal y laboral.  Basada en la inteligencia emocional, la presente autoevaluación describe 22 aptitudes, divididas en dos grande grupos: Aptitudes personales y aptitudes  sociales. La primera de ella describe 3 categorías y la segunda dos.  Siga las siguientes instrucciones.</a:t>
                      </a:r>
                      <a:endParaRPr lang="es-MX" sz="900" b="0" dirty="0">
                        <a:solidFill>
                          <a:schemeClr val="tx1"/>
                        </a:solidFill>
                        <a:effectLst/>
                        <a:latin typeface="Arial Narrow" panose="020B0606020202030204" pitchFamily="34" charset="0"/>
                      </a:endParaRP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01943">
                <a:tc gridSpan="5">
                  <a:txBody>
                    <a:bodyPr/>
                    <a:lstStyle/>
                    <a:p>
                      <a:pPr rtl="0" eaLnBrk="1" latinLnBrk="0" hangingPunct="1"/>
                      <a:endParaRPr lang="es-MX" sz="200" b="1" dirty="0">
                        <a:solidFill>
                          <a:schemeClr val="tx1"/>
                        </a:solidFill>
                        <a:effectLst/>
                      </a:endParaRP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r h="324000">
                <a:tc>
                  <a:txBody>
                    <a:bodyPr/>
                    <a:lstStyle/>
                    <a:p>
                      <a:pPr algn="ctr" rtl="0" eaLnBrk="1" latinLnBrk="0" hangingPunct="1"/>
                      <a:r>
                        <a:rPr lang="es-MX" sz="1100" b="1" dirty="0" smtClean="0">
                          <a:solidFill>
                            <a:srgbClr val="FF0000"/>
                          </a:solidFill>
                          <a:effectLst/>
                          <a:latin typeface="Arial Narrow" panose="020B0606020202030204" pitchFamily="34" charset="0"/>
                        </a:rPr>
                        <a:t>1</a:t>
                      </a:r>
                      <a:endParaRPr lang="es-MX" sz="800" b="1" dirty="0">
                        <a:solidFill>
                          <a:srgbClr val="FF0000"/>
                        </a:solidFill>
                        <a:effectLst/>
                        <a:latin typeface="Arial Narrow" panose="020B0606020202030204" pitchFamily="34" charset="0"/>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gridSpan="4">
                  <a:txBody>
                    <a:bodyPr/>
                    <a:lstStyle/>
                    <a:p>
                      <a:pPr algn="just"/>
                      <a:r>
                        <a:rPr lang="es-MX" sz="800" dirty="0" smtClean="0">
                          <a:solidFill>
                            <a:schemeClr val="tx1"/>
                          </a:solidFill>
                          <a:latin typeface="Arial Narrow" panose="020B0606020202030204" pitchFamily="34" charset="0"/>
                        </a:rPr>
                        <a:t>Lea cada una de las acepciones</a:t>
                      </a:r>
                      <a:r>
                        <a:rPr lang="es-MX" sz="800" baseline="0" dirty="0" smtClean="0">
                          <a:solidFill>
                            <a:schemeClr val="tx1"/>
                          </a:solidFill>
                          <a:latin typeface="Arial Narrow" panose="020B0606020202030204" pitchFamily="34" charset="0"/>
                        </a:rPr>
                        <a:t> de los cuadros de las 22 aptitudes que se describen a continuación. Según su experiencia y criterio califique cada una de ellas de acuerdo a los siguientes valores.</a:t>
                      </a:r>
                      <a:endParaRPr lang="es-MX" sz="800" dirty="0">
                        <a:solidFill>
                          <a:schemeClr val="tx1"/>
                        </a:solidFill>
                        <a:latin typeface="Arial Narrow" panose="020B0606020202030204" pitchFamily="34" charset="0"/>
                      </a:endParaRPr>
                    </a:p>
                    <a:p>
                      <a:pPr algn="just"/>
                      <a:r>
                        <a:rPr lang="es-MX" sz="800" b="1" dirty="0" smtClean="0">
                          <a:solidFill>
                            <a:schemeClr val="tx1"/>
                          </a:solidFill>
                          <a:latin typeface="Arial Narrow" panose="020B0606020202030204" pitchFamily="34" charset="0"/>
                        </a:rPr>
                        <a:t>Anote  en el casillero respectivo,  </a:t>
                      </a:r>
                      <a:r>
                        <a:rPr lang="es-MX" sz="800" b="1" i="1" dirty="0" smtClean="0">
                          <a:solidFill>
                            <a:schemeClr val="tx1"/>
                          </a:solidFill>
                          <a:latin typeface="Arial Narrow" panose="020B0606020202030204" pitchFamily="34" charset="0"/>
                        </a:rPr>
                        <a:t>9 si</a:t>
                      </a:r>
                      <a:r>
                        <a:rPr lang="es-MX" sz="800" b="1" i="1" baseline="0" dirty="0" smtClean="0">
                          <a:solidFill>
                            <a:schemeClr val="tx1"/>
                          </a:solidFill>
                          <a:latin typeface="Arial Narrow" panose="020B0606020202030204" pitchFamily="34" charset="0"/>
                        </a:rPr>
                        <a:t> es Muy bien o Bien; 6 Si es aceptable o regular  o 3 si es pésimo o malo.</a:t>
                      </a:r>
                      <a:endParaRPr lang="es-MX" sz="800" b="1" i="1" dirty="0">
                        <a:solidFill>
                          <a:schemeClr val="tx1"/>
                        </a:solidFill>
                        <a:latin typeface="Arial Narrow" panose="020B0606020202030204" pitchFamily="34" charset="0"/>
                      </a:endParaRP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2"/>
                  </a:ext>
                </a:extLst>
              </a:tr>
              <a:tr h="101943">
                <a:tc gridSpan="5">
                  <a:txBody>
                    <a:bodyPr/>
                    <a:lstStyle/>
                    <a:p>
                      <a:endParaRPr lang="es-MX" sz="200" dirty="0"/>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3"/>
                  </a:ext>
                </a:extLst>
              </a:tr>
              <a:tr h="324000">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800" b="0" i="0" kern="1200" baseline="0" dirty="0" smtClean="0">
                          <a:solidFill>
                            <a:schemeClr val="dk1"/>
                          </a:solidFill>
                          <a:effectLst/>
                          <a:latin typeface="Arial Narrow" panose="020B0606020202030204" pitchFamily="34" charset="0"/>
                          <a:ea typeface="+mn-ea"/>
                          <a:cs typeface="+mn-cs"/>
                        </a:rPr>
                        <a:t>Grados de evaluación. califique con el numero de la columna que corresponda a su opinión o experiencia. sume los valores de cada columna en el renglón total</a:t>
                      </a:r>
                      <a:endParaRPr lang="es-MX" sz="800" dirty="0" smtClean="0">
                        <a:effectLst/>
                        <a:latin typeface="Arial Narrow" panose="020B0606020202030204" pitchFamily="34" charset="0"/>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hMerge="1">
                  <a:txBody>
                    <a:bodyPr/>
                    <a:lstStyle/>
                    <a:p>
                      <a:endParaRPr lang="es-MX"/>
                    </a:p>
                  </a:txBody>
                  <a:tcPr/>
                </a:tc>
                <a:tc>
                  <a:txBody>
                    <a:bodyPr/>
                    <a:lstStyle/>
                    <a:p>
                      <a:pPr marL="0" marR="0" indent="0" algn="ctr" rtl="0" eaLnBrk="1" fontAlgn="base" latinLnBrk="0" hangingPunct="1">
                        <a:spcBef>
                          <a:spcPts val="0"/>
                        </a:spcBef>
                        <a:spcAft>
                          <a:spcPts val="0"/>
                        </a:spcAft>
                        <a:tabLst>
                          <a:tab pos="622300" algn="l"/>
                        </a:tabLst>
                      </a:pPr>
                      <a:r>
                        <a:rPr lang="es-MX" sz="800" b="0" i="0" u="none" strike="noStrike" kern="1200" baseline="0" dirty="0">
                          <a:ln>
                            <a:noFill/>
                          </a:ln>
                          <a:solidFill>
                            <a:srgbClr val="000000"/>
                          </a:solidFill>
                          <a:effectLst/>
                          <a:latin typeface="Agency FB" panose="020B0503020202020204" pitchFamily="34" charset="0"/>
                          <a:ea typeface="SimSun"/>
                          <a:cs typeface="Arial"/>
                        </a:rPr>
                        <a:t>Muy</a:t>
                      </a:r>
                      <a:endParaRPr lang="es-MX" sz="800" b="0" i="0" u="none" strike="noStrike" dirty="0">
                        <a:effectLst/>
                        <a:latin typeface="Agency FB" panose="020B0503020202020204" pitchFamily="34" charset="0"/>
                      </a:endParaRPr>
                    </a:p>
                    <a:p>
                      <a:pPr marL="0" marR="0" indent="0" algn="ctr" rtl="0" eaLnBrk="0" fontAlgn="base" latinLnBrk="0" hangingPunct="0">
                        <a:spcBef>
                          <a:spcPts val="0"/>
                        </a:spcBef>
                        <a:spcAft>
                          <a:spcPts val="0"/>
                        </a:spcAft>
                        <a:tabLst>
                          <a:tab pos="622300" algn="l"/>
                        </a:tabLst>
                      </a:pPr>
                      <a:r>
                        <a:rPr lang="es-MX" sz="800" b="0" i="0" u="none" strike="noStrike" kern="1200" baseline="0" dirty="0" smtClean="0">
                          <a:ln>
                            <a:noFill/>
                          </a:ln>
                          <a:solidFill>
                            <a:srgbClr val="000000"/>
                          </a:solidFill>
                          <a:effectLst/>
                          <a:latin typeface="Agency FB" panose="020B0503020202020204" pitchFamily="34" charset="0"/>
                          <a:ea typeface="SimSun"/>
                          <a:cs typeface="Arial"/>
                        </a:rPr>
                        <a:t>Bien</a:t>
                      </a:r>
                      <a:r>
                        <a:rPr lang="es-MX" sz="800" b="0" i="0" u="none" strike="noStrike" kern="1200" baseline="0" dirty="0" smtClean="0">
                          <a:ln>
                            <a:noFill/>
                          </a:ln>
                          <a:solidFill>
                            <a:schemeClr val="dk1"/>
                          </a:solidFill>
                          <a:effectLst/>
                          <a:latin typeface="Agency FB" panose="020B0503020202020204" pitchFamily="34" charset="0"/>
                          <a:ea typeface="+mn-ea"/>
                          <a:cs typeface="+mn-cs"/>
                        </a:rPr>
                        <a:t>. </a:t>
                      </a:r>
                      <a:r>
                        <a:rPr lang="es-MX" sz="800" b="0" i="0" u="none" strike="noStrike" kern="1200" baseline="0" dirty="0" smtClean="0">
                          <a:ln>
                            <a:noFill/>
                          </a:ln>
                          <a:solidFill>
                            <a:srgbClr val="000000"/>
                          </a:solidFill>
                          <a:effectLst/>
                          <a:latin typeface="Agency FB" panose="020B0503020202020204" pitchFamily="34" charset="0"/>
                          <a:ea typeface="SimSun"/>
                          <a:cs typeface="Arial"/>
                        </a:rPr>
                        <a:t>Bien</a:t>
                      </a:r>
                      <a:r>
                        <a:rPr lang="es-MX" sz="800" b="0" i="0" u="none" strike="noStrike" kern="1200" baseline="0" dirty="0">
                          <a:ln>
                            <a:noFill/>
                          </a:ln>
                          <a:solidFill>
                            <a:schemeClr val="dk1"/>
                          </a:solidFill>
                          <a:effectLst/>
                          <a:latin typeface="Agency FB" panose="020B0503020202020204" pitchFamily="34" charset="0"/>
                          <a:ea typeface="+mn-ea"/>
                          <a:cs typeface="+mn-cs"/>
                        </a:rPr>
                        <a:t> </a:t>
                      </a:r>
                      <a:r>
                        <a:rPr lang="es-MX" sz="800" b="1" i="0" u="none" strike="noStrike" kern="1200" baseline="0" dirty="0" smtClean="0">
                          <a:ln>
                            <a:noFill/>
                          </a:ln>
                          <a:solidFill>
                            <a:srgbClr val="000000"/>
                          </a:solidFill>
                          <a:effectLst/>
                          <a:latin typeface="Agency FB" panose="020B0503020202020204" pitchFamily="34" charset="0"/>
                          <a:ea typeface="SimSun"/>
                          <a:cs typeface="Arial"/>
                        </a:rPr>
                        <a:t>9</a:t>
                      </a:r>
                      <a:endParaRPr lang="es-MX" sz="800" b="0" i="0" u="none" strike="noStrike" dirty="0">
                        <a:effectLst/>
                        <a:latin typeface="Agency FB" panose="020B0503020202020204" pitchFamily="34" charset="0"/>
                      </a:endParaRPr>
                    </a:p>
                  </a:txBody>
                  <a:tcPr marL="90085" marR="90085" marT="45053" marB="45053"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a:txBody>
                    <a:bodyPr/>
                    <a:lstStyle/>
                    <a:p>
                      <a:pPr marL="0" marR="0" indent="0" algn="ctr" rtl="0" eaLnBrk="1" fontAlgn="base" latinLnBrk="0" hangingPunct="1">
                        <a:spcBef>
                          <a:spcPts val="0"/>
                        </a:spcBef>
                        <a:spcAft>
                          <a:spcPts val="0"/>
                        </a:spcAft>
                        <a:tabLst>
                          <a:tab pos="622300" algn="l"/>
                        </a:tabLst>
                      </a:pPr>
                      <a:r>
                        <a:rPr lang="es-MX" sz="800" b="0" i="0" u="none" strike="noStrike" kern="1200" baseline="0" dirty="0">
                          <a:ln>
                            <a:noFill/>
                          </a:ln>
                          <a:solidFill>
                            <a:srgbClr val="000000"/>
                          </a:solidFill>
                          <a:effectLst/>
                          <a:latin typeface="Agency FB" panose="020B0503020202020204" pitchFamily="34" charset="0"/>
                          <a:ea typeface="SimSun"/>
                          <a:cs typeface="Arial"/>
                        </a:rPr>
                        <a:t>Aceptable</a:t>
                      </a:r>
                      <a:endParaRPr lang="es-MX" sz="800" b="0" i="0" u="none" strike="noStrike" dirty="0">
                        <a:effectLst/>
                        <a:latin typeface="Agency FB" panose="020B0503020202020204" pitchFamily="34" charset="0"/>
                      </a:endParaRPr>
                    </a:p>
                    <a:p>
                      <a:pPr marL="0" marR="0" indent="0" algn="ctr" rtl="0" eaLnBrk="1" fontAlgn="base" latinLnBrk="0" hangingPunct="1">
                        <a:spcBef>
                          <a:spcPts val="0"/>
                        </a:spcBef>
                        <a:spcAft>
                          <a:spcPts val="0"/>
                        </a:spcAft>
                        <a:tabLst>
                          <a:tab pos="622300" algn="l"/>
                        </a:tabLst>
                      </a:pPr>
                      <a:r>
                        <a:rPr lang="es-MX" sz="800" b="0" i="0" u="none" strike="noStrike" kern="1200" baseline="0" dirty="0" smtClean="0">
                          <a:ln>
                            <a:noFill/>
                          </a:ln>
                          <a:solidFill>
                            <a:srgbClr val="000000"/>
                          </a:solidFill>
                          <a:effectLst/>
                          <a:latin typeface="Agency FB" panose="020B0503020202020204" pitchFamily="34" charset="0"/>
                          <a:ea typeface="SimSun"/>
                          <a:cs typeface="Arial"/>
                        </a:rPr>
                        <a:t>Regular</a:t>
                      </a:r>
                      <a:r>
                        <a:rPr lang="es-MX" sz="800" b="0" i="0" u="none" strike="noStrike" kern="1200" baseline="0" dirty="0">
                          <a:ln>
                            <a:noFill/>
                          </a:ln>
                          <a:solidFill>
                            <a:schemeClr val="dk1"/>
                          </a:solidFill>
                          <a:effectLst/>
                          <a:latin typeface="Agency FB" panose="020B0503020202020204" pitchFamily="34" charset="0"/>
                          <a:ea typeface="+mn-ea"/>
                          <a:cs typeface="+mn-cs"/>
                        </a:rPr>
                        <a:t> </a:t>
                      </a:r>
                      <a:r>
                        <a:rPr lang="es-MX" sz="800" b="0" i="0" u="none" strike="noStrike" kern="1200" dirty="0" smtClean="0">
                          <a:solidFill>
                            <a:srgbClr val="000000"/>
                          </a:solidFill>
                          <a:effectLst/>
                          <a:latin typeface="Agency FB" panose="020B0503020202020204" pitchFamily="34" charset="0"/>
                        </a:rPr>
                        <a:t>6</a:t>
                      </a:r>
                    </a:p>
                  </a:txBody>
                  <a:tcPr marL="90085" marR="90085" marT="45053" marB="45053"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a:txBody>
                    <a:bodyPr/>
                    <a:lstStyle/>
                    <a:p>
                      <a:pPr marL="0" marR="0" indent="0" algn="ctr" rtl="0" eaLnBrk="1" fontAlgn="base" latinLnBrk="0" hangingPunct="1">
                        <a:spcBef>
                          <a:spcPts val="0"/>
                        </a:spcBef>
                        <a:spcAft>
                          <a:spcPts val="0"/>
                        </a:spcAft>
                        <a:tabLst>
                          <a:tab pos="622300" algn="l"/>
                        </a:tabLst>
                      </a:pPr>
                      <a:r>
                        <a:rPr lang="es-MX" sz="800" b="0" i="0" u="none" strike="noStrike" kern="1200" baseline="0" dirty="0">
                          <a:ln>
                            <a:noFill/>
                          </a:ln>
                          <a:solidFill>
                            <a:srgbClr val="000000"/>
                          </a:solidFill>
                          <a:effectLst/>
                          <a:latin typeface="Agency FB" panose="020B0503020202020204" pitchFamily="34" charset="0"/>
                          <a:ea typeface="SimSun"/>
                          <a:cs typeface="Arial"/>
                        </a:rPr>
                        <a:t>Mal</a:t>
                      </a:r>
                      <a:endParaRPr lang="es-MX" sz="800" b="0" i="0" u="none" strike="noStrike" dirty="0">
                        <a:effectLst/>
                        <a:latin typeface="Agency FB" panose="020B0503020202020204" pitchFamily="34" charset="0"/>
                      </a:endParaRPr>
                    </a:p>
                    <a:p>
                      <a:pPr marL="0" marR="0" indent="0" algn="ctr" rtl="0" eaLnBrk="1" fontAlgn="base" latinLnBrk="0" hangingPunct="1">
                        <a:spcBef>
                          <a:spcPts val="0"/>
                        </a:spcBef>
                        <a:spcAft>
                          <a:spcPts val="0"/>
                        </a:spcAft>
                        <a:tabLst>
                          <a:tab pos="622300" algn="l"/>
                        </a:tabLst>
                      </a:pPr>
                      <a:r>
                        <a:rPr lang="es-MX" sz="800" b="0" i="0" u="none" strike="noStrike" kern="1200" baseline="0" dirty="0" smtClean="0">
                          <a:ln>
                            <a:noFill/>
                          </a:ln>
                          <a:solidFill>
                            <a:srgbClr val="000000"/>
                          </a:solidFill>
                          <a:effectLst/>
                          <a:latin typeface="Agency FB" panose="020B0503020202020204" pitchFamily="34" charset="0"/>
                          <a:ea typeface="SimSun"/>
                          <a:cs typeface="Arial"/>
                        </a:rPr>
                        <a:t>Pés</a:t>
                      </a:r>
                      <a:r>
                        <a:rPr lang="es-MX" sz="800" b="0" i="0" u="sng" strike="noStrike" kern="1200" baseline="0" dirty="0" smtClean="0">
                          <a:ln>
                            <a:noFill/>
                          </a:ln>
                          <a:solidFill>
                            <a:srgbClr val="000000"/>
                          </a:solidFill>
                          <a:effectLst/>
                          <a:latin typeface="Agency FB" panose="020B0503020202020204" pitchFamily="34" charset="0"/>
                          <a:ea typeface="SimSun"/>
                          <a:cs typeface="Arial"/>
                        </a:rPr>
                        <a:t>i</a:t>
                      </a:r>
                      <a:r>
                        <a:rPr lang="es-MX" sz="800" b="0" i="0" u="none" strike="noStrike" kern="1200" baseline="0" dirty="0" smtClean="0">
                          <a:ln>
                            <a:noFill/>
                          </a:ln>
                          <a:solidFill>
                            <a:srgbClr val="000000"/>
                          </a:solidFill>
                          <a:effectLst/>
                          <a:latin typeface="Agency FB" panose="020B0503020202020204" pitchFamily="34" charset="0"/>
                          <a:ea typeface="SimSun"/>
                          <a:cs typeface="Arial"/>
                        </a:rPr>
                        <a:t>mo</a:t>
                      </a:r>
                      <a:r>
                        <a:rPr lang="es-MX" sz="800" b="0" i="0" u="none" strike="noStrike" kern="1200" baseline="0" dirty="0">
                          <a:ln>
                            <a:noFill/>
                          </a:ln>
                          <a:solidFill>
                            <a:schemeClr val="dk1"/>
                          </a:solidFill>
                          <a:effectLst/>
                          <a:latin typeface="Agency FB" panose="020B0503020202020204" pitchFamily="34" charset="0"/>
                          <a:ea typeface="+mn-ea"/>
                          <a:cs typeface="+mn-cs"/>
                        </a:rPr>
                        <a:t> </a:t>
                      </a:r>
                      <a:r>
                        <a:rPr lang="es-MX" sz="800" b="1" i="0" u="none" strike="noStrike" kern="1200" baseline="0" dirty="0" smtClean="0">
                          <a:ln>
                            <a:noFill/>
                          </a:ln>
                          <a:solidFill>
                            <a:srgbClr val="000000"/>
                          </a:solidFill>
                          <a:effectLst/>
                          <a:latin typeface="Agency FB" panose="020B0503020202020204" pitchFamily="34" charset="0"/>
                          <a:ea typeface="SimSun"/>
                          <a:cs typeface="Arial"/>
                        </a:rPr>
                        <a:t>3</a:t>
                      </a:r>
                      <a:endParaRPr lang="es-MX" sz="800" b="0" i="0" u="none" strike="noStrike" dirty="0">
                        <a:effectLst/>
                        <a:latin typeface="Agency FB" panose="020B0503020202020204" pitchFamily="34" charset="0"/>
                      </a:endParaRPr>
                    </a:p>
                  </a:txBody>
                  <a:tcPr marL="90085" marR="90085" marT="45053" marB="45053"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extLst>
                  <a:ext uri="{0D108BD9-81ED-4DB2-BD59-A6C34878D82A}">
                    <a16:rowId xmlns:a16="http://schemas.microsoft.com/office/drawing/2014/main" val="10004"/>
                  </a:ext>
                </a:extLst>
              </a:tr>
              <a:tr h="101943">
                <a:tc gridSpan="5">
                  <a:txBody>
                    <a:bodyPr/>
                    <a:lstStyle/>
                    <a:p>
                      <a:endParaRPr lang="es-MX" sz="200" dirty="0"/>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5"/>
                  </a:ext>
                </a:extLst>
              </a:tr>
              <a:tr h="0">
                <a:tc gridSpan="5">
                  <a:txBody>
                    <a:bodyPr/>
                    <a:lstStyle/>
                    <a:p>
                      <a:pPr algn="ctr" rtl="0" eaLnBrk="0" fontAlgn="base" latinLnBrk="0" hangingPunct="0"/>
                      <a:r>
                        <a:rPr lang="es-MX" sz="800" b="1" i="0" kern="1200" baseline="0" dirty="0" smtClean="0">
                          <a:solidFill>
                            <a:schemeClr val="tx2">
                              <a:lumMod val="75000"/>
                            </a:schemeClr>
                          </a:solidFill>
                          <a:effectLst/>
                          <a:latin typeface="Arial Narrow" panose="020B0606020202030204" pitchFamily="34" charset="0"/>
                          <a:ea typeface="+mn-ea"/>
                          <a:cs typeface="+mn-cs"/>
                        </a:rPr>
                        <a:t>APTITUD PERSONAL: Determinan el dominio de uno mismo</a:t>
                      </a:r>
                      <a:endParaRPr lang="es-MX" sz="800" dirty="0">
                        <a:solidFill>
                          <a:schemeClr val="tx2">
                            <a:lumMod val="75000"/>
                          </a:schemeClr>
                        </a:solidFill>
                        <a:effectLst/>
                        <a:latin typeface="Arial Narrow" panose="020B0606020202030204" pitchFamily="34" charset="0"/>
                      </a:endParaRP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6"/>
                  </a:ext>
                </a:extLst>
              </a:tr>
              <a:tr h="0">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800" b="1" i="0" kern="1200" baseline="0" dirty="0" smtClean="0">
                          <a:solidFill>
                            <a:schemeClr val="dk1"/>
                          </a:solidFill>
                          <a:effectLst/>
                          <a:latin typeface="Arial Narrow" panose="020B0606020202030204" pitchFamily="34" charset="0"/>
                          <a:ea typeface="+mn-ea"/>
                          <a:cs typeface="+mn-cs"/>
                        </a:rPr>
                        <a:t>I  AUTOCONOCIMIENTO:  Conocer los propios estados internos, preferencias e intuiciones</a:t>
                      </a:r>
                      <a:endParaRPr lang="es-MX" sz="800" dirty="0" smtClean="0">
                        <a:effectLst/>
                        <a:latin typeface="Arial Narrow" panose="020B0606020202030204" pitchFamily="34" charset="0"/>
                      </a:endParaRP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extLst>
                  <a:ext uri="{0D108BD9-81ED-4DB2-BD59-A6C34878D82A}">
                    <a16:rowId xmlns:a16="http://schemas.microsoft.com/office/drawing/2014/main" val="10007"/>
                  </a:ext>
                </a:extLst>
              </a:tr>
              <a:tr h="0">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800" b="1" i="0" kern="1200" baseline="0" dirty="0" smtClean="0">
                          <a:solidFill>
                            <a:schemeClr val="dk1"/>
                          </a:solidFill>
                          <a:effectLst/>
                          <a:latin typeface="Arial Narrow" panose="020B0606020202030204" pitchFamily="34" charset="0"/>
                          <a:ea typeface="+mn-ea"/>
                          <a:cs typeface="+mn-cs"/>
                        </a:rPr>
                        <a:t>1. CONCIENCIA EMOCIONAL: </a:t>
                      </a:r>
                      <a:r>
                        <a:rPr lang="es-MX" sz="800" b="1" i="1" kern="1200" baseline="0" dirty="0" smtClean="0">
                          <a:solidFill>
                            <a:schemeClr val="dk1"/>
                          </a:solidFill>
                          <a:effectLst/>
                          <a:latin typeface="Arial Narrow" panose="020B0606020202030204" pitchFamily="34" charset="0"/>
                          <a:ea typeface="+mn-ea"/>
                          <a:cs typeface="+mn-cs"/>
                        </a:rPr>
                        <a:t>Significa: reconocer las propias emociones y sus efectos</a:t>
                      </a:r>
                      <a:endParaRPr lang="es-MX" sz="800" dirty="0" smtClean="0">
                        <a:effectLst/>
                        <a:latin typeface="Arial Narrow" panose="020B0606020202030204" pitchFamily="34" charset="0"/>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8"/>
                  </a:ext>
                </a:extLst>
              </a:tr>
              <a:tr h="0">
                <a:tc gridSpan="2">
                  <a:txBody>
                    <a:bodyPr/>
                    <a:lstStyle/>
                    <a:p>
                      <a:pPr marL="173736" marR="0" indent="-173736" algn="just" rtl="0" eaLnBrk="1" fontAlgn="base" latinLnBrk="0" hangingPunct="1">
                        <a:spcBef>
                          <a:spcPts val="0"/>
                        </a:spcBef>
                        <a:spcAft>
                          <a:spcPts val="0"/>
                        </a:spcAft>
                      </a:pPr>
                      <a:r>
                        <a:rPr lang="es-MX" sz="800" b="0" i="0" u="none" strike="noStrike" kern="1200" baseline="0" dirty="0">
                          <a:ln>
                            <a:noFill/>
                          </a:ln>
                          <a:solidFill>
                            <a:srgbClr val="000000"/>
                          </a:solidFill>
                          <a:effectLst/>
                          <a:latin typeface="Arial Narrow" panose="020B0606020202030204" pitchFamily="34" charset="0"/>
                          <a:ea typeface="Batang"/>
                          <a:cs typeface="AngsanaUPC"/>
                          <a:sym typeface="Wingdings 2"/>
                        </a:rPr>
                        <a:t></a:t>
                      </a:r>
                      <a:r>
                        <a:rPr lang="es-MX" sz="800" b="0" i="0" u="none" strike="noStrike" kern="1200" baseline="0" dirty="0">
                          <a:ln>
                            <a:noFill/>
                          </a:ln>
                          <a:solidFill>
                            <a:srgbClr val="000000"/>
                          </a:solidFill>
                          <a:effectLst/>
                          <a:latin typeface="Arial Narrow" panose="020B0606020202030204" pitchFamily="34" charset="0"/>
                          <a:ea typeface="Batang"/>
                          <a:cs typeface="AngsanaUPC"/>
                        </a:rPr>
                        <a:t>    Saben qué emociones experimentan y por qué.</a:t>
                      </a:r>
                      <a:endParaRPr lang="es-MX" sz="800" b="0" i="0" u="none" strike="noStrike" dirty="0">
                        <a:effectLst/>
                        <a:latin typeface="Arial Narrow" panose="020B0606020202030204" pitchFamily="34" charset="0"/>
                      </a:endParaRPr>
                    </a:p>
                  </a:txBody>
                  <a:tcPr marL="90085" marR="90085" marT="45053" marB="45053"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hMerge="1">
                  <a:txBody>
                    <a:bodyPr/>
                    <a:lstStyle/>
                    <a:p>
                      <a:endParaRPr lang="es-MX"/>
                    </a:p>
                  </a:txBody>
                  <a:tcPr/>
                </a:tc>
                <a:tc>
                  <a:txBody>
                    <a:bodyPr/>
                    <a:lstStyle/>
                    <a:p>
                      <a:pPr algn="ctr"/>
                      <a:endParaRPr lang="es-MX" sz="800" dirty="0">
                        <a:latin typeface="Arial Narrow" panose="020B0606020202030204" pitchFamily="34" charset="0"/>
                      </a:endParaRP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a:txBody>
                    <a:bodyPr/>
                    <a:lstStyle/>
                    <a:p>
                      <a:pPr algn="ctr"/>
                      <a:r>
                        <a:rPr lang="es-MX" sz="800" dirty="0" smtClean="0">
                          <a:latin typeface="Arial Narrow" panose="020B0606020202030204" pitchFamily="34" charset="0"/>
                        </a:rPr>
                        <a:t>6</a:t>
                      </a:r>
                      <a:endParaRPr lang="es-MX" sz="800" dirty="0">
                        <a:latin typeface="Arial Narrow" panose="020B0606020202030204" pitchFamily="34" charset="0"/>
                      </a:endParaRP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a:txBody>
                    <a:bodyPr/>
                    <a:lstStyle/>
                    <a:p>
                      <a:pPr algn="ctr"/>
                      <a:endParaRPr lang="es-MX" sz="800" dirty="0">
                        <a:latin typeface="Arial Narrow" panose="020B0606020202030204" pitchFamily="34" charset="0"/>
                      </a:endParaRP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extLst>
                  <a:ext uri="{0D108BD9-81ED-4DB2-BD59-A6C34878D82A}">
                    <a16:rowId xmlns:a16="http://schemas.microsoft.com/office/drawing/2014/main" val="10009"/>
                  </a:ext>
                </a:extLst>
              </a:tr>
              <a:tr h="0">
                <a:tc gridSpan="2">
                  <a:txBody>
                    <a:bodyPr/>
                    <a:lstStyle/>
                    <a:p>
                      <a:pPr marL="173736" marR="0" indent="-173736" algn="just" rtl="0" eaLnBrk="1" fontAlgn="base" latinLnBrk="0" hangingPunct="1">
                        <a:spcBef>
                          <a:spcPts val="0"/>
                        </a:spcBef>
                        <a:spcAft>
                          <a:spcPts val="0"/>
                        </a:spcAft>
                      </a:pPr>
                      <a:r>
                        <a:rPr lang="es-MX" sz="800" b="0" i="0" u="none" strike="noStrike" kern="1200" baseline="0" dirty="0">
                          <a:ln>
                            <a:noFill/>
                          </a:ln>
                          <a:solidFill>
                            <a:srgbClr val="000000"/>
                          </a:solidFill>
                          <a:effectLst/>
                          <a:latin typeface="Arial Narrow" panose="020B0606020202030204" pitchFamily="34" charset="0"/>
                          <a:ea typeface="Batang"/>
                          <a:cs typeface="AngsanaUPC"/>
                          <a:sym typeface="Wingdings 2"/>
                        </a:rPr>
                        <a:t></a:t>
                      </a:r>
                      <a:r>
                        <a:rPr lang="es-MX" sz="800" b="0" i="0" u="none" strike="noStrike" kern="1200" baseline="0" dirty="0">
                          <a:ln>
                            <a:noFill/>
                          </a:ln>
                          <a:solidFill>
                            <a:srgbClr val="000000"/>
                          </a:solidFill>
                          <a:effectLst/>
                          <a:latin typeface="Arial Narrow" panose="020B0606020202030204" pitchFamily="34" charset="0"/>
                          <a:ea typeface="Batang"/>
                          <a:cs typeface="AngsanaUPC"/>
                        </a:rPr>
                        <a:t>   Perciben los  vínculos  entre  sus  sentimientos  y  lo  que  piensan,  hacen  y      dicen</a:t>
                      </a:r>
                      <a:r>
                        <a:rPr lang="es-MX" sz="800" b="0" i="0" u="none" strike="noStrike" kern="1200" baseline="0" dirty="0" smtClean="0">
                          <a:ln>
                            <a:noFill/>
                          </a:ln>
                          <a:solidFill>
                            <a:srgbClr val="000000"/>
                          </a:solidFill>
                          <a:effectLst/>
                          <a:latin typeface="Arial Narrow" panose="020B0606020202030204" pitchFamily="34" charset="0"/>
                          <a:ea typeface="Batang"/>
                          <a:cs typeface="AngsanaUPC"/>
                        </a:rPr>
                        <a:t>..</a:t>
                      </a:r>
                      <a:endParaRPr lang="es-MX" sz="800" b="0" i="0" u="none" strike="noStrike" dirty="0">
                        <a:effectLst/>
                        <a:latin typeface="Arial Narrow" panose="020B0606020202030204" pitchFamily="34" charset="0"/>
                      </a:endParaRPr>
                    </a:p>
                  </a:txBody>
                  <a:tcPr marL="90085" marR="90085" marT="45053" marB="45053"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hMerge="1">
                  <a:txBody>
                    <a:bodyPr/>
                    <a:lstStyle/>
                    <a:p>
                      <a:endParaRPr lang="es-MX"/>
                    </a:p>
                  </a:txBody>
                  <a:tcPr/>
                </a:tc>
                <a:tc>
                  <a:txBody>
                    <a:bodyPr/>
                    <a:lstStyle/>
                    <a:p>
                      <a:pPr algn="ctr"/>
                      <a:endParaRPr lang="es-MX" sz="800" dirty="0">
                        <a:latin typeface="Arial Narrow" panose="020B0606020202030204" pitchFamily="34" charset="0"/>
                      </a:endParaRP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a:txBody>
                    <a:bodyPr/>
                    <a:lstStyle/>
                    <a:p>
                      <a:pPr algn="ctr"/>
                      <a:endParaRPr lang="es-MX" sz="800" dirty="0">
                        <a:latin typeface="Arial Narrow" panose="020B0606020202030204" pitchFamily="34" charset="0"/>
                      </a:endParaRP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a:txBody>
                    <a:bodyPr/>
                    <a:lstStyle/>
                    <a:p>
                      <a:pPr algn="ctr"/>
                      <a:r>
                        <a:rPr lang="es-MX" sz="800" dirty="0" smtClean="0">
                          <a:latin typeface="Arial Narrow" panose="020B0606020202030204" pitchFamily="34" charset="0"/>
                        </a:rPr>
                        <a:t>3</a:t>
                      </a:r>
                      <a:endParaRPr lang="es-MX" sz="800" dirty="0">
                        <a:latin typeface="Arial Narrow" panose="020B0606020202030204" pitchFamily="34" charset="0"/>
                      </a:endParaRP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extLst>
                  <a:ext uri="{0D108BD9-81ED-4DB2-BD59-A6C34878D82A}">
                    <a16:rowId xmlns:a16="http://schemas.microsoft.com/office/drawing/2014/main" val="10010"/>
                  </a:ext>
                </a:extLst>
              </a:tr>
              <a:tr h="0">
                <a:tc gridSpan="2">
                  <a:txBody>
                    <a:bodyPr/>
                    <a:lstStyle/>
                    <a:p>
                      <a:pPr marL="0" marR="0" indent="0" algn="just" rtl="0" eaLnBrk="1" fontAlgn="base" latinLnBrk="0" hangingPunct="1">
                        <a:spcBef>
                          <a:spcPts val="0"/>
                        </a:spcBef>
                        <a:spcAft>
                          <a:spcPts val="0"/>
                        </a:spcAft>
                        <a:tabLst>
                          <a:tab pos="622300" algn="l"/>
                        </a:tabLst>
                      </a:pPr>
                      <a:r>
                        <a:rPr lang="es-MX" sz="800" b="0" i="0" u="none" strike="noStrike" kern="1200" baseline="0" dirty="0">
                          <a:ln>
                            <a:noFill/>
                          </a:ln>
                          <a:solidFill>
                            <a:srgbClr val="000000"/>
                          </a:solidFill>
                          <a:effectLst/>
                          <a:latin typeface="Arial Narrow" panose="020B0606020202030204" pitchFamily="34" charset="0"/>
                          <a:ea typeface="Batang"/>
                          <a:cs typeface="AngsanaUPC"/>
                          <a:sym typeface="Wingdings 2"/>
                        </a:rPr>
                        <a:t></a:t>
                      </a:r>
                      <a:r>
                        <a:rPr lang="es-MX" sz="800" b="0" i="0" u="none" strike="noStrike" kern="1200" baseline="0" dirty="0">
                          <a:ln>
                            <a:noFill/>
                          </a:ln>
                          <a:solidFill>
                            <a:srgbClr val="000000"/>
                          </a:solidFill>
                          <a:effectLst/>
                          <a:latin typeface="Arial Narrow" panose="020B0606020202030204" pitchFamily="34" charset="0"/>
                          <a:ea typeface="Batang"/>
                          <a:cs typeface="AngsanaUPC"/>
                        </a:rPr>
                        <a:t>    Reconocen qué efecto tienen esas sensaciones sobre su desempeño</a:t>
                      </a:r>
                      <a:r>
                        <a:rPr lang="es-MX" sz="800" b="0" i="0" u="none" strike="noStrike" kern="1200" baseline="0" dirty="0" smtClean="0">
                          <a:ln>
                            <a:noFill/>
                          </a:ln>
                          <a:solidFill>
                            <a:srgbClr val="000000"/>
                          </a:solidFill>
                          <a:effectLst/>
                          <a:latin typeface="Arial Narrow" panose="020B0606020202030204" pitchFamily="34" charset="0"/>
                          <a:ea typeface="Batang"/>
                          <a:cs typeface="AngsanaUPC"/>
                        </a:rPr>
                        <a:t>.</a:t>
                      </a:r>
                      <a:endParaRPr lang="es-MX" sz="800" b="0" i="0" u="none" strike="noStrike" dirty="0">
                        <a:effectLst/>
                        <a:latin typeface="Arial Narrow" panose="020B0606020202030204" pitchFamily="34" charset="0"/>
                      </a:endParaRPr>
                    </a:p>
                  </a:txBody>
                  <a:tcPr marL="90085" marR="90085" marT="45053" marB="45053"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hMerge="1">
                  <a:txBody>
                    <a:bodyPr/>
                    <a:lstStyle/>
                    <a:p>
                      <a:endParaRPr lang="es-MX"/>
                    </a:p>
                  </a:txBody>
                  <a:tcPr/>
                </a:tc>
                <a:tc>
                  <a:txBody>
                    <a:bodyPr/>
                    <a:lstStyle/>
                    <a:p>
                      <a:pPr algn="ctr"/>
                      <a:r>
                        <a:rPr lang="es-MX" sz="800" dirty="0" smtClean="0">
                          <a:latin typeface="Arial Narrow" panose="020B0606020202030204" pitchFamily="34" charset="0"/>
                        </a:rPr>
                        <a:t>9</a:t>
                      </a:r>
                      <a:endParaRPr lang="es-MX" sz="800" dirty="0">
                        <a:latin typeface="Arial Narrow" panose="020B0606020202030204" pitchFamily="34" charset="0"/>
                      </a:endParaRP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a:txBody>
                    <a:bodyPr/>
                    <a:lstStyle/>
                    <a:p>
                      <a:pPr algn="ctr"/>
                      <a:endParaRPr lang="es-MX" sz="800" dirty="0">
                        <a:latin typeface="Arial Narrow" panose="020B0606020202030204" pitchFamily="34" charset="0"/>
                      </a:endParaRP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a:txBody>
                    <a:bodyPr/>
                    <a:lstStyle/>
                    <a:p>
                      <a:pPr algn="ctr"/>
                      <a:endParaRPr lang="es-MX" sz="800" dirty="0">
                        <a:latin typeface="Arial Narrow" panose="020B0606020202030204" pitchFamily="34" charset="0"/>
                      </a:endParaRP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extLst>
                  <a:ext uri="{0D108BD9-81ED-4DB2-BD59-A6C34878D82A}">
                    <a16:rowId xmlns:a16="http://schemas.microsoft.com/office/drawing/2014/main" val="10011"/>
                  </a:ext>
                </a:extLst>
              </a:tr>
              <a:tr h="0">
                <a:tc gridSpan="2">
                  <a:txBody>
                    <a:bodyPr/>
                    <a:lstStyle/>
                    <a:p>
                      <a:pPr marL="0" marR="0" indent="0" algn="just" rtl="0" eaLnBrk="1" fontAlgn="base" latinLnBrk="0" hangingPunct="1">
                        <a:spcBef>
                          <a:spcPts val="0"/>
                        </a:spcBef>
                        <a:spcAft>
                          <a:spcPts val="0"/>
                        </a:spcAft>
                        <a:tabLst>
                          <a:tab pos="622300" algn="l"/>
                        </a:tabLst>
                      </a:pPr>
                      <a:r>
                        <a:rPr lang="es-MX" sz="800" b="0" i="0" u="none" strike="noStrike" kern="1200" baseline="0" dirty="0">
                          <a:ln>
                            <a:noFill/>
                          </a:ln>
                          <a:solidFill>
                            <a:srgbClr val="000000"/>
                          </a:solidFill>
                          <a:effectLst/>
                          <a:latin typeface="Arial Narrow" panose="020B0606020202030204" pitchFamily="34" charset="0"/>
                          <a:ea typeface="Batang"/>
                          <a:cs typeface="AngsanaUPC"/>
                          <a:sym typeface="Wingdings 2"/>
                        </a:rPr>
                        <a:t></a:t>
                      </a:r>
                      <a:r>
                        <a:rPr lang="es-MX" sz="800" b="0" i="0" u="none" strike="noStrike" kern="1200" baseline="0" dirty="0">
                          <a:ln>
                            <a:noFill/>
                          </a:ln>
                          <a:solidFill>
                            <a:srgbClr val="000000"/>
                          </a:solidFill>
                          <a:effectLst/>
                          <a:latin typeface="Arial Narrow" panose="020B0606020202030204" pitchFamily="34" charset="0"/>
                          <a:ea typeface="Batang"/>
                          <a:cs typeface="AngsanaUPC"/>
                        </a:rPr>
                        <a:t>    Conocen sus valores y metas, y se guían por </a:t>
                      </a:r>
                      <a:r>
                        <a:rPr lang="es-MX" sz="800" b="0" i="0" u="none" strike="noStrike" kern="1200" baseline="0" dirty="0" smtClean="0">
                          <a:ln>
                            <a:noFill/>
                          </a:ln>
                          <a:solidFill>
                            <a:srgbClr val="000000"/>
                          </a:solidFill>
                          <a:effectLst/>
                          <a:latin typeface="Arial Narrow" panose="020B0606020202030204" pitchFamily="34" charset="0"/>
                          <a:ea typeface="Batang"/>
                          <a:cs typeface="AngsanaUPC"/>
                        </a:rPr>
                        <a:t>ellos</a:t>
                      </a:r>
                      <a:endParaRPr lang="es-MX" sz="800" b="0" i="0" u="none" strike="noStrike" dirty="0">
                        <a:effectLst/>
                        <a:latin typeface="Arial Narrow" panose="020B0606020202030204" pitchFamily="34" charset="0"/>
                      </a:endParaRPr>
                    </a:p>
                  </a:txBody>
                  <a:tcPr marL="90085" marR="90085" marT="45053" marB="45053"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hMerge="1">
                  <a:txBody>
                    <a:bodyPr/>
                    <a:lstStyle/>
                    <a:p>
                      <a:endParaRPr lang="es-MX"/>
                    </a:p>
                  </a:txBody>
                  <a:tcPr/>
                </a:tc>
                <a:tc>
                  <a:txBody>
                    <a:bodyPr/>
                    <a:lstStyle/>
                    <a:p>
                      <a:pPr algn="ctr"/>
                      <a:endParaRPr lang="es-MX" sz="800" dirty="0">
                        <a:latin typeface="Arial Narrow" panose="020B0606020202030204" pitchFamily="34" charset="0"/>
                      </a:endParaRP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a:txBody>
                    <a:bodyPr/>
                    <a:lstStyle/>
                    <a:p>
                      <a:pPr algn="ctr"/>
                      <a:r>
                        <a:rPr lang="es-MX" sz="800" dirty="0" smtClean="0">
                          <a:latin typeface="Arial Narrow" panose="020B0606020202030204" pitchFamily="34" charset="0"/>
                        </a:rPr>
                        <a:t>6</a:t>
                      </a:r>
                      <a:endParaRPr lang="es-MX" sz="800" dirty="0">
                        <a:latin typeface="Arial Narrow" panose="020B0606020202030204" pitchFamily="34" charset="0"/>
                      </a:endParaRP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a:txBody>
                    <a:bodyPr/>
                    <a:lstStyle/>
                    <a:p>
                      <a:pPr algn="ctr"/>
                      <a:endParaRPr lang="es-MX" sz="800" dirty="0">
                        <a:latin typeface="Arial Narrow" panose="020B0606020202030204" pitchFamily="34" charset="0"/>
                      </a:endParaRP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extLst>
                  <a:ext uri="{0D108BD9-81ED-4DB2-BD59-A6C34878D82A}">
                    <a16:rowId xmlns:a16="http://schemas.microsoft.com/office/drawing/2014/main" val="10012"/>
                  </a:ext>
                </a:extLst>
              </a:tr>
              <a:tr h="180000">
                <a:tc gridSpan="2">
                  <a:txBody>
                    <a:bodyPr/>
                    <a:lstStyle/>
                    <a:p>
                      <a:pPr marL="0" marR="0" indent="0" algn="ctr" rtl="0" eaLnBrk="1" fontAlgn="base" latinLnBrk="0" hangingPunct="1">
                        <a:spcBef>
                          <a:spcPts val="0"/>
                        </a:spcBef>
                        <a:spcAft>
                          <a:spcPts val="0"/>
                        </a:spcAft>
                        <a:tabLst>
                          <a:tab pos="622300" algn="l"/>
                        </a:tabLst>
                      </a:pPr>
                      <a:r>
                        <a:rPr lang="es-MX" sz="800" b="1" i="0" u="none" strike="noStrike" kern="1200" baseline="0" dirty="0" smtClean="0">
                          <a:solidFill>
                            <a:schemeClr val="tx2">
                              <a:lumMod val="75000"/>
                            </a:schemeClr>
                          </a:solidFill>
                          <a:effectLst/>
                          <a:latin typeface="Arial Narrow" panose="020B0606020202030204" pitchFamily="34" charset="0"/>
                        </a:rPr>
                        <a:t> TOTAL: </a:t>
                      </a:r>
                      <a:r>
                        <a:rPr lang="es-MX" sz="800" b="1" i="0" kern="1200" baseline="0" dirty="0" smtClean="0">
                          <a:solidFill>
                            <a:schemeClr val="tx2">
                              <a:lumMod val="75000"/>
                            </a:schemeClr>
                          </a:solidFill>
                          <a:effectLst/>
                          <a:latin typeface="Arial Narrow" panose="020B0606020202030204" pitchFamily="34" charset="0"/>
                          <a:ea typeface="+mn-ea"/>
                          <a:cs typeface="+mn-cs"/>
                        </a:rPr>
                        <a:t>1. CONCIENCIA EMOCIÓN</a:t>
                      </a:r>
                      <a:endParaRPr lang="es-MX" sz="800" b="1" i="0" u="none" strike="noStrike" dirty="0">
                        <a:solidFill>
                          <a:schemeClr val="tx2">
                            <a:lumMod val="75000"/>
                          </a:schemeClr>
                        </a:solidFill>
                        <a:effectLst/>
                        <a:latin typeface="Arial Narrow" panose="020B0606020202030204" pitchFamily="34" charset="0"/>
                      </a:endParaRPr>
                    </a:p>
                  </a:txBody>
                  <a:tcPr marL="90085" marR="90085" marT="45053" marB="45053"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algn="ctr"/>
                      <a:r>
                        <a:rPr lang="es-MX" sz="900" dirty="0" smtClean="0">
                          <a:latin typeface="+mn-lt"/>
                        </a:rPr>
                        <a:t>24</a:t>
                      </a:r>
                      <a:endParaRPr lang="es-MX" sz="900" dirty="0">
                        <a:latin typeface="+mn-lt"/>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hMerge="1">
                  <a:txBody>
                    <a:bodyPr/>
                    <a:lstStyle/>
                    <a:p>
                      <a:endParaRPr lang="es-MX" sz="900" dirty="0"/>
                    </a:p>
                  </a:txBody>
                  <a:tcPr>
                    <a:lnL w="9525" cap="flat" cmpd="sng" algn="ctr">
                      <a:solidFill>
                        <a:schemeClr val="accent3">
                          <a:lumMod val="50000"/>
                        </a:schemeClr>
                      </a:solidFill>
                      <a:prstDash val="solid"/>
                      <a:round/>
                      <a:headEnd type="none" w="med" len="med"/>
                      <a:tailEnd type="none" w="med" len="med"/>
                    </a:lnL>
                    <a:lnR w="9525" cap="flat" cmpd="sng" algn="ctr">
                      <a:solidFill>
                        <a:schemeClr val="accent3">
                          <a:lumMod val="50000"/>
                        </a:schemeClr>
                      </a:solidFill>
                      <a:prstDash val="solid"/>
                      <a:round/>
                      <a:headEnd type="none" w="med" len="med"/>
                      <a:tailEnd type="none" w="med" len="med"/>
                    </a:lnR>
                    <a:lnT w="9525" cap="flat" cmpd="sng" algn="ctr">
                      <a:solidFill>
                        <a:schemeClr val="accent3">
                          <a:lumMod val="50000"/>
                        </a:schemeClr>
                      </a:solidFill>
                      <a:prstDash val="solid"/>
                      <a:round/>
                      <a:headEnd type="none" w="med" len="med"/>
                      <a:tailEnd type="none" w="med" len="med"/>
                    </a:lnT>
                    <a:lnB w="9525" cap="flat" cmpd="sng" algn="ctr">
                      <a:solidFill>
                        <a:schemeClr val="accent3">
                          <a:lumMod val="50000"/>
                        </a:schemeClr>
                      </a:solidFill>
                      <a:prstDash val="solid"/>
                      <a:round/>
                      <a:headEnd type="none" w="med" len="med"/>
                      <a:tailEnd type="none" w="med" len="med"/>
                    </a:lnB>
                    <a:noFill/>
                  </a:tcPr>
                </a:tc>
                <a:tc hMerge="1">
                  <a:txBody>
                    <a:bodyPr/>
                    <a:lstStyle/>
                    <a:p>
                      <a:endParaRPr lang="es-MX" sz="900" dirty="0"/>
                    </a:p>
                  </a:txBody>
                  <a:tcPr>
                    <a:lnL w="9525" cap="flat" cmpd="sng" algn="ctr">
                      <a:solidFill>
                        <a:schemeClr val="accent3">
                          <a:lumMod val="50000"/>
                        </a:schemeClr>
                      </a:solidFill>
                      <a:prstDash val="solid"/>
                      <a:round/>
                      <a:headEnd type="none" w="med" len="med"/>
                      <a:tailEnd type="none" w="med" len="med"/>
                    </a:lnL>
                    <a:lnR w="9525" cap="flat" cmpd="sng" algn="ctr">
                      <a:solidFill>
                        <a:schemeClr val="accent3">
                          <a:lumMod val="50000"/>
                        </a:schemeClr>
                      </a:solidFill>
                      <a:prstDash val="solid"/>
                      <a:round/>
                      <a:headEnd type="none" w="med" len="med"/>
                      <a:tailEnd type="none" w="med" len="med"/>
                    </a:lnR>
                    <a:lnT w="9525" cap="flat" cmpd="sng" algn="ctr">
                      <a:solidFill>
                        <a:schemeClr val="accent3">
                          <a:lumMod val="50000"/>
                        </a:schemeClr>
                      </a:solidFill>
                      <a:prstDash val="solid"/>
                      <a:round/>
                      <a:headEnd type="none" w="med" len="med"/>
                      <a:tailEnd type="none" w="med" len="med"/>
                    </a:lnT>
                    <a:lnB w="9525" cap="flat" cmpd="sng" algn="ctr">
                      <a:solidFill>
                        <a:schemeClr val="accent3">
                          <a:lumMod val="50000"/>
                        </a:schemeClr>
                      </a:solidFill>
                      <a:prstDash val="solid"/>
                      <a:round/>
                      <a:headEnd type="none" w="med" len="med"/>
                      <a:tailEnd type="none" w="med" len="med"/>
                    </a:lnB>
                    <a:noFill/>
                  </a:tcPr>
                </a:tc>
                <a:extLst>
                  <a:ext uri="{0D108BD9-81ED-4DB2-BD59-A6C34878D82A}">
                    <a16:rowId xmlns:a16="http://schemas.microsoft.com/office/drawing/2014/main" val="10013"/>
                  </a:ext>
                </a:extLst>
              </a:tr>
              <a:tr h="118867">
                <a:tc gridSpan="5">
                  <a:txBody>
                    <a:bodyPr/>
                    <a:lstStyle/>
                    <a:p>
                      <a:pPr marL="0" marR="0" indent="0" algn="ctr" rtl="0" eaLnBrk="1" fontAlgn="base" latinLnBrk="0" hangingPunct="1">
                        <a:spcBef>
                          <a:spcPts val="0"/>
                        </a:spcBef>
                        <a:spcAft>
                          <a:spcPts val="0"/>
                        </a:spcAft>
                        <a:tabLst>
                          <a:tab pos="622300" algn="l"/>
                        </a:tabLst>
                      </a:pPr>
                      <a:endParaRPr lang="es-MX" sz="100" b="0" i="0" u="none" strike="noStrike" dirty="0">
                        <a:effectLst/>
                        <a:latin typeface="+mn-lt"/>
                      </a:endParaRPr>
                    </a:p>
                  </a:txBody>
                  <a:tcPr marL="90085" marR="90085" marT="45053" marB="45053"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hMerge="1">
                  <a:txBody>
                    <a:bodyPr/>
                    <a:lstStyle/>
                    <a:p>
                      <a:endParaRPr lang="es-MX"/>
                    </a:p>
                  </a:txBody>
                  <a:tcPr/>
                </a:tc>
                <a:tc hMerge="1">
                  <a:txBody>
                    <a:bodyPr/>
                    <a:lstStyle/>
                    <a:p>
                      <a:endParaRPr lang="es-MX" sz="900" dirty="0"/>
                    </a:p>
                  </a:txBody>
                  <a:tcPr>
                    <a:lnL w="9525" cap="flat" cmpd="sng" algn="ctr">
                      <a:solidFill>
                        <a:schemeClr val="accent3">
                          <a:lumMod val="50000"/>
                        </a:schemeClr>
                      </a:solidFill>
                      <a:prstDash val="solid"/>
                      <a:round/>
                      <a:headEnd type="none" w="med" len="med"/>
                      <a:tailEnd type="none" w="med" len="med"/>
                    </a:lnL>
                    <a:lnR w="9525" cap="flat" cmpd="sng" algn="ctr">
                      <a:solidFill>
                        <a:schemeClr val="accent3">
                          <a:lumMod val="50000"/>
                        </a:schemeClr>
                      </a:solidFill>
                      <a:prstDash val="solid"/>
                      <a:round/>
                      <a:headEnd type="none" w="med" len="med"/>
                      <a:tailEnd type="none" w="med" len="med"/>
                    </a:lnR>
                    <a:lnT w="9525" cap="flat" cmpd="sng" algn="ctr">
                      <a:solidFill>
                        <a:schemeClr val="accent3">
                          <a:lumMod val="50000"/>
                        </a:schemeClr>
                      </a:solidFill>
                      <a:prstDash val="solid"/>
                      <a:round/>
                      <a:headEnd type="none" w="med" len="med"/>
                      <a:tailEnd type="none" w="med" len="med"/>
                    </a:lnT>
                    <a:lnB w="9525" cap="flat" cmpd="sng" algn="ctr">
                      <a:solidFill>
                        <a:schemeClr val="accent3">
                          <a:lumMod val="50000"/>
                        </a:schemeClr>
                      </a:solidFill>
                      <a:prstDash val="solid"/>
                      <a:round/>
                      <a:headEnd type="none" w="med" len="med"/>
                      <a:tailEnd type="none" w="med" len="med"/>
                    </a:lnB>
                    <a:noFill/>
                  </a:tcPr>
                </a:tc>
                <a:tc hMerge="1">
                  <a:txBody>
                    <a:bodyPr/>
                    <a:lstStyle/>
                    <a:p>
                      <a:endParaRPr lang="es-MX" sz="900" dirty="0"/>
                    </a:p>
                  </a:txBody>
                  <a:tcPr>
                    <a:lnL w="9525" cap="flat" cmpd="sng" algn="ctr">
                      <a:solidFill>
                        <a:schemeClr val="accent3">
                          <a:lumMod val="50000"/>
                        </a:schemeClr>
                      </a:solidFill>
                      <a:prstDash val="solid"/>
                      <a:round/>
                      <a:headEnd type="none" w="med" len="med"/>
                      <a:tailEnd type="none" w="med" len="med"/>
                    </a:lnL>
                    <a:lnR w="9525" cap="flat" cmpd="sng" algn="ctr">
                      <a:solidFill>
                        <a:schemeClr val="accent3">
                          <a:lumMod val="50000"/>
                        </a:schemeClr>
                      </a:solidFill>
                      <a:prstDash val="solid"/>
                      <a:round/>
                      <a:headEnd type="none" w="med" len="med"/>
                      <a:tailEnd type="none" w="med" len="med"/>
                    </a:lnR>
                    <a:lnT w="9525" cap="flat" cmpd="sng" algn="ctr">
                      <a:solidFill>
                        <a:schemeClr val="accent3">
                          <a:lumMod val="50000"/>
                        </a:schemeClr>
                      </a:solidFill>
                      <a:prstDash val="solid"/>
                      <a:round/>
                      <a:headEnd type="none" w="med" len="med"/>
                      <a:tailEnd type="none" w="med" len="med"/>
                    </a:lnT>
                    <a:lnB w="9525" cap="flat" cmpd="sng" algn="ctr">
                      <a:solidFill>
                        <a:schemeClr val="accent3">
                          <a:lumMod val="50000"/>
                        </a:schemeClr>
                      </a:solidFill>
                      <a:prstDash val="solid"/>
                      <a:round/>
                      <a:headEnd type="none" w="med" len="med"/>
                      <a:tailEnd type="none" w="med" len="med"/>
                    </a:lnB>
                    <a:noFill/>
                  </a:tcPr>
                </a:tc>
                <a:tc hMerge="1">
                  <a:txBody>
                    <a:bodyPr/>
                    <a:lstStyle/>
                    <a:p>
                      <a:endParaRPr lang="es-MX" sz="900" dirty="0"/>
                    </a:p>
                  </a:txBody>
                  <a:tcPr>
                    <a:lnL w="9525" cap="flat" cmpd="sng" algn="ctr">
                      <a:solidFill>
                        <a:schemeClr val="accent3">
                          <a:lumMod val="50000"/>
                        </a:schemeClr>
                      </a:solidFill>
                      <a:prstDash val="solid"/>
                      <a:round/>
                      <a:headEnd type="none" w="med" len="med"/>
                      <a:tailEnd type="none" w="med" len="med"/>
                    </a:lnL>
                    <a:lnR w="9525" cap="flat" cmpd="sng" algn="ctr">
                      <a:solidFill>
                        <a:schemeClr val="accent3">
                          <a:lumMod val="50000"/>
                        </a:schemeClr>
                      </a:solidFill>
                      <a:prstDash val="solid"/>
                      <a:round/>
                      <a:headEnd type="none" w="med" len="med"/>
                      <a:tailEnd type="none" w="med" len="med"/>
                    </a:lnR>
                    <a:lnT w="9525" cap="flat" cmpd="sng" algn="ctr">
                      <a:solidFill>
                        <a:schemeClr val="accent3">
                          <a:lumMod val="50000"/>
                        </a:schemeClr>
                      </a:solidFill>
                      <a:prstDash val="solid"/>
                      <a:round/>
                      <a:headEnd type="none" w="med" len="med"/>
                      <a:tailEnd type="none" w="med" len="med"/>
                    </a:lnT>
                    <a:lnB w="9525" cap="flat" cmpd="sng" algn="ctr">
                      <a:solidFill>
                        <a:schemeClr val="accent3">
                          <a:lumMod val="50000"/>
                        </a:schemeClr>
                      </a:solidFill>
                      <a:prstDash val="solid"/>
                      <a:round/>
                      <a:headEnd type="none" w="med" len="med"/>
                      <a:tailEnd type="none" w="med" len="med"/>
                    </a:lnB>
                    <a:noFill/>
                  </a:tcPr>
                </a:tc>
                <a:extLst>
                  <a:ext uri="{0D108BD9-81ED-4DB2-BD59-A6C34878D82A}">
                    <a16:rowId xmlns:a16="http://schemas.microsoft.com/office/drawing/2014/main" val="10014"/>
                  </a:ext>
                </a:extLst>
              </a:tr>
              <a:tr h="252000">
                <a:tc>
                  <a:txBody>
                    <a:bodyPr/>
                    <a:lstStyle/>
                    <a:p>
                      <a:pPr marL="0" algn="ctr" rtl="0" eaLnBrk="1" latinLnBrk="0" hangingPunct="1">
                        <a:spcBef>
                          <a:spcPts val="0"/>
                        </a:spcBef>
                        <a:spcAft>
                          <a:spcPts val="0"/>
                        </a:spcAft>
                      </a:pPr>
                      <a:r>
                        <a:rPr lang="es-MX" sz="1050" b="1" dirty="0" smtClean="0">
                          <a:solidFill>
                            <a:srgbClr val="FF0000"/>
                          </a:solidFill>
                          <a:effectLst/>
                          <a:latin typeface="Arial Narrow" panose="020B0606020202030204" pitchFamily="34" charset="0"/>
                        </a:rPr>
                        <a:t>2</a:t>
                      </a:r>
                      <a:endParaRPr lang="es-MX" sz="800" b="1" dirty="0" smtClean="0">
                        <a:solidFill>
                          <a:srgbClr val="FF0000"/>
                        </a:solidFill>
                        <a:effectLst/>
                        <a:latin typeface="Arial Narrow" panose="020B0606020202030204" pitchFamily="34" charset="0"/>
                      </a:endParaRPr>
                    </a:p>
                  </a:txBody>
                  <a:tcPr marL="90085" marR="90085" marT="45053" marB="45053"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gridSpan="4">
                  <a:txBody>
                    <a:bodyPr/>
                    <a:lstStyle/>
                    <a:p>
                      <a:r>
                        <a:rPr lang="es-MX" sz="800" dirty="0" smtClean="0">
                          <a:latin typeface="Arial Narrow" panose="020B0606020202030204" pitchFamily="34" charset="0"/>
                        </a:rPr>
                        <a:t>Una vez calificada cada acepción de los cuadros</a:t>
                      </a:r>
                      <a:r>
                        <a:rPr lang="es-MX" sz="800" baseline="0" dirty="0" smtClean="0">
                          <a:latin typeface="Arial Narrow" panose="020B0606020202030204" pitchFamily="34" charset="0"/>
                        </a:rPr>
                        <a:t> de las 22 aptitudes, anote el resultado de sumar los valores de cada  columna en el renglón </a:t>
                      </a:r>
                      <a:r>
                        <a:rPr lang="es-MX" sz="800" b="1" i="1" baseline="0" dirty="0" smtClean="0">
                          <a:latin typeface="Arial Narrow" panose="020B0606020202030204" pitchFamily="34" charset="0"/>
                        </a:rPr>
                        <a:t>SUBTOTAL </a:t>
                      </a:r>
                      <a:r>
                        <a:rPr lang="es-MX" sz="800" b="0" i="0" baseline="0" dirty="0" smtClean="0">
                          <a:latin typeface="Arial Narrow" panose="020B0606020202030204" pitchFamily="34" charset="0"/>
                        </a:rPr>
                        <a:t>de cada cuadro de aptitud</a:t>
                      </a:r>
                      <a:endParaRPr lang="es-MX" sz="800" b="0" i="0" dirty="0">
                        <a:latin typeface="Arial Narrow" panose="020B0606020202030204" pitchFamily="34" charset="0"/>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hMerge="1">
                  <a:txBody>
                    <a:bodyPr/>
                    <a:lstStyle/>
                    <a:p>
                      <a:endParaRPr lang="es-MX" sz="900" dirty="0"/>
                    </a:p>
                  </a:txBody>
                  <a:tcPr>
                    <a:lnL w="9525" cap="flat" cmpd="sng" algn="ctr">
                      <a:solidFill>
                        <a:schemeClr val="accent3">
                          <a:lumMod val="50000"/>
                        </a:schemeClr>
                      </a:solidFill>
                      <a:prstDash val="solid"/>
                      <a:round/>
                      <a:headEnd type="none" w="med" len="med"/>
                      <a:tailEnd type="none" w="med" len="med"/>
                    </a:lnL>
                    <a:lnR w="9525" cap="flat" cmpd="sng" algn="ctr">
                      <a:solidFill>
                        <a:schemeClr val="accent3">
                          <a:lumMod val="50000"/>
                        </a:schemeClr>
                      </a:solidFill>
                      <a:prstDash val="solid"/>
                      <a:round/>
                      <a:headEnd type="none" w="med" len="med"/>
                      <a:tailEnd type="none" w="med" len="med"/>
                    </a:lnR>
                    <a:lnT w="9525" cap="flat" cmpd="sng" algn="ctr">
                      <a:solidFill>
                        <a:schemeClr val="accent3">
                          <a:lumMod val="50000"/>
                        </a:schemeClr>
                      </a:solidFill>
                      <a:prstDash val="solid"/>
                      <a:round/>
                      <a:headEnd type="none" w="med" len="med"/>
                      <a:tailEnd type="none" w="med" len="med"/>
                    </a:lnT>
                    <a:lnB w="9525" cap="flat" cmpd="sng" algn="ctr">
                      <a:solidFill>
                        <a:schemeClr val="accent3">
                          <a:lumMod val="50000"/>
                        </a:schemeClr>
                      </a:solidFill>
                      <a:prstDash val="solid"/>
                      <a:round/>
                      <a:headEnd type="none" w="med" len="med"/>
                      <a:tailEnd type="none" w="med" len="med"/>
                    </a:lnB>
                    <a:noFill/>
                  </a:tcPr>
                </a:tc>
                <a:tc hMerge="1">
                  <a:txBody>
                    <a:bodyPr/>
                    <a:lstStyle/>
                    <a:p>
                      <a:endParaRPr lang="es-MX" sz="900" dirty="0"/>
                    </a:p>
                  </a:txBody>
                  <a:tcPr>
                    <a:lnL w="9525" cap="flat" cmpd="sng" algn="ctr">
                      <a:solidFill>
                        <a:schemeClr val="accent3">
                          <a:lumMod val="50000"/>
                        </a:schemeClr>
                      </a:solidFill>
                      <a:prstDash val="solid"/>
                      <a:round/>
                      <a:headEnd type="none" w="med" len="med"/>
                      <a:tailEnd type="none" w="med" len="med"/>
                    </a:lnL>
                    <a:lnR w="9525" cap="flat" cmpd="sng" algn="ctr">
                      <a:solidFill>
                        <a:schemeClr val="accent3">
                          <a:lumMod val="50000"/>
                        </a:schemeClr>
                      </a:solidFill>
                      <a:prstDash val="solid"/>
                      <a:round/>
                      <a:headEnd type="none" w="med" len="med"/>
                      <a:tailEnd type="none" w="med" len="med"/>
                    </a:lnR>
                    <a:lnT w="9525" cap="flat" cmpd="sng" algn="ctr">
                      <a:solidFill>
                        <a:schemeClr val="accent3">
                          <a:lumMod val="50000"/>
                        </a:schemeClr>
                      </a:solidFill>
                      <a:prstDash val="solid"/>
                      <a:round/>
                      <a:headEnd type="none" w="med" len="med"/>
                      <a:tailEnd type="none" w="med" len="med"/>
                    </a:lnT>
                    <a:lnB w="9525" cap="flat" cmpd="sng" algn="ctr">
                      <a:solidFill>
                        <a:schemeClr val="accent3">
                          <a:lumMod val="50000"/>
                        </a:schemeClr>
                      </a:solidFill>
                      <a:prstDash val="solid"/>
                      <a:round/>
                      <a:headEnd type="none" w="med" len="med"/>
                      <a:tailEnd type="none" w="med" len="med"/>
                    </a:lnB>
                    <a:noFill/>
                  </a:tcPr>
                </a:tc>
                <a:tc hMerge="1">
                  <a:txBody>
                    <a:bodyPr/>
                    <a:lstStyle/>
                    <a:p>
                      <a:endParaRPr lang="es-MX" sz="900" dirty="0"/>
                    </a:p>
                  </a:txBody>
                  <a:tcPr>
                    <a:lnL w="9525" cap="flat" cmpd="sng" algn="ctr">
                      <a:solidFill>
                        <a:schemeClr val="accent3">
                          <a:lumMod val="50000"/>
                        </a:schemeClr>
                      </a:solidFill>
                      <a:prstDash val="solid"/>
                      <a:round/>
                      <a:headEnd type="none" w="med" len="med"/>
                      <a:tailEnd type="none" w="med" len="med"/>
                    </a:lnL>
                    <a:lnR w="9525" cap="flat" cmpd="sng" algn="ctr">
                      <a:solidFill>
                        <a:schemeClr val="accent3">
                          <a:lumMod val="50000"/>
                        </a:schemeClr>
                      </a:solidFill>
                      <a:prstDash val="solid"/>
                      <a:round/>
                      <a:headEnd type="none" w="med" len="med"/>
                      <a:tailEnd type="none" w="med" len="med"/>
                    </a:lnR>
                    <a:lnT w="9525" cap="flat" cmpd="sng" algn="ctr">
                      <a:solidFill>
                        <a:schemeClr val="accent3">
                          <a:lumMod val="50000"/>
                        </a:schemeClr>
                      </a:solidFill>
                      <a:prstDash val="solid"/>
                      <a:round/>
                      <a:headEnd type="none" w="med" len="med"/>
                      <a:tailEnd type="none" w="med" len="med"/>
                    </a:lnT>
                    <a:lnB w="9525" cap="flat" cmpd="sng" algn="ctr">
                      <a:solidFill>
                        <a:schemeClr val="accent3">
                          <a:lumMod val="50000"/>
                        </a:schemeClr>
                      </a:solidFill>
                      <a:prstDash val="solid"/>
                      <a:round/>
                      <a:headEnd type="none" w="med" len="med"/>
                      <a:tailEnd type="none" w="med" len="med"/>
                    </a:lnB>
                    <a:noFill/>
                  </a:tcPr>
                </a:tc>
                <a:extLst>
                  <a:ext uri="{0D108BD9-81ED-4DB2-BD59-A6C34878D82A}">
                    <a16:rowId xmlns:a16="http://schemas.microsoft.com/office/drawing/2014/main" val="10015"/>
                  </a:ext>
                </a:extLst>
              </a:tr>
              <a:tr h="129335">
                <a:tc gridSpan="5">
                  <a:txBody>
                    <a:bodyPr/>
                    <a:lstStyle/>
                    <a:p>
                      <a:pPr marL="0" marR="0" indent="0" algn="ctr" rtl="0" eaLnBrk="1" fontAlgn="base" latinLnBrk="0" hangingPunct="1">
                        <a:spcBef>
                          <a:spcPts val="0"/>
                        </a:spcBef>
                        <a:spcAft>
                          <a:spcPts val="0"/>
                        </a:spcAft>
                        <a:tabLst>
                          <a:tab pos="622300" algn="l"/>
                        </a:tabLst>
                      </a:pPr>
                      <a:endParaRPr lang="es-MX" sz="100" b="0" i="0" u="none" strike="noStrike" dirty="0">
                        <a:effectLst/>
                        <a:latin typeface="Agency FB" panose="020B0503020202020204" pitchFamily="34" charset="0"/>
                      </a:endParaRPr>
                    </a:p>
                  </a:txBody>
                  <a:tcPr marL="90085" marR="90085" marT="45053" marB="45053"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16"/>
                  </a:ext>
                </a:extLst>
              </a:tr>
              <a:tr h="252000">
                <a:tc>
                  <a:txBody>
                    <a:bodyPr/>
                    <a:lstStyle/>
                    <a:p>
                      <a:pPr marL="0" marR="0" indent="0" algn="ctr" rtl="0" eaLnBrk="1" fontAlgn="ctr" latinLnBrk="0" hangingPunct="1">
                        <a:spcBef>
                          <a:spcPts val="0"/>
                        </a:spcBef>
                        <a:spcAft>
                          <a:spcPts val="0"/>
                        </a:spcAft>
                      </a:pPr>
                      <a:r>
                        <a:rPr lang="es-MX" sz="1050" b="1" i="0" u="none" strike="noStrike" dirty="0" smtClean="0">
                          <a:solidFill>
                            <a:srgbClr val="FF0000"/>
                          </a:solidFill>
                          <a:effectLst/>
                          <a:latin typeface="Arial Narrow" panose="020B0606020202030204" pitchFamily="34" charset="0"/>
                        </a:rPr>
                        <a:t>3</a:t>
                      </a:r>
                      <a:endParaRPr lang="es-MX" sz="800" b="1" i="0" u="none" strike="noStrike" dirty="0">
                        <a:solidFill>
                          <a:srgbClr val="FF0000"/>
                        </a:solidFill>
                        <a:effectLst/>
                        <a:latin typeface="Arial Narrow" panose="020B0606020202030204" pitchFamily="34" charset="0"/>
                      </a:endParaRPr>
                    </a:p>
                  </a:txBody>
                  <a:tcPr marL="82465" marR="82465"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gridSpan="4">
                  <a:txBody>
                    <a:bodyPr/>
                    <a:lstStyle/>
                    <a:p>
                      <a:r>
                        <a:rPr lang="es-MX" sz="800" dirty="0" smtClean="0">
                          <a:latin typeface="Arial Narrow" panose="020B0606020202030204" pitchFamily="34" charset="0"/>
                        </a:rPr>
                        <a:t>En</a:t>
                      </a:r>
                      <a:r>
                        <a:rPr lang="es-MX" sz="800" baseline="0" dirty="0" smtClean="0">
                          <a:latin typeface="Arial Narrow" panose="020B0606020202030204" pitchFamily="34" charset="0"/>
                        </a:rPr>
                        <a:t> el “Cuadro Resumen de Resultados”, anote las sumas de las 3 categorías de Aptitudes personales y las dos de Aptitudes Sociales. Este cuadro deberá copiarlo en el Cuestionario Modular.</a:t>
                      </a:r>
                      <a:endParaRPr lang="es-MX" sz="800" dirty="0">
                        <a:latin typeface="Arial Narrow" panose="020B0606020202030204" pitchFamily="34" charset="0"/>
                      </a:endParaRPr>
                    </a:p>
                  </a:txBody>
                  <a:tcPr marL="82465" marR="82465"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17"/>
                  </a:ext>
                </a:extLst>
              </a:tr>
              <a:tr h="69093">
                <a:tc gridSpan="5">
                  <a:txBody>
                    <a:bodyPr/>
                    <a:lstStyle/>
                    <a:p>
                      <a:pPr marL="0" marR="0" indent="0" algn="ctr" rtl="0" eaLnBrk="1" fontAlgn="ctr" latinLnBrk="0" hangingPunct="1">
                        <a:spcBef>
                          <a:spcPts val="0"/>
                        </a:spcBef>
                        <a:spcAft>
                          <a:spcPts val="0"/>
                        </a:spcAft>
                      </a:pPr>
                      <a:endParaRPr lang="es-MX" sz="100" b="0" i="0" u="none" strike="noStrike" dirty="0">
                        <a:effectLst/>
                        <a:latin typeface="+mn-lt"/>
                      </a:endParaRPr>
                    </a:p>
                  </a:txBody>
                  <a:tcPr marL="82465" marR="82465"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18"/>
                  </a:ext>
                </a:extLst>
              </a:tr>
              <a:tr h="144000">
                <a:tc gridSpan="5">
                  <a:txBody>
                    <a:bodyPr/>
                    <a:lstStyle/>
                    <a:p>
                      <a:pPr marL="0" marR="0" indent="0" algn="ctr" rtl="0" eaLnBrk="1" fontAlgn="ctr"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CUADRO</a:t>
                      </a:r>
                      <a:r>
                        <a:rPr lang="es-MX" sz="800" b="1" i="0" u="none" strike="noStrike" kern="1200" baseline="0" dirty="0">
                          <a:solidFill>
                            <a:srgbClr val="000000"/>
                          </a:solidFill>
                          <a:effectLst/>
                          <a:latin typeface="Arial Narrow" panose="020B0606020202030204" pitchFamily="34" charset="0"/>
                        </a:rPr>
                        <a:t> RESUMEN DE RESULTADOS</a:t>
                      </a:r>
                      <a:endParaRPr lang="es-MX" sz="800" b="0" i="0" u="none" strike="noStrike" dirty="0">
                        <a:effectLst/>
                        <a:latin typeface="Arial Narrow" panose="020B0606020202030204" pitchFamily="34" charset="0"/>
                      </a:endParaRPr>
                    </a:p>
                  </a:txBody>
                  <a:tcPr marL="82465" marR="82465"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pPr marL="0" marR="0" indent="0" algn="ctr" rtl="0" eaLnBrk="1" fontAlgn="ctr" latinLnBrk="0" hangingPunct="1">
                        <a:spcBef>
                          <a:spcPts val="0"/>
                        </a:spcBef>
                        <a:spcAft>
                          <a:spcPts val="0"/>
                        </a:spcAft>
                      </a:pPr>
                      <a:endParaRPr lang="es-MX" sz="1800" b="0" i="0" u="none" strike="noStrike" dirty="0">
                        <a:effectLst/>
                        <a:latin typeface="Arial"/>
                      </a:endParaRPr>
                    </a:p>
                  </a:txBody>
                  <a:tcPr marL="61849" marR="61849" marT="8636" marB="0" anchor="ctr"/>
                </a:tc>
                <a:tc hMerge="1">
                  <a:txBody>
                    <a:bodyPr/>
                    <a:lstStyle/>
                    <a:p>
                      <a:endParaRPr lang="es-MX"/>
                    </a:p>
                  </a:txBody>
                  <a:tcPr/>
                </a:tc>
                <a:extLst>
                  <a:ext uri="{0D108BD9-81ED-4DB2-BD59-A6C34878D82A}">
                    <a16:rowId xmlns:a16="http://schemas.microsoft.com/office/drawing/2014/main" val="10019"/>
                  </a:ext>
                </a:extLst>
              </a:tr>
              <a:tr h="144000">
                <a:tc gridSpan="5">
                  <a:txBody>
                    <a:bodyPr/>
                    <a:lstStyle/>
                    <a:p>
                      <a:pPr marL="0" algn="ctr" rtl="0" eaLnBrk="1" fontAlgn="ctr" latinLnBrk="0" hangingPunct="1">
                        <a:spcBef>
                          <a:spcPts val="0"/>
                        </a:spcBef>
                        <a:spcAft>
                          <a:spcPts val="0"/>
                        </a:spcAft>
                      </a:pPr>
                      <a:r>
                        <a:rPr lang="es-MX" sz="800" b="1" i="0" u="none" strike="noStrike" kern="1200" dirty="0" smtClean="0">
                          <a:solidFill>
                            <a:schemeClr val="tx2">
                              <a:lumMod val="75000"/>
                            </a:schemeClr>
                          </a:solidFill>
                          <a:effectLst/>
                          <a:latin typeface="Arial Narrow" panose="020B0606020202030204" pitchFamily="34" charset="0"/>
                          <a:cs typeface="Arial"/>
                        </a:rPr>
                        <a:t>APTITUDES   PERSONALES:</a:t>
                      </a:r>
                      <a:r>
                        <a:rPr lang="es-MX" sz="800" b="1" i="0" u="none" strike="noStrike" kern="1200" baseline="0" dirty="0" smtClean="0">
                          <a:solidFill>
                            <a:schemeClr val="tx2">
                              <a:lumMod val="75000"/>
                            </a:schemeClr>
                          </a:solidFill>
                          <a:effectLst/>
                          <a:latin typeface="Arial Narrow" panose="020B0606020202030204" pitchFamily="34" charset="0"/>
                          <a:cs typeface="Arial"/>
                        </a:rPr>
                        <a:t>  </a:t>
                      </a:r>
                      <a:r>
                        <a:rPr lang="es-MX" sz="800" b="1" i="0" u="none" strike="noStrike" kern="1200" dirty="0">
                          <a:solidFill>
                            <a:schemeClr val="tx2">
                              <a:lumMod val="75000"/>
                            </a:schemeClr>
                          </a:solidFill>
                          <a:effectLst/>
                          <a:latin typeface="Arial Narrow" panose="020B0606020202030204" pitchFamily="34" charset="0"/>
                          <a:ea typeface="Times New Roman"/>
                          <a:cs typeface="Arial"/>
                        </a:rPr>
                        <a:t>Determinan del dominio de uno mismo</a:t>
                      </a:r>
                      <a:endParaRPr lang="es-MX" sz="800" b="0" i="0" u="none" strike="noStrike" dirty="0">
                        <a:solidFill>
                          <a:schemeClr val="tx2">
                            <a:lumMod val="75000"/>
                          </a:schemeClr>
                        </a:solidFill>
                        <a:effectLst/>
                        <a:latin typeface="Arial Narrow" panose="020B0606020202030204" pitchFamily="34" charset="0"/>
                      </a:endParaRPr>
                    </a:p>
                  </a:txBody>
                  <a:tcPr marL="82465" marR="82465"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hMerge="1">
                  <a:txBody>
                    <a:bodyPr/>
                    <a:lstStyle/>
                    <a:p>
                      <a:endParaRPr lang="es-MX"/>
                    </a:p>
                  </a:txBody>
                  <a:tcPr/>
                </a:tc>
                <a:tc hMerge="1">
                  <a:txBody>
                    <a:bodyPr/>
                    <a:lstStyle/>
                    <a:p>
                      <a:pPr marL="0" algn="ctr" rtl="0" eaLnBrk="1" fontAlgn="ctr" latinLnBrk="0" hangingPunct="1">
                        <a:spcBef>
                          <a:spcPts val="0"/>
                        </a:spcBef>
                        <a:spcAft>
                          <a:spcPts val="0"/>
                        </a:spcAft>
                      </a:pPr>
                      <a:endParaRPr lang="es-MX" sz="1800" b="0" i="0" u="none" strike="noStrike" dirty="0">
                        <a:effectLst/>
                        <a:latin typeface="Arial"/>
                      </a:endParaRPr>
                    </a:p>
                  </a:txBody>
                  <a:tcPr marL="61849" marR="61849" marT="8636" marB="0" anchor="ctr"/>
                </a:tc>
                <a:tc hMerge="1">
                  <a:txBody>
                    <a:bodyPr/>
                    <a:lstStyle/>
                    <a:p>
                      <a:endParaRPr lang="es-MX"/>
                    </a:p>
                  </a:txBody>
                  <a:tcPr/>
                </a:tc>
                <a:extLst>
                  <a:ext uri="{0D108BD9-81ED-4DB2-BD59-A6C34878D82A}">
                    <a16:rowId xmlns:a16="http://schemas.microsoft.com/office/drawing/2014/main" val="10020"/>
                  </a:ext>
                </a:extLst>
              </a:tr>
              <a:tr h="144000">
                <a:tc gridSpan="4">
                  <a:txBody>
                    <a:bodyPr/>
                    <a:lstStyle/>
                    <a:p>
                      <a:pPr marL="0" algn="l" rtl="0" eaLnBrk="1" fontAlgn="ctr" latinLnBrk="0" hangingPunct="1">
                        <a:spcBef>
                          <a:spcPts val="0"/>
                        </a:spcBef>
                        <a:spcAft>
                          <a:spcPts val="0"/>
                        </a:spcAft>
                      </a:pPr>
                      <a:r>
                        <a:rPr lang="es-MX" sz="800" b="1" i="0" u="none" strike="noStrike" kern="1200" dirty="0" smtClean="0">
                          <a:solidFill>
                            <a:srgbClr val="000000"/>
                          </a:solidFill>
                          <a:effectLst/>
                          <a:latin typeface="Arial Narrow" panose="020B0606020202030204" pitchFamily="34" charset="0"/>
                          <a:cs typeface="Arial"/>
                        </a:rPr>
                        <a:t>I AUTOCONOCIMIENTO</a:t>
                      </a:r>
                      <a:r>
                        <a:rPr lang="es-MX" sz="800" b="0" i="0" u="none" strike="noStrike" kern="1200" dirty="0" smtClean="0">
                          <a:solidFill>
                            <a:srgbClr val="000000"/>
                          </a:solidFill>
                          <a:effectLst/>
                          <a:latin typeface="Arial Narrow" panose="020B0606020202030204" pitchFamily="34" charset="0"/>
                          <a:cs typeface="+mn-cs"/>
                        </a:rPr>
                        <a:t>.</a:t>
                      </a:r>
                      <a:r>
                        <a:rPr lang="es-MX" sz="800" b="0" i="0" u="none" strike="noStrike" kern="1200" baseline="0" dirty="0" smtClean="0">
                          <a:solidFill>
                            <a:srgbClr val="000000"/>
                          </a:solidFill>
                          <a:effectLst/>
                          <a:latin typeface="Arial Narrow" panose="020B0606020202030204" pitchFamily="34" charset="0"/>
                          <a:cs typeface="+mn-cs"/>
                        </a:rPr>
                        <a:t>  </a:t>
                      </a:r>
                      <a:r>
                        <a:rPr lang="es-MX" sz="800" b="1" i="0" u="none" strike="noStrike" kern="1200" baseline="0" dirty="0" smtClean="0">
                          <a:solidFill>
                            <a:srgbClr val="000000"/>
                          </a:solidFill>
                          <a:effectLst/>
                          <a:latin typeface="Arial Narrow" panose="020B0606020202030204" pitchFamily="34" charset="0"/>
                          <a:cs typeface="+mn-cs"/>
                        </a:rPr>
                        <a:t>GRAN TOTAL</a:t>
                      </a:r>
                      <a:endParaRPr lang="es-MX" sz="800" b="1" i="0" u="none" strike="noStrike" dirty="0">
                        <a:effectLst/>
                        <a:latin typeface="Arial Narrow" panose="020B0606020202030204" pitchFamily="34" charset="0"/>
                      </a:endParaRPr>
                    </a:p>
                  </a:txBody>
                  <a:tcPr marL="82465" marR="82465"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pPr marL="0" algn="l" rtl="0" eaLnBrk="1" fontAlgn="ctr" latinLnBrk="0" hangingPunct="1">
                        <a:spcBef>
                          <a:spcPts val="0"/>
                        </a:spcBef>
                        <a:spcAft>
                          <a:spcPts val="0"/>
                        </a:spcAft>
                      </a:pPr>
                      <a:endParaRPr lang="es-MX" sz="1800" b="0" i="0" u="none" strike="noStrike" dirty="0">
                        <a:effectLst/>
                        <a:latin typeface="Arial"/>
                      </a:endParaRPr>
                    </a:p>
                  </a:txBody>
                  <a:tcPr marL="61849" marR="61849" marT="8636" marB="0" anchor="ctr"/>
                </a:tc>
                <a:tc hMerge="1">
                  <a:txBody>
                    <a:bodyPr/>
                    <a:lstStyle/>
                    <a:p>
                      <a:pPr marL="0" algn="l" rtl="0" eaLnBrk="1" fontAlgn="ctr" latinLnBrk="0" hangingPunct="1">
                        <a:spcBef>
                          <a:spcPts val="0"/>
                        </a:spcBef>
                        <a:spcAft>
                          <a:spcPts val="0"/>
                        </a:spcAft>
                      </a:pPr>
                      <a:endParaRPr lang="es-MX" sz="1800" b="0" i="0" u="none" strike="noStrike" dirty="0">
                        <a:effectLst/>
                        <a:latin typeface="Arial"/>
                      </a:endParaRPr>
                    </a:p>
                  </a:txBody>
                  <a:tcPr marL="61849" marR="61849" marT="8636" marB="0" anchor="ctr"/>
                </a:tc>
                <a:tc>
                  <a:txBody>
                    <a:bodyPr/>
                    <a:lstStyle/>
                    <a:p>
                      <a:pPr marL="0" algn="ctr" rtl="0" eaLnBrk="1" fontAlgn="ctr" latinLnBrk="0" hangingPunct="1">
                        <a:spcBef>
                          <a:spcPts val="0"/>
                        </a:spcBef>
                        <a:spcAft>
                          <a:spcPts val="0"/>
                        </a:spcAft>
                      </a:pPr>
                      <a:r>
                        <a:rPr lang="es-MX" sz="900" b="1" i="0" u="none" strike="noStrike" kern="1200" dirty="0">
                          <a:solidFill>
                            <a:srgbClr val="000000"/>
                          </a:solidFill>
                          <a:effectLst/>
                          <a:latin typeface="Calibri"/>
                        </a:rPr>
                        <a:t>66</a:t>
                      </a:r>
                      <a:endParaRPr lang="es-MX" sz="2400" b="0" i="0" u="none" strike="noStrike" dirty="0">
                        <a:effectLst/>
                        <a:latin typeface="Arial"/>
                      </a:endParaRPr>
                    </a:p>
                  </a:txBody>
                  <a:tcPr marL="82550" marR="82550"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21"/>
                  </a:ext>
                </a:extLst>
              </a:tr>
              <a:tr h="144000">
                <a:tc gridSpan="4">
                  <a:txBody>
                    <a:bodyPr/>
                    <a:lstStyle/>
                    <a:p>
                      <a:pPr marL="0" algn="l" rtl="0" eaLnBrk="1" fontAlgn="ctr" latinLnBrk="0" hangingPunct="1">
                        <a:spcBef>
                          <a:spcPts val="0"/>
                        </a:spcBef>
                        <a:spcAft>
                          <a:spcPts val="0"/>
                        </a:spcAft>
                      </a:pPr>
                      <a:r>
                        <a:rPr lang="es-MX" sz="800" b="1" i="0" u="none" strike="noStrike" kern="1200" dirty="0" smtClean="0">
                          <a:solidFill>
                            <a:srgbClr val="000000"/>
                          </a:solidFill>
                          <a:effectLst/>
                          <a:latin typeface="Arial Narrow" panose="020B0606020202030204" pitchFamily="34" charset="0"/>
                          <a:cs typeface="Arial"/>
                        </a:rPr>
                        <a:t>II  AUTORREGULACIÓN. GRAN TOTAL</a:t>
                      </a:r>
                      <a:endParaRPr lang="es-MX" sz="800" b="0" i="0" u="none" strike="noStrike" dirty="0">
                        <a:effectLst/>
                        <a:latin typeface="Arial Narrow" panose="020B0606020202030204" pitchFamily="34" charset="0"/>
                      </a:endParaRPr>
                    </a:p>
                  </a:txBody>
                  <a:tcPr marL="82465" marR="82465"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pPr marL="0" algn="l" rtl="0" eaLnBrk="1" fontAlgn="ctr" latinLnBrk="0" hangingPunct="1">
                        <a:spcBef>
                          <a:spcPts val="0"/>
                        </a:spcBef>
                        <a:spcAft>
                          <a:spcPts val="0"/>
                        </a:spcAft>
                      </a:pPr>
                      <a:endParaRPr lang="es-MX" sz="1800" b="0" i="0" u="none" strike="noStrike" dirty="0">
                        <a:effectLst/>
                        <a:latin typeface="Arial"/>
                      </a:endParaRPr>
                    </a:p>
                  </a:txBody>
                  <a:tcPr marL="61849" marR="61849" marT="8636" marB="0" anchor="ctr"/>
                </a:tc>
                <a:tc hMerge="1">
                  <a:txBody>
                    <a:bodyPr/>
                    <a:lstStyle/>
                    <a:p>
                      <a:pPr marL="0" algn="l" rtl="0" eaLnBrk="1" fontAlgn="ctr" latinLnBrk="0" hangingPunct="1">
                        <a:spcBef>
                          <a:spcPts val="0"/>
                        </a:spcBef>
                        <a:spcAft>
                          <a:spcPts val="0"/>
                        </a:spcAft>
                      </a:pPr>
                      <a:endParaRPr lang="es-MX" sz="1800" b="0" i="0" u="none" strike="noStrike" dirty="0">
                        <a:effectLst/>
                        <a:latin typeface="Arial"/>
                      </a:endParaRPr>
                    </a:p>
                  </a:txBody>
                  <a:tcPr marL="61849" marR="61849" marT="8636" marB="0" anchor="ctr"/>
                </a:tc>
                <a:tc>
                  <a:txBody>
                    <a:bodyPr/>
                    <a:lstStyle/>
                    <a:p>
                      <a:pPr marL="0" algn="ctr" rtl="0" eaLnBrk="1" fontAlgn="ctr" latinLnBrk="0" hangingPunct="1">
                        <a:spcBef>
                          <a:spcPts val="0"/>
                        </a:spcBef>
                        <a:spcAft>
                          <a:spcPts val="0"/>
                        </a:spcAft>
                      </a:pPr>
                      <a:r>
                        <a:rPr lang="es-MX" sz="900" b="1" i="0" u="none" strike="noStrike" kern="1200" dirty="0">
                          <a:solidFill>
                            <a:srgbClr val="000000"/>
                          </a:solidFill>
                          <a:effectLst/>
                          <a:latin typeface="Calibri"/>
                        </a:rPr>
                        <a:t>110</a:t>
                      </a:r>
                      <a:endParaRPr lang="es-MX" sz="2400" b="0" i="0" u="none" strike="noStrike" dirty="0">
                        <a:effectLst/>
                        <a:latin typeface="Arial"/>
                      </a:endParaRPr>
                    </a:p>
                  </a:txBody>
                  <a:tcPr marL="82550" marR="82550"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22"/>
                  </a:ext>
                </a:extLst>
              </a:tr>
              <a:tr h="144000">
                <a:tc gridSpan="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800" b="1" i="0" kern="1200" dirty="0" smtClean="0">
                          <a:solidFill>
                            <a:schemeClr val="dk1"/>
                          </a:solidFill>
                          <a:effectLst/>
                          <a:latin typeface="Arial Narrow" panose="020B0606020202030204" pitchFamily="34" charset="0"/>
                          <a:ea typeface="+mn-ea"/>
                          <a:cs typeface="+mn-cs"/>
                        </a:rPr>
                        <a:t>III</a:t>
                      </a:r>
                      <a:r>
                        <a:rPr lang="es-MX" sz="800" b="1" i="0" kern="1200" baseline="0" dirty="0" smtClean="0">
                          <a:solidFill>
                            <a:schemeClr val="dk1"/>
                          </a:solidFill>
                          <a:effectLst/>
                          <a:latin typeface="Arial Narrow" panose="020B0606020202030204" pitchFamily="34" charset="0"/>
                          <a:ea typeface="+mn-ea"/>
                          <a:cs typeface="+mn-cs"/>
                        </a:rPr>
                        <a:t>  </a:t>
                      </a:r>
                      <a:r>
                        <a:rPr lang="es-MX" sz="800" b="1" i="0" kern="1200" dirty="0" smtClean="0">
                          <a:solidFill>
                            <a:schemeClr val="dk1"/>
                          </a:solidFill>
                          <a:effectLst/>
                          <a:latin typeface="Arial Narrow" panose="020B0606020202030204" pitchFamily="34" charset="0"/>
                          <a:ea typeface="+mn-ea"/>
                          <a:cs typeface="+mn-cs"/>
                        </a:rPr>
                        <a:t>GRAN MOTIVACIÓN. GRAN TOTAL</a:t>
                      </a:r>
                      <a:endParaRPr lang="es-MX" sz="800" b="0" dirty="0" smtClean="0">
                        <a:effectLst/>
                        <a:latin typeface="Arial Narrow" panose="020B0606020202030204" pitchFamily="34" charset="0"/>
                      </a:endParaRPr>
                    </a:p>
                  </a:txBody>
                  <a:tcPr marL="82465" marR="82465"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900" b="1" i="0" u="none" strike="noStrike" kern="1200" dirty="0">
                          <a:solidFill>
                            <a:srgbClr val="000000"/>
                          </a:solidFill>
                          <a:effectLst/>
                          <a:latin typeface="Calibri"/>
                        </a:rPr>
                        <a:t>68</a:t>
                      </a:r>
                      <a:endParaRPr lang="es-MX" sz="2400" b="0" i="0" u="none" strike="noStrike" dirty="0">
                        <a:effectLst/>
                        <a:latin typeface="Arial"/>
                      </a:endParaRPr>
                    </a:p>
                  </a:txBody>
                  <a:tcPr marL="82550" marR="82550"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23"/>
                  </a:ext>
                </a:extLst>
              </a:tr>
              <a:tr h="144000">
                <a:tc gridSpan="5">
                  <a:txBody>
                    <a:bodyPr/>
                    <a:lstStyle/>
                    <a:p>
                      <a:pPr marL="0" algn="ctr" rtl="0" eaLnBrk="1" fontAlgn="ctr" latinLnBrk="0" hangingPunct="1">
                        <a:spcBef>
                          <a:spcPts val="0"/>
                        </a:spcBef>
                        <a:spcAft>
                          <a:spcPts val="0"/>
                        </a:spcAft>
                      </a:pPr>
                      <a:r>
                        <a:rPr lang="es-MX" sz="800" b="1" i="0" u="none" strike="noStrike" dirty="0" smtClean="0">
                          <a:solidFill>
                            <a:schemeClr val="tx2">
                              <a:lumMod val="75000"/>
                            </a:schemeClr>
                          </a:solidFill>
                          <a:effectLst/>
                          <a:latin typeface="Arial Narrow" panose="020B0606020202030204" pitchFamily="34" charset="0"/>
                        </a:rPr>
                        <a:t>APTITUDES SOCIALES: Determinan</a:t>
                      </a:r>
                      <a:r>
                        <a:rPr lang="es-MX" sz="800" b="1" i="0" u="none" strike="noStrike" baseline="0" dirty="0" smtClean="0">
                          <a:solidFill>
                            <a:schemeClr val="tx2">
                              <a:lumMod val="75000"/>
                            </a:schemeClr>
                          </a:solidFill>
                          <a:effectLst/>
                          <a:latin typeface="Arial Narrow" panose="020B0606020202030204" pitchFamily="34" charset="0"/>
                        </a:rPr>
                        <a:t> el manejo de las relaciones</a:t>
                      </a:r>
                      <a:endParaRPr lang="es-MX" sz="800" b="1" i="0" u="none" strike="noStrike" dirty="0">
                        <a:solidFill>
                          <a:schemeClr val="tx2">
                            <a:lumMod val="75000"/>
                          </a:schemeClr>
                        </a:solidFill>
                        <a:effectLst/>
                        <a:latin typeface="Arial Narrow" panose="020B0606020202030204" pitchFamily="34" charset="0"/>
                      </a:endParaRPr>
                    </a:p>
                  </a:txBody>
                  <a:tcPr marL="82465" marR="82465"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algn="r" rtl="0" eaLnBrk="1" fontAlgn="ctr" latinLnBrk="0" hangingPunct="1">
                        <a:spcBef>
                          <a:spcPts val="0"/>
                        </a:spcBef>
                        <a:spcAft>
                          <a:spcPts val="0"/>
                        </a:spcAft>
                      </a:pPr>
                      <a:endParaRPr lang="es-MX" sz="1800" b="0" i="0" u="none" strike="noStrike" dirty="0">
                        <a:effectLst/>
                        <a:latin typeface="Arial"/>
                      </a:endParaRPr>
                    </a:p>
                  </a:txBody>
                  <a:tcPr marL="61849" marR="61849" marT="8636"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4"/>
                  </a:ext>
                </a:extLst>
              </a:tr>
              <a:tr h="144000">
                <a:tc gridSpan="4">
                  <a:txBody>
                    <a:bodyPr/>
                    <a:lstStyle/>
                    <a:p>
                      <a:pPr marL="0" algn="l" rtl="0" eaLnBrk="1" fontAlgn="ctr" latinLnBrk="0" hangingPunct="1">
                        <a:spcBef>
                          <a:spcPts val="0"/>
                        </a:spcBef>
                        <a:spcAft>
                          <a:spcPts val="0"/>
                        </a:spcAft>
                      </a:pPr>
                      <a:r>
                        <a:rPr lang="es-MX" sz="800" b="1" i="0" u="none" strike="noStrike" dirty="0" smtClean="0">
                          <a:effectLst/>
                          <a:latin typeface="Arial Narrow" panose="020B0606020202030204" pitchFamily="34" charset="0"/>
                        </a:rPr>
                        <a:t>IV </a:t>
                      </a:r>
                      <a:r>
                        <a:rPr lang="es-MX" sz="800" b="1" i="0" kern="1200" dirty="0" smtClean="0">
                          <a:solidFill>
                            <a:schemeClr val="dk1"/>
                          </a:solidFill>
                          <a:effectLst/>
                          <a:latin typeface="Arial Narrow" panose="020B0606020202030204" pitchFamily="34" charset="0"/>
                          <a:ea typeface="+mn-ea"/>
                          <a:cs typeface="+mn-cs"/>
                        </a:rPr>
                        <a:t>EMPATÍA: GRAN TOTAL</a:t>
                      </a:r>
                      <a:endParaRPr lang="es-MX" sz="800" b="1" dirty="0" smtClean="0">
                        <a:effectLst/>
                        <a:latin typeface="Arial Narrow" panose="020B0606020202030204" pitchFamily="34" charset="0"/>
                      </a:endParaRPr>
                    </a:p>
                  </a:txBody>
                  <a:tcPr marL="82465" marR="82465"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900" b="1" i="0" u="none" strike="noStrike" kern="1200" dirty="0">
                          <a:solidFill>
                            <a:srgbClr val="000000"/>
                          </a:solidFill>
                          <a:effectLst/>
                          <a:latin typeface="Calibri"/>
                        </a:rPr>
                        <a:t>112</a:t>
                      </a:r>
                      <a:endParaRPr lang="es-MX" sz="2400" b="0" i="0" u="none" strike="noStrike" dirty="0">
                        <a:effectLst/>
                        <a:latin typeface="Arial"/>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extLst>
                  <a:ext uri="{0D108BD9-81ED-4DB2-BD59-A6C34878D82A}">
                    <a16:rowId xmlns:a16="http://schemas.microsoft.com/office/drawing/2014/main" val="10025"/>
                  </a:ext>
                </a:extLst>
              </a:tr>
              <a:tr h="188167">
                <a:tc gridSpan="4">
                  <a:txBody>
                    <a:bodyPr/>
                    <a:lstStyle/>
                    <a:p>
                      <a:pPr marL="0" algn="l" rtl="0" eaLnBrk="1" fontAlgn="ctr" latinLnBrk="0" hangingPunct="1">
                        <a:spcBef>
                          <a:spcPts val="0"/>
                        </a:spcBef>
                        <a:spcAft>
                          <a:spcPts val="0"/>
                        </a:spcAft>
                      </a:pPr>
                      <a:r>
                        <a:rPr lang="es-MX" sz="800" b="1" i="0" u="none" strike="noStrike" dirty="0" smtClean="0">
                          <a:effectLst/>
                          <a:latin typeface="Arial Narrow" panose="020B0606020202030204" pitchFamily="34" charset="0"/>
                        </a:rPr>
                        <a:t>V</a:t>
                      </a:r>
                      <a:r>
                        <a:rPr lang="es-MX" sz="800" b="1" i="0" u="none" strike="noStrike" baseline="0" dirty="0">
                          <a:effectLst/>
                          <a:latin typeface="Arial Narrow" panose="020B0606020202030204" pitchFamily="34" charset="0"/>
                        </a:rPr>
                        <a:t> </a:t>
                      </a:r>
                      <a:r>
                        <a:rPr lang="es-MX" sz="800" b="1" i="0" kern="1200" dirty="0" smtClean="0">
                          <a:solidFill>
                            <a:schemeClr val="dk1"/>
                          </a:solidFill>
                          <a:effectLst/>
                          <a:latin typeface="Arial Narrow" panose="020B0606020202030204" pitchFamily="34" charset="0"/>
                          <a:ea typeface="+mn-ea"/>
                          <a:cs typeface="+mn-cs"/>
                        </a:rPr>
                        <a:t>HABILIDADES SOCIALES GRAN TOTAL</a:t>
                      </a:r>
                      <a:endParaRPr lang="es-MX" sz="800" dirty="0" smtClean="0">
                        <a:effectLst/>
                        <a:latin typeface="Arial Narrow" panose="020B0606020202030204" pitchFamily="34" charset="0"/>
                      </a:endParaRPr>
                    </a:p>
                  </a:txBody>
                  <a:tcPr marL="82465" marR="82465"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dirty="0"/>
                    </a:p>
                  </a:txBody>
                  <a:tcPr/>
                </a:tc>
                <a:tc>
                  <a:txBody>
                    <a:bodyPr/>
                    <a:lstStyle/>
                    <a:p>
                      <a:pPr marL="0" algn="ctr" rtl="0" eaLnBrk="1" fontAlgn="ctr" latinLnBrk="0" hangingPunct="1">
                        <a:spcBef>
                          <a:spcPts val="0"/>
                        </a:spcBef>
                        <a:spcAft>
                          <a:spcPts val="0"/>
                        </a:spcAft>
                      </a:pPr>
                      <a:r>
                        <a:rPr lang="es-MX" sz="900" b="1" i="0" u="none" strike="noStrike" kern="1200" dirty="0">
                          <a:solidFill>
                            <a:srgbClr val="000000"/>
                          </a:solidFill>
                          <a:effectLst/>
                          <a:latin typeface="Calibri"/>
                        </a:rPr>
                        <a:t>222</a:t>
                      </a:r>
                      <a:endParaRPr lang="es-MX" sz="2400" b="0" i="0" u="none" strike="noStrike" dirty="0">
                        <a:effectLst/>
                        <a:latin typeface="Arial"/>
                      </a:endParaRPr>
                    </a:p>
                  </a:txBody>
                  <a:tcPr marL="82550" marR="82550"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extLst>
                  <a:ext uri="{0D108BD9-81ED-4DB2-BD59-A6C34878D82A}">
                    <a16:rowId xmlns:a16="http://schemas.microsoft.com/office/drawing/2014/main" val="10026"/>
                  </a:ext>
                </a:extLst>
              </a:tr>
              <a:tr h="72008">
                <a:tc gridSpan="5">
                  <a:txBody>
                    <a:bodyPr/>
                    <a:lstStyle/>
                    <a:p>
                      <a:pPr marL="0" algn="l" rtl="0" eaLnBrk="1" fontAlgn="ctr" latinLnBrk="0" hangingPunct="1">
                        <a:spcBef>
                          <a:spcPts val="0"/>
                        </a:spcBef>
                        <a:spcAft>
                          <a:spcPts val="0"/>
                        </a:spcAft>
                      </a:pPr>
                      <a:endParaRPr lang="es-MX" sz="200" dirty="0" smtClean="0">
                        <a:effectLst/>
                        <a:latin typeface="Arial Narrow" panose="020B0606020202030204" pitchFamily="34" charset="0"/>
                      </a:endParaRPr>
                    </a:p>
                  </a:txBody>
                  <a:tcPr marL="82465" marR="82465"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algn="r" rtl="0" eaLnBrk="1" fontAlgn="ctr" latinLnBrk="0" hangingPunct="1">
                        <a:spcBef>
                          <a:spcPts val="0"/>
                        </a:spcBef>
                        <a:spcAft>
                          <a:spcPts val="0"/>
                        </a:spcAft>
                      </a:pPr>
                      <a:endParaRPr lang="es-MX" sz="800" b="0" i="0" u="none" strike="noStrike" dirty="0">
                        <a:effectLst/>
                        <a:latin typeface="Arial Narrow" panose="020B0606020202030204" pitchFamily="34" charset="0"/>
                      </a:endParaRPr>
                    </a:p>
                  </a:txBody>
                  <a:tcPr marL="82465" marR="82465" marT="6477" marB="0" anchor="ctr">
                    <a:lnL w="6350" cap="flat" cmpd="sng" algn="ctr">
                      <a:solidFill>
                        <a:schemeClr val="accent2">
                          <a:lumMod val="50000"/>
                        </a:schemeClr>
                      </a:solidFill>
                      <a:prstDash val="solid"/>
                      <a:round/>
                      <a:headEnd type="none" w="med" len="med"/>
                      <a:tailEnd type="none" w="med" len="med"/>
                    </a:lnL>
                    <a:lnR w="6350" cap="flat" cmpd="sng" algn="ctr">
                      <a:solidFill>
                        <a:schemeClr val="accent2">
                          <a:lumMod val="50000"/>
                        </a:schemeClr>
                      </a:solidFill>
                      <a:prstDash val="solid"/>
                      <a:round/>
                      <a:headEnd type="none" w="med" len="med"/>
                      <a:tailEnd type="none" w="med" len="med"/>
                    </a:lnR>
                    <a:lnT w="6350" cap="flat" cmpd="sng" algn="ctr">
                      <a:solidFill>
                        <a:schemeClr val="accent2">
                          <a:lumMod val="50000"/>
                        </a:schemeClr>
                      </a:solidFill>
                      <a:prstDash val="solid"/>
                      <a:round/>
                      <a:headEnd type="none" w="med" len="med"/>
                      <a:tailEnd type="none" w="med" len="med"/>
                    </a:lnT>
                    <a:lnB w="6350" cap="flat" cmpd="sng" algn="ctr">
                      <a:solidFill>
                        <a:schemeClr val="accent2">
                          <a:lumMod val="50000"/>
                        </a:schemeClr>
                      </a:solidFill>
                      <a:prstDash val="solid"/>
                      <a:round/>
                      <a:headEnd type="none" w="med" len="med"/>
                      <a:tailEnd type="none" w="med" len="med"/>
                    </a:lnB>
                    <a:noFill/>
                  </a:tcPr>
                </a:tc>
                <a:extLst>
                  <a:ext uri="{0D108BD9-81ED-4DB2-BD59-A6C34878D82A}">
                    <a16:rowId xmlns:a16="http://schemas.microsoft.com/office/drawing/2014/main" val="10027"/>
                  </a:ext>
                </a:extLst>
              </a:tr>
              <a:tr h="576000">
                <a:tc>
                  <a:txBody>
                    <a:bodyPr/>
                    <a:lstStyle/>
                    <a:p>
                      <a:pPr marL="0" algn="ctr" rtl="0" eaLnBrk="1" fontAlgn="ctr" latinLnBrk="0" hangingPunct="1">
                        <a:spcBef>
                          <a:spcPts val="0"/>
                        </a:spcBef>
                        <a:spcAft>
                          <a:spcPts val="0"/>
                        </a:spcAft>
                      </a:pPr>
                      <a:r>
                        <a:rPr lang="es-MX" sz="1600" b="1" dirty="0" smtClean="0">
                          <a:solidFill>
                            <a:srgbClr val="FF0000"/>
                          </a:solidFill>
                          <a:effectLst/>
                          <a:latin typeface="Arial Narrow" panose="020B0606020202030204" pitchFamily="34" charset="0"/>
                        </a:rPr>
                        <a:t>4</a:t>
                      </a:r>
                      <a:endParaRPr lang="es-MX" sz="800" b="1" dirty="0" smtClean="0">
                        <a:solidFill>
                          <a:srgbClr val="FF0000"/>
                        </a:solidFill>
                        <a:effectLst/>
                        <a:latin typeface="Arial Narrow" panose="020B0606020202030204" pitchFamily="34" charset="0"/>
                      </a:endParaRPr>
                    </a:p>
                  </a:txBody>
                  <a:tcPr marL="82465" marR="82465"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noFill/>
                  </a:tcPr>
                </a:tc>
                <a:tc gridSpan="4">
                  <a:txBody>
                    <a:bodyPr/>
                    <a:lstStyle/>
                    <a:p>
                      <a:pPr rtl="0" eaLnBrk="1" fontAlgn="auto" latinLnBrk="0" hangingPunct="1"/>
                      <a:r>
                        <a:rPr lang="es-MX" sz="900" b="1" i="0" kern="1200" dirty="0" smtClean="0">
                          <a:solidFill>
                            <a:schemeClr val="dk1"/>
                          </a:solidFill>
                          <a:effectLst/>
                          <a:latin typeface="+mn-lt"/>
                          <a:ea typeface="+mn-ea"/>
                          <a:cs typeface="+mn-cs"/>
                        </a:rPr>
                        <a:t>De</a:t>
                      </a:r>
                      <a:r>
                        <a:rPr lang="es-MX" sz="900" b="1" i="0" kern="1200" baseline="0" dirty="0" smtClean="0">
                          <a:solidFill>
                            <a:schemeClr val="dk1"/>
                          </a:solidFill>
                          <a:effectLst/>
                          <a:latin typeface="+mn-lt"/>
                          <a:ea typeface="+mn-ea"/>
                          <a:cs typeface="+mn-cs"/>
                        </a:rPr>
                        <a:t> acuerdo al análisis realizado, conteste y desarrolle las siguientes cuestiones. </a:t>
                      </a:r>
                      <a:endParaRPr lang="es-MX" sz="900" dirty="0" smtClean="0">
                        <a:effectLst/>
                      </a:endParaRPr>
                    </a:p>
                    <a:p>
                      <a:pPr rtl="0" eaLnBrk="1" fontAlgn="t" latinLnBrk="0" hangingPunct="1"/>
                      <a:r>
                        <a:rPr lang="es-MX" sz="900" b="1" i="0" kern="1200" baseline="0" dirty="0" smtClean="0">
                          <a:solidFill>
                            <a:schemeClr val="dk1"/>
                          </a:solidFill>
                          <a:effectLst/>
                          <a:latin typeface="+mn-lt"/>
                          <a:ea typeface="+mn-ea"/>
                          <a:cs typeface="+mn-cs"/>
                        </a:rPr>
                        <a:t>De las aptitudes personales y sociales identificadas y analizadas, mencione dos de cada una de ellas  que en su opinión  lo caracterizan mejor y mencione al menos dos  razones para cada una de las aptitudes individuales y sociales.</a:t>
                      </a:r>
                      <a:endParaRPr lang="es-MX" sz="900" dirty="0">
                        <a:effectLst/>
                      </a:endParaRPr>
                    </a:p>
                  </a:txBody>
                  <a:tcPr marL="82465" marR="82465"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28"/>
                  </a:ext>
                </a:extLst>
              </a:tr>
            </a:tbl>
          </a:graphicData>
        </a:graphic>
      </p:graphicFrame>
      <p:cxnSp>
        <p:nvCxnSpPr>
          <p:cNvPr id="7" name="6 Conector recto de flecha"/>
          <p:cNvCxnSpPr>
            <a:endCxn id="11" idx="2"/>
          </p:cNvCxnSpPr>
          <p:nvPr/>
        </p:nvCxnSpPr>
        <p:spPr>
          <a:xfrm flipV="1">
            <a:off x="971568" y="3622532"/>
            <a:ext cx="6360781" cy="37354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6" name="5 Conector recto de flecha"/>
          <p:cNvCxnSpPr/>
          <p:nvPr/>
        </p:nvCxnSpPr>
        <p:spPr>
          <a:xfrm>
            <a:off x="977373" y="1403784"/>
            <a:ext cx="5973388" cy="129782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11" name="10 Elipse"/>
          <p:cNvSpPr/>
          <p:nvPr/>
        </p:nvSpPr>
        <p:spPr>
          <a:xfrm>
            <a:off x="7332349" y="3528032"/>
            <a:ext cx="624027" cy="1890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13" name="12 Elipse"/>
          <p:cNvSpPr/>
          <p:nvPr/>
        </p:nvSpPr>
        <p:spPr>
          <a:xfrm>
            <a:off x="6660232" y="2564457"/>
            <a:ext cx="1944216" cy="936551"/>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6" name="15 Rectángulo"/>
          <p:cNvSpPr/>
          <p:nvPr/>
        </p:nvSpPr>
        <p:spPr>
          <a:xfrm rot="20240322">
            <a:off x="3832153" y="3033810"/>
            <a:ext cx="1632181" cy="135000"/>
          </a:xfrm>
          <a:prstGeom prst="rect">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MX" sz="1400" dirty="0" smtClean="0">
                <a:solidFill>
                  <a:srgbClr val="C00000"/>
                </a:solidFill>
              </a:rPr>
              <a:t>EJEMPLO</a:t>
            </a:r>
            <a:endParaRPr lang="es-MX" sz="1400" dirty="0">
              <a:solidFill>
                <a:srgbClr val="C00000"/>
              </a:solidFill>
            </a:endParaRPr>
          </a:p>
        </p:txBody>
      </p:sp>
      <p:sp>
        <p:nvSpPr>
          <p:cNvPr id="17" name="16 Rectángulo"/>
          <p:cNvSpPr/>
          <p:nvPr/>
        </p:nvSpPr>
        <p:spPr>
          <a:xfrm rot="20240322">
            <a:off x="3840911" y="5001009"/>
            <a:ext cx="1632181" cy="135000"/>
          </a:xfrm>
          <a:prstGeom prst="rect">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MX" sz="1400" dirty="0" smtClean="0">
                <a:solidFill>
                  <a:srgbClr val="C00000"/>
                </a:solidFill>
              </a:rPr>
              <a:t>EJEMPLO</a:t>
            </a:r>
            <a:endParaRPr lang="es-MX" sz="1400" dirty="0">
              <a:solidFill>
                <a:srgbClr val="C00000"/>
              </a:solidFill>
            </a:endParaRPr>
          </a:p>
        </p:txBody>
      </p:sp>
      <p:cxnSp>
        <p:nvCxnSpPr>
          <p:cNvPr id="14" name="13 Conector recto de flecha"/>
          <p:cNvCxnSpPr>
            <a:endCxn id="24" idx="2"/>
          </p:cNvCxnSpPr>
          <p:nvPr/>
        </p:nvCxnSpPr>
        <p:spPr>
          <a:xfrm>
            <a:off x="899560" y="4428119"/>
            <a:ext cx="7056816" cy="8640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4" name="23 Elipse"/>
          <p:cNvSpPr/>
          <p:nvPr/>
        </p:nvSpPr>
        <p:spPr>
          <a:xfrm>
            <a:off x="7956376" y="4796705"/>
            <a:ext cx="648072" cy="1008559"/>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 name="3 Marcador de número de diapositiva"/>
          <p:cNvSpPr>
            <a:spLocks noGrp="1"/>
          </p:cNvSpPr>
          <p:nvPr>
            <p:ph type="sldNum" sz="quarter" idx="12"/>
          </p:nvPr>
        </p:nvSpPr>
        <p:spPr>
          <a:xfrm>
            <a:off x="6974904" y="6525344"/>
            <a:ext cx="2133600" cy="365125"/>
          </a:xfrm>
        </p:spPr>
        <p:txBody>
          <a:bodyPr/>
          <a:lstStyle/>
          <a:p>
            <a:fld id="{1D0BF17A-B6C4-43ED-8520-84B2BEDFC89F}" type="slidenum">
              <a:rPr lang="es-ES" altLang="es-MX" sz="900">
                <a:solidFill>
                  <a:schemeClr val="tx1"/>
                </a:solidFill>
              </a:rPr>
              <a:pPr/>
              <a:t>2</a:t>
            </a:fld>
            <a:endParaRPr lang="es-ES" altLang="es-MX" sz="900" dirty="0">
              <a:solidFill>
                <a:schemeClr val="tx1"/>
              </a:solidFill>
            </a:endParaRPr>
          </a:p>
        </p:txBody>
      </p:sp>
      <p:sp>
        <p:nvSpPr>
          <p:cNvPr id="12" name="Rectángulo 11"/>
          <p:cNvSpPr/>
          <p:nvPr/>
        </p:nvSpPr>
        <p:spPr>
          <a:xfrm>
            <a:off x="396464" y="129055"/>
            <a:ext cx="8352000" cy="6480000"/>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5" name="5 Rectángulo"/>
          <p:cNvSpPr/>
          <p:nvPr/>
        </p:nvSpPr>
        <p:spPr>
          <a:xfrm>
            <a:off x="396472" y="6525344"/>
            <a:ext cx="8352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ESTA  EVALUACIÓN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443107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19 Tabla"/>
          <p:cNvGraphicFramePr>
            <a:graphicFrameLocks noGrp="1"/>
          </p:cNvGraphicFramePr>
          <p:nvPr>
            <p:extLst/>
          </p:nvPr>
        </p:nvGraphicFramePr>
        <p:xfrm>
          <a:off x="242046" y="116632"/>
          <a:ext cx="8649474" cy="391922"/>
        </p:xfrm>
        <a:graphic>
          <a:graphicData uri="http://schemas.openxmlformats.org/drawingml/2006/table">
            <a:tbl>
              <a:tblPr/>
              <a:tblGrid>
                <a:gridCol w="897589">
                  <a:extLst>
                    <a:ext uri="{9D8B030D-6E8A-4147-A177-3AD203B41FA5}">
                      <a16:colId xmlns:a16="http://schemas.microsoft.com/office/drawing/2014/main" val="20000"/>
                    </a:ext>
                  </a:extLst>
                </a:gridCol>
                <a:gridCol w="3556582">
                  <a:extLst>
                    <a:ext uri="{9D8B030D-6E8A-4147-A177-3AD203B41FA5}">
                      <a16:colId xmlns:a16="http://schemas.microsoft.com/office/drawing/2014/main" val="20001"/>
                    </a:ext>
                  </a:extLst>
                </a:gridCol>
                <a:gridCol w="816783">
                  <a:extLst>
                    <a:ext uri="{9D8B030D-6E8A-4147-A177-3AD203B41FA5}">
                      <a16:colId xmlns:a16="http://schemas.microsoft.com/office/drawing/2014/main" val="20002"/>
                    </a:ext>
                  </a:extLst>
                </a:gridCol>
                <a:gridCol w="148505">
                  <a:extLst>
                    <a:ext uri="{9D8B030D-6E8A-4147-A177-3AD203B41FA5}">
                      <a16:colId xmlns:a16="http://schemas.microsoft.com/office/drawing/2014/main" val="20003"/>
                    </a:ext>
                  </a:extLst>
                </a:gridCol>
                <a:gridCol w="965287">
                  <a:extLst>
                    <a:ext uri="{9D8B030D-6E8A-4147-A177-3AD203B41FA5}">
                      <a16:colId xmlns:a16="http://schemas.microsoft.com/office/drawing/2014/main" val="20004"/>
                    </a:ext>
                  </a:extLst>
                </a:gridCol>
                <a:gridCol w="742523">
                  <a:extLst>
                    <a:ext uri="{9D8B030D-6E8A-4147-A177-3AD203B41FA5}">
                      <a16:colId xmlns:a16="http://schemas.microsoft.com/office/drawing/2014/main" val="20005"/>
                    </a:ext>
                  </a:extLst>
                </a:gridCol>
                <a:gridCol w="445514">
                  <a:extLst>
                    <a:ext uri="{9D8B030D-6E8A-4147-A177-3AD203B41FA5}">
                      <a16:colId xmlns:a16="http://schemas.microsoft.com/office/drawing/2014/main" val="20007"/>
                    </a:ext>
                  </a:extLst>
                </a:gridCol>
                <a:gridCol w="371262">
                  <a:extLst>
                    <a:ext uri="{9D8B030D-6E8A-4147-A177-3AD203B41FA5}">
                      <a16:colId xmlns:a16="http://schemas.microsoft.com/office/drawing/2014/main" val="1992962398"/>
                    </a:ext>
                  </a:extLst>
                </a:gridCol>
                <a:gridCol w="392631">
                  <a:extLst>
                    <a:ext uri="{9D8B030D-6E8A-4147-A177-3AD203B41FA5}">
                      <a16:colId xmlns:a16="http://schemas.microsoft.com/office/drawing/2014/main" val="3983719627"/>
                    </a:ext>
                  </a:extLst>
                </a:gridCol>
                <a:gridCol w="312798">
                  <a:extLst>
                    <a:ext uri="{9D8B030D-6E8A-4147-A177-3AD203B41FA5}">
                      <a16:colId xmlns:a16="http://schemas.microsoft.com/office/drawing/2014/main" val="20008"/>
                    </a:ext>
                  </a:extLst>
                </a:gridCol>
              </a:tblGrid>
              <a:tr h="0">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700" b="1" i="0" u="none" strike="noStrike" kern="1200" baseline="0" dirty="0">
                          <a:solidFill>
                            <a:srgbClr val="000000"/>
                          </a:solidFill>
                          <a:effectLst/>
                          <a:latin typeface="Arial Narrow" panose="020B0606020202030204" pitchFamily="34" charset="0"/>
                          <a:cs typeface="Arial"/>
                        </a:rPr>
                        <a:t>TGE -</a:t>
                      </a:r>
                      <a:r>
                        <a:rPr lang="es-MX" sz="700" b="1" i="0" u="none" strike="noStrike" kern="1200" baseline="0" dirty="0" smtClean="0">
                          <a:solidFill>
                            <a:srgbClr val="000000"/>
                          </a:solidFill>
                          <a:effectLst/>
                          <a:latin typeface="Arial Narrow" panose="020B0606020202030204" pitchFamily="34" charset="0"/>
                          <a:cs typeface="Arial"/>
                        </a:rPr>
                        <a:t>2021 </a:t>
                      </a:r>
                      <a:r>
                        <a:rPr lang="es-MX" sz="700" b="1" i="0" u="none" strike="noStrike" kern="1200" baseline="0" dirty="0">
                          <a:solidFill>
                            <a:srgbClr val="000000"/>
                          </a:solidFill>
                          <a:effectLst/>
                          <a:latin typeface="Arial Narrow" panose="020B0606020202030204" pitchFamily="34" charset="0"/>
                          <a:cs typeface="Arial"/>
                        </a:rPr>
                        <a:t>– </a:t>
                      </a:r>
                      <a:r>
                        <a:rPr lang="es-MX" sz="700" b="1" i="0" u="none" strike="noStrike" kern="1200" baseline="0" dirty="0" smtClean="0">
                          <a:solidFill>
                            <a:srgbClr val="000000"/>
                          </a:solidFill>
                          <a:effectLst/>
                          <a:latin typeface="Arial Narrow" panose="020B0606020202030204" pitchFamily="34" charset="0"/>
                          <a:cs typeface="Arial"/>
                        </a:rPr>
                        <a:t>2022. </a:t>
                      </a:r>
                      <a:r>
                        <a:rPr lang="es-MX" sz="700" b="1" i="0" u="none" strike="noStrike" kern="1200" baseline="0" dirty="0">
                          <a:solidFill>
                            <a:srgbClr val="000000"/>
                          </a:solidFill>
                          <a:effectLst/>
                          <a:latin typeface="Arial Narrow" panose="020B0606020202030204" pitchFamily="34" charset="0"/>
                          <a:cs typeface="Arial"/>
                        </a:rPr>
                        <a:t>MÓDULO I </a:t>
                      </a:r>
                      <a:r>
                        <a:rPr lang="es-MX" sz="700" b="1" i="0" u="none" strike="noStrike" kern="1200" baseline="0" dirty="0" smtClean="0">
                          <a:solidFill>
                            <a:srgbClr val="000000"/>
                          </a:solidFill>
                          <a:effectLst/>
                          <a:latin typeface="Arial Narrow" panose="020B0606020202030204" pitchFamily="34" charset="0"/>
                          <a:cs typeface="Arial"/>
                        </a:rPr>
                        <a:t>. CASO PRÁCTICO: SU HOTEL, S.A.</a:t>
                      </a:r>
                      <a:endParaRPr lang="es-MX" sz="700" dirty="0" smtClean="0">
                        <a:effectLst/>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FECHA DE ENVÍ0</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endParaRPr lang="es-MX" sz="700" b="1" dirty="0">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HOJA</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algn="l" rtl="0" eaLnBrk="1" fontAlgn="ctr" latinLnBrk="0" hangingPunct="1">
                        <a:spcBef>
                          <a:spcPts val="0"/>
                        </a:spcBef>
                        <a:spcAft>
                          <a:spcPts val="0"/>
                        </a:spcAft>
                      </a:pPr>
                      <a:r>
                        <a:rPr lang="es-MX" sz="700" b="1" i="0" u="none" strike="noStrike" dirty="0" smtClean="0">
                          <a:effectLst/>
                          <a:latin typeface="Arial Narrow" panose="020B0606020202030204" pitchFamily="34" charset="0"/>
                        </a:rPr>
                        <a:t>2</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700" b="1" i="0" u="none" strike="noStrike" dirty="0" smtClean="0">
                          <a:effectLst/>
                          <a:latin typeface="Arial Narrow" panose="020B0606020202030204" pitchFamily="34" charset="0"/>
                        </a:rPr>
                        <a:t>DE</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algn="l" rtl="0" eaLnBrk="1" fontAlgn="ctr" latinLnBrk="0" hangingPunct="1">
                        <a:spcBef>
                          <a:spcPts val="0"/>
                        </a:spcBef>
                        <a:spcAft>
                          <a:spcPts val="0"/>
                        </a:spcAft>
                      </a:pPr>
                      <a:r>
                        <a:rPr lang="es-MX" sz="700" b="1" i="0" u="none" strike="noStrike" dirty="0" smtClean="0">
                          <a:effectLst/>
                          <a:latin typeface="Arial Narrow" panose="020B0606020202030204" pitchFamily="34" charset="0"/>
                        </a:rPr>
                        <a:t>7</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Narrow" panose="020B0606020202030204" pitchFamily="34" charset="0"/>
                          <a:cs typeface="Arial"/>
                        </a:rPr>
                        <a:t>NOMBRE:</a:t>
                      </a:r>
                      <a:endParaRPr lang="es-MX" sz="7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base" latinLnBrk="0" hangingPunct="1">
                        <a:spcBef>
                          <a:spcPts val="0"/>
                        </a:spcBef>
                        <a:spcAft>
                          <a:spcPts val="0"/>
                        </a:spcAft>
                      </a:pPr>
                      <a:endParaRPr lang="es-MX" sz="7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CARRERA</a:t>
                      </a:r>
                      <a:endParaRPr lang="es-MX" sz="7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pPr marL="0" algn="l" rtl="0" eaLnBrk="1" fontAlgn="ctr" latinLnBrk="0" hangingPunct="1">
                        <a:spcBef>
                          <a:spcPts val="0"/>
                        </a:spcBef>
                        <a:spcAft>
                          <a:spcPts val="0"/>
                        </a:spcAft>
                      </a:pPr>
                      <a:endParaRPr lang="es-MX" sz="7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MATRÍCULA</a:t>
                      </a:r>
                      <a:endParaRPr lang="es-MX" sz="7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4">
                  <a:txBody>
                    <a:bodyPr/>
                    <a:lstStyle/>
                    <a:p>
                      <a:pPr marL="0" algn="l" rtl="0" eaLnBrk="1" fontAlgn="ctr" latinLnBrk="0" hangingPunct="1">
                        <a:spcBef>
                          <a:spcPts val="0"/>
                        </a:spcBef>
                        <a:spcAft>
                          <a:spcPts val="0"/>
                        </a:spcAft>
                      </a:pPr>
                      <a:endParaRPr lang="es-MX" sz="7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graphicFrame>
        <p:nvGraphicFramePr>
          <p:cNvPr id="6" name="Tabla 5"/>
          <p:cNvGraphicFramePr>
            <a:graphicFrameLocks noGrp="1"/>
          </p:cNvGraphicFramePr>
          <p:nvPr>
            <p:extLst/>
          </p:nvPr>
        </p:nvGraphicFramePr>
        <p:xfrm>
          <a:off x="252852" y="1737336"/>
          <a:ext cx="3752348" cy="4716000"/>
        </p:xfrm>
        <a:graphic>
          <a:graphicData uri="http://schemas.openxmlformats.org/drawingml/2006/table">
            <a:tbl>
              <a:tblPr firstRow="1" bandRow="1"/>
              <a:tblGrid>
                <a:gridCol w="213393">
                  <a:extLst>
                    <a:ext uri="{9D8B030D-6E8A-4147-A177-3AD203B41FA5}">
                      <a16:colId xmlns:a16="http://schemas.microsoft.com/office/drawing/2014/main" val="3424215036"/>
                    </a:ext>
                  </a:extLst>
                </a:gridCol>
                <a:gridCol w="288000">
                  <a:extLst>
                    <a:ext uri="{9D8B030D-6E8A-4147-A177-3AD203B41FA5}">
                      <a16:colId xmlns:a16="http://schemas.microsoft.com/office/drawing/2014/main" val="3198099064"/>
                    </a:ext>
                  </a:extLst>
                </a:gridCol>
                <a:gridCol w="3250955">
                  <a:extLst>
                    <a:ext uri="{9D8B030D-6E8A-4147-A177-3AD203B41FA5}">
                      <a16:colId xmlns:a16="http://schemas.microsoft.com/office/drawing/2014/main" val="744885728"/>
                    </a:ext>
                  </a:extLst>
                </a:gridCol>
              </a:tblGrid>
              <a:tr h="193651">
                <a:tc gridSpan="3">
                  <a:txBody>
                    <a:bodyPr/>
                    <a:lstStyle/>
                    <a:p>
                      <a:pPr marL="0" algn="ctr" rtl="0" eaLnBrk="1" fontAlgn="t" latinLnBrk="0" hangingPunct="1">
                        <a:spcBef>
                          <a:spcPts val="0"/>
                        </a:spcBef>
                        <a:spcAft>
                          <a:spcPts val="0"/>
                        </a:spcAft>
                      </a:pPr>
                      <a:r>
                        <a:rPr lang="es-MX" sz="800" b="1" i="0" u="none" strike="noStrike" dirty="0" smtClean="0">
                          <a:effectLst/>
                          <a:latin typeface="Arial" panose="020B0604020202020204" pitchFamily="34" charset="0"/>
                        </a:rPr>
                        <a:t>DESCRIPCIÓN SINTETIZADA DEL PUESTO</a:t>
                      </a:r>
                      <a:endParaRPr lang="es-MX" sz="800" b="1" i="0" u="none" strike="noStrike" dirty="0">
                        <a:effectLst/>
                        <a:latin typeface="Arial" panose="020B0604020202020204" pitchFamily="34" charset="0"/>
                      </a:endParaRPr>
                    </a:p>
                  </a:txBody>
                  <a:tcPr marL="54325" marR="54325" marT="27163" marB="2716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hMerge="1">
                  <a:txBody>
                    <a:bodyPr/>
                    <a:lstStyle/>
                    <a:p>
                      <a:endParaRPr lang="es-MX"/>
                    </a:p>
                  </a:txBody>
                  <a:tcPr/>
                </a:tc>
                <a:tc hMerge="1">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endParaRPr>
                    </a:p>
                  </a:txBody>
                  <a:tcPr marL="54325" marR="54325" marT="27163" marB="2716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extLst>
                  <a:ext uri="{0D108BD9-81ED-4DB2-BD59-A6C34878D82A}">
                    <a16:rowId xmlns:a16="http://schemas.microsoft.com/office/drawing/2014/main" val="578820285"/>
                  </a:ext>
                </a:extLst>
              </a:tr>
              <a:tr h="193651">
                <a:tc gridSpan="2">
                  <a:txBody>
                    <a:bodyPr/>
                    <a:lstStyle/>
                    <a:p>
                      <a:pPr marL="0" algn="ctr" rtl="0" eaLnBrk="1" fontAlgn="t" latinLnBrk="0" hangingPunct="1">
                        <a:spcBef>
                          <a:spcPts val="0"/>
                        </a:spcBef>
                        <a:spcAft>
                          <a:spcPts val="0"/>
                        </a:spcAft>
                      </a:pPr>
                      <a:r>
                        <a:rPr lang="es-MX" sz="600" b="1" i="0" u="none" strike="noStrike" kern="1200" dirty="0">
                          <a:solidFill>
                            <a:srgbClr val="000000"/>
                          </a:solidFill>
                          <a:effectLst/>
                          <a:latin typeface="Arial" panose="020B0604020202020204" pitchFamily="34" charset="0"/>
                          <a:cs typeface="Arial" panose="020B0604020202020204" pitchFamily="34" charset="0"/>
                        </a:rPr>
                        <a:t>PUESTO</a:t>
                      </a:r>
                      <a:endParaRPr lang="es-MX" sz="600" b="0" i="0" u="none" strike="noStrike" dirty="0">
                        <a:effectLst/>
                        <a:latin typeface="Arial" panose="020B0604020202020204" pitchFamily="34" charset="0"/>
                      </a:endParaRPr>
                    </a:p>
                  </a:txBody>
                  <a:tcPr marL="54325" marR="54325" marT="27163" marB="2716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1" i="1" u="none" strike="noStrike" kern="1200" dirty="0">
                          <a:solidFill>
                            <a:srgbClr val="FF0000"/>
                          </a:solidFill>
                          <a:effectLst/>
                          <a:latin typeface="Arial" panose="020B0604020202020204" pitchFamily="34" charset="0"/>
                          <a:cs typeface="Arial" panose="020B0604020202020204" pitchFamily="34" charset="0"/>
                        </a:rPr>
                        <a:t>JEFE DE MANTENIMIENTO</a:t>
                      </a:r>
                      <a:endParaRPr lang="es-MX" sz="800" b="0" i="1" u="none" strike="noStrike" dirty="0">
                        <a:solidFill>
                          <a:srgbClr val="FF0000"/>
                        </a:solidFill>
                        <a:effectLst/>
                        <a:latin typeface="Arial" panose="020B0604020202020204" pitchFamily="34" charset="0"/>
                      </a:endParaRPr>
                    </a:p>
                  </a:txBody>
                  <a:tcPr marL="54325" marR="54325" marT="27163" marB="2716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2397219"/>
                  </a:ext>
                </a:extLst>
              </a:tr>
              <a:tr h="595540">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OBJETI-VO</a:t>
                      </a:r>
                      <a:endParaRPr lang="es-MX" sz="700" b="0" i="0" u="none" strike="noStrike" dirty="0">
                        <a:effectLst/>
                        <a:latin typeface="Arial" panose="020B0604020202020204" pitchFamily="34" charset="0"/>
                      </a:endParaRPr>
                    </a:p>
                  </a:txBody>
                  <a:tcPr marL="54325" marR="54325" marT="27163" marB="2716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hMerge="1">
                  <a:txBody>
                    <a:bodyPr/>
                    <a:lstStyle/>
                    <a:p>
                      <a:endParaRPr lang="es-MX"/>
                    </a:p>
                  </a:txBody>
                  <a:tcPr/>
                </a:tc>
                <a:tc>
                  <a:txBody>
                    <a:bodyPr/>
                    <a:lstStyle/>
                    <a:p>
                      <a:pPr marL="0" marR="0" indent="0" algn="just"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Verificar las acciones del mantenimiento preventivo y correctivo de los equipos, instalaciones y en general del Hotel, programando las acciones de reemplazo y substitución oportunamente, mantenerlos en óptimas condiciones físicas y de operación.</a:t>
                      </a:r>
                      <a:endParaRPr lang="es-MX" sz="800" b="1" i="0" u="none" strike="noStrike" dirty="0">
                        <a:effectLst/>
                        <a:latin typeface="+mn-lt"/>
                      </a:endParaRPr>
                    </a:p>
                  </a:txBody>
                  <a:tcPr marL="72000" marR="54325" marT="27163" marB="2716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67700524"/>
                  </a:ext>
                </a:extLst>
              </a:tr>
              <a:tr h="461578">
                <a:tc rowSpan="10">
                  <a:txBody>
                    <a:bodyPr/>
                    <a:lstStyle/>
                    <a:p>
                      <a:pPr marL="0" marR="0" indent="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FUNCIONES</a:t>
                      </a:r>
                      <a:r>
                        <a:rPr lang="es-MX" sz="700" b="1" i="0" u="none" strike="noStrike" kern="1200" baseline="0" dirty="0">
                          <a:solidFill>
                            <a:srgbClr val="000000"/>
                          </a:solidFill>
                          <a:effectLst/>
                          <a:latin typeface="Arial" panose="020B0604020202020204" pitchFamily="34" charset="0"/>
                          <a:cs typeface="Arial" panose="020B0604020202020204" pitchFamily="34" charset="0"/>
                        </a:rPr>
                        <a:t>  PRINCIPALES</a:t>
                      </a:r>
                      <a:endParaRPr lang="es-MX" sz="700" b="0" i="0" u="none" strike="noStrike" dirty="0">
                        <a:effectLst/>
                        <a:latin typeface="Arial" panose="020B0604020202020204" pitchFamily="34" charset="0"/>
                      </a:endParaRPr>
                    </a:p>
                  </a:txBody>
                  <a:tcPr marL="54325" marR="54325" marT="27163" marB="27163"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1</a:t>
                      </a:r>
                      <a:endParaRPr lang="es-MX" sz="700" b="0" i="0" u="none" strike="noStrike" dirty="0">
                        <a:effectLst/>
                        <a:latin typeface="Arial" panose="020B0604020202020204" pitchFamily="34" charset="0"/>
                      </a:endParaRPr>
                    </a:p>
                  </a:txBody>
                  <a:tcPr marL="54325" marR="54325" marT="27163" marB="2716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marR="0" indent="0" algn="just"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Elaborar el plan, programa y presupuesto anual de mantenimiento, tanto preventivo como correctivo,</a:t>
                      </a:r>
                      <a:r>
                        <a:rPr lang="es-MX" sz="800" b="1" i="0" u="none" strike="noStrike" kern="1200" baseline="0" dirty="0">
                          <a:solidFill>
                            <a:srgbClr val="000000"/>
                          </a:solidFill>
                          <a:effectLst/>
                          <a:latin typeface="+mn-lt"/>
                          <a:cs typeface="Arial" panose="020B0604020202020204" pitchFamily="34" charset="0"/>
                        </a:rPr>
                        <a:t> y darle puntual seguimiento y evaluar sus resultados</a:t>
                      </a:r>
                      <a:endParaRPr lang="es-MX" sz="800" b="1" i="0" u="none" strike="noStrike" dirty="0">
                        <a:effectLst/>
                        <a:latin typeface="+mn-lt"/>
                      </a:endParaRPr>
                    </a:p>
                  </a:txBody>
                  <a:tcPr marL="72000" marR="54325" marT="27163" marB="2716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301503994"/>
                  </a:ext>
                </a:extLst>
              </a:tr>
              <a:tr h="327618">
                <a:tc v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2</a:t>
                      </a:r>
                      <a:endParaRPr lang="es-MX" sz="700" b="0" i="0" u="none" strike="noStrike" dirty="0">
                        <a:effectLst/>
                        <a:latin typeface="Arial" panose="020B0604020202020204" pitchFamily="34" charset="0"/>
                      </a:endParaRPr>
                    </a:p>
                  </a:txBody>
                  <a:tcPr marL="54325" marR="54325" marT="27163" marB="2716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algn="just"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Asignar tareas al personal de mantenimiento de cada turno y verificar la entrega-recepción de 1er al 2do turno</a:t>
                      </a:r>
                      <a:endParaRPr lang="es-MX" sz="800" b="1" i="0" u="none" strike="noStrike" dirty="0">
                        <a:effectLst/>
                        <a:latin typeface="+mn-lt"/>
                      </a:endParaRPr>
                    </a:p>
                  </a:txBody>
                  <a:tcPr marL="72000" marR="54325" marT="27163" marB="2716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01046993"/>
                  </a:ext>
                </a:extLst>
              </a:tr>
              <a:tr h="327618">
                <a:tc v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3</a:t>
                      </a:r>
                      <a:endParaRPr lang="es-MX" sz="700" b="0" i="0" u="none" strike="noStrike" dirty="0">
                        <a:effectLst/>
                        <a:latin typeface="Arial" panose="020B0604020202020204" pitchFamily="34" charset="0"/>
                      </a:endParaRPr>
                    </a:p>
                  </a:txBody>
                  <a:tcPr marL="54325" marR="54325" marT="27163" marB="2716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marR="0" indent="0" algn="just"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Elaborar y coordinar el programa anual de capacitación y actualización  del personal de mantenimiento,</a:t>
                      </a:r>
                      <a:r>
                        <a:rPr lang="es-MX" sz="800" b="1" i="0" u="none" strike="noStrike" kern="1200" baseline="0" dirty="0">
                          <a:solidFill>
                            <a:srgbClr val="000000"/>
                          </a:solidFill>
                          <a:effectLst/>
                          <a:latin typeface="+mn-lt"/>
                          <a:cs typeface="Arial" panose="020B0604020202020204" pitchFamily="34" charset="0"/>
                        </a:rPr>
                        <a:t> </a:t>
                      </a:r>
                      <a:r>
                        <a:rPr lang="es-MX" sz="800" b="1" i="0" u="none" strike="noStrike" kern="1200" dirty="0">
                          <a:solidFill>
                            <a:srgbClr val="000000"/>
                          </a:solidFill>
                          <a:effectLst/>
                          <a:latin typeface="+mn-lt"/>
                          <a:cs typeface="Arial" panose="020B0604020202020204" pitchFamily="34" charset="0"/>
                        </a:rPr>
                        <a:t>y evaluar la aplicación de lo aprendido</a:t>
                      </a:r>
                      <a:endParaRPr lang="es-MX" sz="800" b="1" i="0" u="none" strike="noStrike" dirty="0">
                        <a:effectLst/>
                        <a:latin typeface="+mn-lt"/>
                      </a:endParaRPr>
                    </a:p>
                  </a:txBody>
                  <a:tcPr marL="72000" marR="54325" marT="27163" marB="2716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08762818"/>
                  </a:ext>
                </a:extLst>
              </a:tr>
              <a:tr h="327618">
                <a:tc v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4</a:t>
                      </a:r>
                      <a:endParaRPr lang="es-MX" sz="700" b="0" i="0" u="none" strike="noStrike" dirty="0">
                        <a:effectLst/>
                        <a:latin typeface="Arial" panose="020B0604020202020204" pitchFamily="34" charset="0"/>
                      </a:endParaRPr>
                    </a:p>
                  </a:txBody>
                  <a:tcPr marL="54325" marR="54325" marT="27163" marB="2716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marR="0" indent="0" algn="just"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Supervisar las labores de mantenimiento preventivo y correctivo de los equipos según listado y rol</a:t>
                      </a:r>
                      <a:r>
                        <a:rPr lang="es-MX" sz="800" b="1" i="0" u="none" strike="noStrike" kern="1200" baseline="0" dirty="0">
                          <a:solidFill>
                            <a:srgbClr val="000000"/>
                          </a:solidFill>
                          <a:effectLst/>
                          <a:latin typeface="+mn-lt"/>
                          <a:cs typeface="Arial" panose="020B0604020202020204" pitchFamily="34" charset="0"/>
                        </a:rPr>
                        <a:t> asignado</a:t>
                      </a:r>
                      <a:endParaRPr lang="es-MX" sz="800" b="1" i="0" u="none" strike="noStrike" dirty="0">
                        <a:effectLst/>
                        <a:latin typeface="+mn-lt"/>
                      </a:endParaRPr>
                    </a:p>
                  </a:txBody>
                  <a:tcPr marL="72000" marR="54325" marT="27163" marB="2716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964030173"/>
                  </a:ext>
                </a:extLst>
              </a:tr>
              <a:tr h="461578">
                <a:tc v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5</a:t>
                      </a:r>
                      <a:endParaRPr lang="es-MX" sz="700" b="0" i="0" u="none" strike="noStrike" dirty="0">
                        <a:effectLst/>
                        <a:latin typeface="Arial" panose="020B0604020202020204" pitchFamily="34" charset="0"/>
                      </a:endParaRPr>
                    </a:p>
                  </a:txBody>
                  <a:tcPr marL="54325" marR="54325" marT="27163" marB="2716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marR="0" indent="0" algn="just"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Coordinar y supervisar la realización del inventario</a:t>
                      </a:r>
                      <a:r>
                        <a:rPr lang="es-MX" sz="800" b="1" i="0" u="none" strike="noStrike" kern="1200" baseline="0" dirty="0">
                          <a:solidFill>
                            <a:srgbClr val="000000"/>
                          </a:solidFill>
                          <a:effectLst/>
                          <a:latin typeface="+mn-lt"/>
                          <a:cs typeface="Arial" panose="020B0604020202020204" pitchFamily="34" charset="0"/>
                        </a:rPr>
                        <a:t> mensual </a:t>
                      </a:r>
                      <a:r>
                        <a:rPr lang="es-MX" sz="800" b="1" i="0" u="none" strike="noStrike" kern="1200" dirty="0">
                          <a:solidFill>
                            <a:srgbClr val="000000"/>
                          </a:solidFill>
                          <a:effectLst/>
                          <a:latin typeface="+mn-lt"/>
                          <a:cs typeface="Arial" panose="020B0604020202020204" pitchFamily="34" charset="0"/>
                        </a:rPr>
                        <a:t>físico de herramientas de mantenimiento, suministros y demás activos físicos</a:t>
                      </a:r>
                      <a:r>
                        <a:rPr lang="es-MX" sz="800" b="1" i="0" u="none" strike="noStrike" kern="1200" baseline="0" dirty="0">
                          <a:solidFill>
                            <a:srgbClr val="000000"/>
                          </a:solidFill>
                          <a:effectLst/>
                          <a:latin typeface="+mn-lt"/>
                          <a:cs typeface="Arial" panose="020B0604020202020204" pitchFamily="34" charset="0"/>
                        </a:rPr>
                        <a:t> del departamento.</a:t>
                      </a:r>
                      <a:endParaRPr lang="es-MX" sz="800" b="1" i="0" u="none" strike="noStrike" dirty="0">
                        <a:effectLst/>
                        <a:latin typeface="+mn-lt"/>
                      </a:endParaRPr>
                    </a:p>
                  </a:txBody>
                  <a:tcPr marL="72000" marR="54325" marT="27163" marB="2716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648658306"/>
                  </a:ext>
                </a:extLst>
              </a:tr>
              <a:tr h="408101">
                <a:tc v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6</a:t>
                      </a:r>
                      <a:endParaRPr lang="es-MX" sz="700" b="0" i="0" u="none" strike="noStrike" dirty="0">
                        <a:effectLst/>
                        <a:latin typeface="Arial" panose="020B0604020202020204" pitchFamily="34" charset="0"/>
                      </a:endParaRPr>
                    </a:p>
                  </a:txBody>
                  <a:tcPr marL="54325" marR="54325" marT="27163" marB="2716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marR="0" indent="0" algn="just"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Coordinar con el Ama de Llaves y el Jefe de Recepción, los bloqueos, para efectuar el mantenimiento preventivo a las habitaciones, así como asignar las habitaciones al personal de mantenimiento para que lo realicen.</a:t>
                      </a:r>
                      <a:endParaRPr lang="es-MX" sz="800" b="1" i="0" u="none" strike="noStrike" dirty="0">
                        <a:effectLst/>
                        <a:latin typeface="+mn-lt"/>
                      </a:endParaRPr>
                    </a:p>
                  </a:txBody>
                  <a:tcPr marL="72000" marR="40744" marT="565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941692500"/>
                  </a:ext>
                </a:extLst>
              </a:tr>
              <a:tr h="274146">
                <a:tc v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7</a:t>
                      </a:r>
                      <a:endParaRPr lang="es-MX" sz="700" b="0" i="0" u="none" strike="noStrike" dirty="0">
                        <a:effectLst/>
                        <a:latin typeface="Arial" panose="020B0604020202020204" pitchFamily="34" charset="0"/>
                      </a:endParaRPr>
                    </a:p>
                  </a:txBody>
                  <a:tcPr marL="54325" marR="54325" marT="27163" marB="2716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marR="0" indent="0" algn="just"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Realizar el recorrido diario en las instalaciones para verificar su estado y el correcto funcionamiento de los equipos,</a:t>
                      </a:r>
                      <a:r>
                        <a:rPr lang="es-MX" sz="800" b="1" i="0" u="none" strike="noStrike" kern="1200" baseline="0" dirty="0">
                          <a:solidFill>
                            <a:srgbClr val="000000"/>
                          </a:solidFill>
                          <a:effectLst/>
                          <a:latin typeface="+mn-lt"/>
                          <a:cs typeface="Arial" panose="020B0604020202020204" pitchFamily="34" charset="0"/>
                        </a:rPr>
                        <a:t> y </a:t>
                      </a:r>
                      <a:r>
                        <a:rPr lang="es-MX" sz="800" b="1" i="0" u="none" strike="noStrike" kern="1200" dirty="0">
                          <a:solidFill>
                            <a:srgbClr val="000000"/>
                          </a:solidFill>
                          <a:effectLst/>
                          <a:latin typeface="+mn-lt"/>
                          <a:cs typeface="Arial" panose="020B0604020202020204" pitchFamily="34" charset="0"/>
                        </a:rPr>
                        <a:t>verificar las bitácoras de turno.</a:t>
                      </a:r>
                      <a:endParaRPr lang="es-MX" sz="800" b="1" i="0" u="none" strike="noStrike" dirty="0">
                        <a:effectLst/>
                        <a:latin typeface="+mn-lt"/>
                      </a:endParaRPr>
                    </a:p>
                  </a:txBody>
                  <a:tcPr marL="72000" marR="40744" marT="565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18795941"/>
                  </a:ext>
                </a:extLst>
              </a:tr>
              <a:tr h="274146">
                <a:tc v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8</a:t>
                      </a:r>
                      <a:endParaRPr lang="es-MX" sz="700" b="0" i="0" u="none" strike="noStrike" dirty="0">
                        <a:effectLst/>
                        <a:latin typeface="Arial" panose="020B0604020202020204" pitchFamily="34" charset="0"/>
                      </a:endParaRPr>
                    </a:p>
                  </a:txBody>
                  <a:tcPr marL="54325" marR="54325" marT="27163" marB="2716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marR="0" indent="0" algn="just"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Determinar los criterios e indicadores de reemplazo, substitución o renovación de equipos, maquinaria e instalaciones.</a:t>
                      </a:r>
                      <a:endParaRPr lang="es-MX" sz="800" b="1" i="0" u="none" strike="noStrike" dirty="0">
                        <a:effectLst/>
                        <a:latin typeface="+mn-lt"/>
                      </a:endParaRPr>
                    </a:p>
                  </a:txBody>
                  <a:tcPr marL="72000" marR="40744" marT="565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554996598"/>
                  </a:ext>
                </a:extLst>
              </a:tr>
              <a:tr h="368394">
                <a:tc vMerge="1">
                  <a:txBody>
                    <a:bodyPr/>
                    <a:lstStyle/>
                    <a:p>
                      <a:pPr marL="0" marR="0" indent="0" algn="ctr" rtl="0" eaLnBrk="1" fontAlgn="ctr" latinLnBrk="0" hangingPunct="1">
                        <a:spcBef>
                          <a:spcPts val="0"/>
                        </a:spcBef>
                        <a:spcAft>
                          <a:spcPts val="0"/>
                        </a:spcAft>
                      </a:pPr>
                      <a:endParaRPr lang="es-MX" sz="700" b="0" i="0" u="none" strike="noStrike" dirty="0">
                        <a:effectLst/>
                        <a:latin typeface="Arial" panose="020B0604020202020204" pitchFamily="34" charset="0"/>
                      </a:endParaRPr>
                    </a:p>
                  </a:txBody>
                  <a:tcPr marL="54325" marR="54325" marT="27163" marB="27163"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9</a:t>
                      </a:r>
                      <a:endParaRPr lang="es-MX" sz="180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marR="0" indent="0" algn="just"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Atender a proveedores, </a:t>
                      </a:r>
                      <a:r>
                        <a:rPr lang="es-MX" sz="800" b="1" i="0" u="none" strike="noStrike" kern="1200" baseline="0" dirty="0">
                          <a:solidFill>
                            <a:srgbClr val="000000"/>
                          </a:solidFill>
                          <a:effectLst/>
                          <a:latin typeface="+mn-lt"/>
                          <a:cs typeface="Arial" panose="020B0604020202020204" pitchFamily="34" charset="0"/>
                        </a:rPr>
                        <a:t>el</a:t>
                      </a:r>
                      <a:r>
                        <a:rPr lang="es-MX" sz="800" b="1" i="0" u="none" strike="noStrike" kern="1200" dirty="0">
                          <a:solidFill>
                            <a:srgbClr val="000000"/>
                          </a:solidFill>
                          <a:effectLst/>
                          <a:latin typeface="+mn-lt"/>
                          <a:cs typeface="Arial" panose="020B0604020202020204" pitchFamily="34" charset="0"/>
                        </a:rPr>
                        <a:t>aborar el análisis comparativo y enviar las cotizaciones y reportes respectivos a Contraloría.</a:t>
                      </a:r>
                      <a:endParaRPr lang="es-MX" sz="1800" b="1" i="0" u="none" strike="noStrike" dirty="0">
                        <a:effectLst/>
                        <a:latin typeface="+mn-lt"/>
                      </a:endParaRPr>
                    </a:p>
                  </a:txBody>
                  <a:tcPr marL="72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41675196"/>
                  </a:ext>
                </a:extLst>
              </a:tr>
              <a:tr h="502361">
                <a:tc vMerge="1">
                  <a:txBody>
                    <a:bodyPr/>
                    <a:lstStyle/>
                    <a:p>
                      <a:pPr marL="0" marR="0" indent="0" algn="ctr" rtl="0" eaLnBrk="1" fontAlgn="ctr" latinLnBrk="0" hangingPunct="1">
                        <a:spcBef>
                          <a:spcPts val="0"/>
                        </a:spcBef>
                        <a:spcAft>
                          <a:spcPts val="0"/>
                        </a:spcAft>
                      </a:pPr>
                      <a:endParaRPr lang="es-MX" sz="700" b="0" i="0" u="none" strike="noStrike" dirty="0">
                        <a:effectLst/>
                        <a:latin typeface="Arial" panose="020B0604020202020204" pitchFamily="34" charset="0"/>
                      </a:endParaRPr>
                    </a:p>
                  </a:txBody>
                  <a:tcPr marL="54325" marR="54325" marT="27163" marB="27163"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10</a:t>
                      </a:r>
                      <a:endParaRPr lang="es-MX" sz="180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marR="0" indent="0" algn="just"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Programar el mantenimiento preventivo, y atender el correctivo de los sistemas informáticos del hotel (reservaciones, recepción, internet, telefonía, manejo de equipos,</a:t>
                      </a:r>
                      <a:r>
                        <a:rPr lang="es-MX" sz="800" b="1" i="0" u="none" strike="noStrike" kern="1200" baseline="0" dirty="0">
                          <a:solidFill>
                            <a:srgbClr val="000000"/>
                          </a:solidFill>
                          <a:effectLst/>
                          <a:latin typeface="+mn-lt"/>
                          <a:cs typeface="Arial" panose="020B0604020202020204" pitchFamily="34" charset="0"/>
                        </a:rPr>
                        <a:t> instalaciones y computadoras</a:t>
                      </a:r>
                      <a:r>
                        <a:rPr lang="es-MX" sz="800" b="1" i="0" u="none" strike="noStrike" kern="1200" dirty="0">
                          <a:solidFill>
                            <a:srgbClr val="000000"/>
                          </a:solidFill>
                          <a:effectLst/>
                          <a:latin typeface="+mn-lt"/>
                          <a:cs typeface="Arial" panose="020B0604020202020204" pitchFamily="34" charset="0"/>
                        </a:rPr>
                        <a:t> etc.)</a:t>
                      </a:r>
                      <a:endParaRPr lang="es-MX" sz="1800" b="1" i="0" u="none" strike="noStrike" dirty="0">
                        <a:effectLst/>
                        <a:latin typeface="+mn-lt"/>
                      </a:endParaRPr>
                    </a:p>
                  </a:txBody>
                  <a:tcPr marL="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801465758"/>
                  </a:ext>
                </a:extLst>
              </a:tr>
            </a:tbl>
          </a:graphicData>
        </a:graphic>
      </p:graphicFrame>
      <p:graphicFrame>
        <p:nvGraphicFramePr>
          <p:cNvPr id="7" name="Tabla 6"/>
          <p:cNvGraphicFramePr>
            <a:graphicFrameLocks noGrp="1"/>
          </p:cNvGraphicFramePr>
          <p:nvPr>
            <p:extLst/>
          </p:nvPr>
        </p:nvGraphicFramePr>
        <p:xfrm>
          <a:off x="4059007" y="1731785"/>
          <a:ext cx="4860001" cy="4937575"/>
        </p:xfrm>
        <a:graphic>
          <a:graphicData uri="http://schemas.openxmlformats.org/drawingml/2006/table">
            <a:tbl>
              <a:tblPr firstRow="1" bandRow="1"/>
              <a:tblGrid>
                <a:gridCol w="250445">
                  <a:extLst>
                    <a:ext uri="{9D8B030D-6E8A-4147-A177-3AD203B41FA5}">
                      <a16:colId xmlns:a16="http://schemas.microsoft.com/office/drawing/2014/main" val="2605492190"/>
                    </a:ext>
                  </a:extLst>
                </a:gridCol>
                <a:gridCol w="503727">
                  <a:extLst>
                    <a:ext uri="{9D8B030D-6E8A-4147-A177-3AD203B41FA5}">
                      <a16:colId xmlns:a16="http://schemas.microsoft.com/office/drawing/2014/main" val="2225351250"/>
                    </a:ext>
                  </a:extLst>
                </a:gridCol>
                <a:gridCol w="1756105">
                  <a:extLst>
                    <a:ext uri="{9D8B030D-6E8A-4147-A177-3AD203B41FA5}">
                      <a16:colId xmlns:a16="http://schemas.microsoft.com/office/drawing/2014/main" val="3084686496"/>
                    </a:ext>
                  </a:extLst>
                </a:gridCol>
                <a:gridCol w="317196">
                  <a:extLst>
                    <a:ext uri="{9D8B030D-6E8A-4147-A177-3AD203B41FA5}">
                      <a16:colId xmlns:a16="http://schemas.microsoft.com/office/drawing/2014/main" val="86605906"/>
                    </a:ext>
                  </a:extLst>
                </a:gridCol>
                <a:gridCol w="1715332">
                  <a:extLst>
                    <a:ext uri="{9D8B030D-6E8A-4147-A177-3AD203B41FA5}">
                      <a16:colId xmlns:a16="http://schemas.microsoft.com/office/drawing/2014/main" val="2305927071"/>
                    </a:ext>
                  </a:extLst>
                </a:gridCol>
                <a:gridCol w="317196">
                  <a:extLst>
                    <a:ext uri="{9D8B030D-6E8A-4147-A177-3AD203B41FA5}">
                      <a16:colId xmlns:a16="http://schemas.microsoft.com/office/drawing/2014/main" val="1863437419"/>
                    </a:ext>
                  </a:extLst>
                </a:gridCol>
              </a:tblGrid>
              <a:tr h="192943">
                <a:tc gridSpan="4">
                  <a:txBody>
                    <a:bodyPr/>
                    <a:lstStyle/>
                    <a:p>
                      <a:pPr marL="0" marR="0" indent="0" algn="ctr" rtl="0" eaLnBrk="1" fontAlgn="ctr" latinLnBrk="0" hangingPunct="1">
                        <a:spcBef>
                          <a:spcPts val="0"/>
                        </a:spcBef>
                        <a:spcAft>
                          <a:spcPts val="0"/>
                        </a:spcAft>
                      </a:pPr>
                      <a:r>
                        <a:rPr lang="es-MX" sz="800" b="1" i="0" u="none" strike="noStrike" dirty="0" smtClean="0">
                          <a:effectLst/>
                          <a:latin typeface="Arial" panose="020B0604020202020204" pitchFamily="34" charset="0"/>
                          <a:cs typeface="Arial" panose="020B0604020202020204" pitchFamily="34" charset="0"/>
                        </a:rPr>
                        <a:t>PERFIL DE LOS CANDIDATOS</a:t>
                      </a:r>
                      <a:r>
                        <a:rPr lang="es-MX" sz="800" b="1" i="0" u="none" strike="noStrike" baseline="0" dirty="0" smtClean="0">
                          <a:effectLst/>
                          <a:latin typeface="Arial" panose="020B0604020202020204" pitchFamily="34" charset="0"/>
                          <a:cs typeface="Arial" panose="020B0604020202020204" pitchFamily="34" charset="0"/>
                        </a:rPr>
                        <a:t> AL PUESTO DE:</a:t>
                      </a: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pPr marL="0" marR="0" indent="0" algn="ctr" rtl="0" eaLnBrk="1" fontAlgn="ctr" latinLnBrk="0" hangingPunct="1">
                        <a:spcBef>
                          <a:spcPts val="0"/>
                        </a:spcBef>
                        <a:spcAft>
                          <a:spcPts val="0"/>
                        </a:spcAft>
                      </a:pP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indent="0" algn="ctr" rtl="0" eaLnBrk="1" fontAlgn="ctr" latinLnBrk="0" hangingPunct="1">
                        <a:spcBef>
                          <a:spcPts val="0"/>
                        </a:spcBef>
                        <a:spcAft>
                          <a:spcPts val="0"/>
                        </a:spcAft>
                      </a:pP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indent="0" algn="ctr" rtl="0" eaLnBrk="1" fontAlgn="ctr" latinLnBrk="0" hangingPunct="1">
                        <a:spcBef>
                          <a:spcPts val="0"/>
                        </a:spcBef>
                        <a:spcAft>
                          <a:spcPts val="0"/>
                        </a:spcAft>
                      </a:pPr>
                      <a:r>
                        <a:rPr lang="es-MX" sz="800" b="1" i="1" u="none" strike="noStrike" dirty="0" smtClean="0">
                          <a:solidFill>
                            <a:srgbClr val="FF0000"/>
                          </a:solidFill>
                          <a:effectLst/>
                          <a:latin typeface="Arial" panose="020B0604020202020204" pitchFamily="34" charset="0"/>
                          <a:cs typeface="Arial" panose="020B0604020202020204" pitchFamily="34" charset="0"/>
                        </a:rPr>
                        <a:t>JEFE DE MANTENIMIENTO</a:t>
                      </a:r>
                      <a:endParaRPr lang="es-MX" sz="800" b="1" i="1" u="none" strike="noStrike" dirty="0">
                        <a:solidFill>
                          <a:srgbClr val="FF0000"/>
                        </a:solidFill>
                        <a:effectLst/>
                        <a:latin typeface="Arial" panose="020B0604020202020204" pitchFamily="34" charset="0"/>
                        <a:cs typeface="Arial" panose="020B0604020202020204" pitchFamily="34" charset="0"/>
                      </a:endParaRPr>
                    </a:p>
                  </a:txBody>
                  <a:tcPr marL="63962" marR="63962" marT="31935" marB="31935"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marL="0" algn="l"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8670565"/>
                  </a:ext>
                </a:extLst>
              </a:tr>
              <a:tr h="192943">
                <a:tc gridSpan="2">
                  <a:txBody>
                    <a:bodyPr/>
                    <a:lstStyle/>
                    <a:p>
                      <a:pPr marL="0" marR="0" indent="0" algn="ctr" rtl="0" eaLnBrk="1" fontAlgn="ctr" latinLnBrk="0" hangingPunct="1">
                        <a:spcBef>
                          <a:spcPts val="0"/>
                        </a:spcBef>
                        <a:spcAft>
                          <a:spcPts val="0"/>
                        </a:spcAft>
                      </a:pPr>
                      <a:r>
                        <a:rPr lang="es-MX" sz="700" b="0" i="0" u="none" strike="noStrike" kern="1200" dirty="0" smtClean="0">
                          <a:solidFill>
                            <a:srgbClr val="000000"/>
                          </a:solidFill>
                          <a:effectLst/>
                          <a:latin typeface="Arial" panose="020B0604020202020204" pitchFamily="34" charset="0"/>
                          <a:cs typeface="Arial" panose="020B0604020202020204" pitchFamily="34" charset="0"/>
                        </a:rPr>
                        <a:t>Candidato</a:t>
                      </a:r>
                      <a:endParaRPr lang="es-MX" sz="7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marR="0" indent="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ARMANDO BRISEÑO PEÑA</a:t>
                      </a:r>
                      <a:endParaRPr lang="es-MX" sz="800" b="1"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JM</a:t>
                      </a:r>
                      <a:endParaRPr lang="es-MX" sz="800" b="1"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IGNACIO DEL</a:t>
                      </a:r>
                      <a:r>
                        <a:rPr lang="es-MX" sz="800" b="1" i="0" u="none" strike="noStrike" kern="1200" baseline="0" dirty="0">
                          <a:solidFill>
                            <a:srgbClr val="000000"/>
                          </a:solidFill>
                          <a:effectLst/>
                          <a:latin typeface="+mn-lt"/>
                          <a:cs typeface="Arial" panose="020B0604020202020204" pitchFamily="34" charset="0"/>
                        </a:rPr>
                        <a:t> MORAL</a:t>
                      </a:r>
                      <a:r>
                        <a:rPr lang="es-MX" sz="800" b="1" i="0" u="none" strike="noStrike" kern="1200" dirty="0">
                          <a:solidFill>
                            <a:srgbClr val="000000"/>
                          </a:solidFill>
                          <a:effectLst/>
                          <a:latin typeface="+mn-lt"/>
                          <a:cs typeface="Arial" panose="020B0604020202020204" pitchFamily="34" charset="0"/>
                        </a:rPr>
                        <a:t> ORTIZ</a:t>
                      </a:r>
                      <a:endParaRPr lang="es-MX" sz="800" b="1" i="0" u="none" strike="noStrike" dirty="0">
                        <a:effectLst/>
                        <a:latin typeface="+mn-lt"/>
                        <a:cs typeface="Arial" panose="020B0604020202020204" pitchFamily="34" charset="0"/>
                      </a:endParaRPr>
                    </a:p>
                  </a:txBody>
                  <a:tcPr marL="63962" marR="63962" marT="31935" marB="31935"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l" rtl="0" eaLnBrk="1" fontAlgn="ctr"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cs typeface="Arial" panose="020B0604020202020204" pitchFamily="34" charset="0"/>
                        </a:rPr>
                        <a:t>JM</a:t>
                      </a: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9911165"/>
                  </a:ext>
                </a:extLst>
              </a:tr>
              <a:tr h="192943">
                <a:tc gridSpan="2">
                  <a:txBody>
                    <a:bodyPr/>
                    <a:lstStyle/>
                    <a:p>
                      <a:pPr marL="0" algn="ctr" rtl="0" eaLnBrk="1" fontAlgn="ctr" latinLnBrk="0" hangingPunct="1">
                        <a:spcBef>
                          <a:spcPts val="0"/>
                        </a:spcBef>
                        <a:spcAft>
                          <a:spcPts val="0"/>
                        </a:spcAft>
                      </a:pPr>
                      <a:r>
                        <a:rPr lang="es-MX" sz="600" b="1" i="0" u="none" strike="noStrike" kern="1200" dirty="0" smtClean="0">
                          <a:solidFill>
                            <a:srgbClr val="000000"/>
                          </a:solidFill>
                          <a:effectLst/>
                          <a:latin typeface="Ebrima" panose="02000000000000000000" pitchFamily="2" charset="0"/>
                          <a:ea typeface="Ebrima" panose="02000000000000000000" pitchFamily="2" charset="0"/>
                          <a:cs typeface="Ebrima" panose="02000000000000000000" pitchFamily="2" charset="0"/>
                        </a:rPr>
                        <a:t>GENERO</a:t>
                      </a: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MASCULINO</a:t>
                      </a:r>
                      <a:endParaRPr lang="es-MX" sz="800" b="1"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800" b="1" i="0" u="none" strike="noStrike" kern="1200" baseline="-30000" dirty="0">
                          <a:solidFill>
                            <a:srgbClr val="000000"/>
                          </a:solidFill>
                          <a:effectLst/>
                          <a:latin typeface="+mn-lt"/>
                          <a:cs typeface="Arial" panose="020B0604020202020204" pitchFamily="34" charset="0"/>
                        </a:rPr>
                        <a:t>(1)</a:t>
                      </a:r>
                      <a:endParaRPr lang="es-MX" sz="800" b="1"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MASCULINO</a:t>
                      </a:r>
                      <a:endParaRPr lang="es-MX" sz="800" b="1" i="0" u="none" strike="noStrike" dirty="0">
                        <a:effectLst/>
                        <a:latin typeface="+mn-lt"/>
                        <a:cs typeface="Arial" panose="020B0604020202020204" pitchFamily="34" charset="0"/>
                      </a:endParaRPr>
                    </a:p>
                  </a:txBody>
                  <a:tcPr marL="63962" marR="63962" marT="31935" marB="31935"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800" b="1" i="0" u="none" strike="noStrike" kern="1200" baseline="-30000" dirty="0">
                          <a:solidFill>
                            <a:srgbClr val="000000"/>
                          </a:solidFill>
                          <a:effectLst/>
                          <a:latin typeface="Arial" panose="020B0604020202020204" pitchFamily="34" charset="0"/>
                          <a:cs typeface="Arial" panose="020B0604020202020204" pitchFamily="34" charset="0"/>
                        </a:rPr>
                        <a:t>(1)</a:t>
                      </a: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0021500"/>
                  </a:ext>
                </a:extLst>
              </a:tr>
              <a:tr h="192943">
                <a:tc gridSpan="2">
                  <a:txBody>
                    <a:bodyPr/>
                    <a:lstStyle/>
                    <a:p>
                      <a:pPr marL="0" algn="ctr" rtl="0" eaLnBrk="1" fontAlgn="ctr" latinLnBrk="0" hangingPunct="1">
                        <a:spcBef>
                          <a:spcPts val="0"/>
                        </a:spcBef>
                        <a:spcAft>
                          <a:spcPts val="0"/>
                        </a:spcAft>
                      </a:pPr>
                      <a:r>
                        <a:rPr lang="es-MX" sz="600" b="1" i="0" u="none" strike="noStrike" kern="1200" dirty="0" smtClean="0">
                          <a:solidFill>
                            <a:srgbClr val="000000"/>
                          </a:solidFill>
                          <a:effectLst/>
                          <a:latin typeface="Ebrima" panose="02000000000000000000" pitchFamily="2" charset="0"/>
                          <a:ea typeface="Ebrima" panose="02000000000000000000" pitchFamily="2" charset="0"/>
                          <a:cs typeface="Ebrima" panose="02000000000000000000" pitchFamily="2" charset="0"/>
                        </a:rPr>
                        <a:t>EDAD</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37años</a:t>
                      </a:r>
                      <a:endParaRPr lang="es-MX" sz="800" b="1"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47 años</a:t>
                      </a:r>
                      <a:endParaRPr lang="es-MX" sz="800" b="1" i="0" u="none" strike="noStrike" dirty="0">
                        <a:effectLst/>
                        <a:latin typeface="+mn-lt"/>
                        <a:cs typeface="Arial" panose="020B0604020202020204" pitchFamily="34" charset="0"/>
                      </a:endParaRPr>
                    </a:p>
                  </a:txBody>
                  <a:tcPr marL="63962" marR="63962" marT="31935" marB="31935"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auto"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043327989"/>
                  </a:ext>
                </a:extLst>
              </a:tr>
              <a:tr h="446168">
                <a:tc gridSpan="2">
                  <a:txBody>
                    <a:bodyPr/>
                    <a:lstStyle/>
                    <a:p>
                      <a:pPr marL="0" algn="ctr" rtl="0" eaLnBrk="1" fontAlgn="ctr" latinLnBrk="0" hangingPunct="1">
                        <a:spcBef>
                          <a:spcPts val="0"/>
                        </a:spcBef>
                        <a:spcAft>
                          <a:spcPts val="0"/>
                        </a:spcAft>
                      </a:pPr>
                      <a:r>
                        <a:rPr lang="es-MX" sz="600" b="1" i="0" u="none" strike="noStrike" kern="1200" dirty="0" smtClean="0">
                          <a:solidFill>
                            <a:srgbClr val="000000"/>
                          </a:solidFill>
                          <a:effectLst/>
                          <a:latin typeface="Ebrima" panose="02000000000000000000" pitchFamily="2" charset="0"/>
                          <a:ea typeface="Ebrima" panose="02000000000000000000" pitchFamily="2" charset="0"/>
                          <a:cs typeface="Ebrima" panose="02000000000000000000" pitchFamily="2" charset="0"/>
                        </a:rPr>
                        <a:t>EDO CIVIL</a:t>
                      </a:r>
                    </a:p>
                    <a:p>
                      <a:pPr marL="0" marR="0" indent="0" algn="ctr" defTabSz="914400" rtl="0" eaLnBrk="1" fontAlgn="ctr" latinLnBrk="0" hangingPunct="1">
                        <a:lnSpc>
                          <a:spcPct val="100000"/>
                        </a:lnSpc>
                        <a:spcBef>
                          <a:spcPts val="0"/>
                        </a:spcBef>
                        <a:spcAft>
                          <a:spcPts val="0"/>
                        </a:spcAft>
                        <a:buClrTx/>
                        <a:buSzTx/>
                        <a:buFontTx/>
                        <a:buNone/>
                        <a:tabLst/>
                        <a:defRPr/>
                      </a:pPr>
                      <a:r>
                        <a:rPr lang="es-MX" sz="600" b="1" i="0" kern="1200" dirty="0" smtClean="0">
                          <a:solidFill>
                            <a:schemeClr val="tx1"/>
                          </a:solidFill>
                          <a:effectLst/>
                          <a:latin typeface="Ebrima" panose="02000000000000000000" pitchFamily="2" charset="0"/>
                          <a:ea typeface="Ebrima" panose="02000000000000000000" pitchFamily="2" charset="0"/>
                          <a:cs typeface="Ebrima" panose="02000000000000000000" pitchFamily="2" charset="0"/>
                        </a:rPr>
                        <a:t>CONYUGÜE</a:t>
                      </a:r>
                      <a:endParaRPr lang="es-MX" sz="600" dirty="0" smtClean="0">
                        <a:effectLst/>
                        <a:latin typeface="Ebrima" panose="02000000000000000000" pitchFamily="2" charset="0"/>
                        <a:ea typeface="Ebrima" panose="02000000000000000000" pitchFamily="2" charset="0"/>
                        <a:cs typeface="Ebrima" panose="02000000000000000000" pitchFamily="2"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Casado.</a:t>
                      </a:r>
                      <a:r>
                        <a:rPr lang="es-MX" sz="800" b="1" i="0" u="none" strike="noStrike" kern="1200" baseline="0" dirty="0">
                          <a:solidFill>
                            <a:srgbClr val="000000"/>
                          </a:solidFill>
                          <a:effectLst/>
                          <a:latin typeface="+mn-lt"/>
                          <a:cs typeface="Arial" panose="020B0604020202020204" pitchFamily="34" charset="0"/>
                        </a:rPr>
                        <a:t> 2 hijos, menores de </a:t>
                      </a:r>
                      <a:r>
                        <a:rPr lang="es-MX" sz="800" b="1" i="0" u="none" strike="noStrike" kern="1200" baseline="0" dirty="0" smtClean="0">
                          <a:solidFill>
                            <a:srgbClr val="000000"/>
                          </a:solidFill>
                          <a:effectLst/>
                          <a:latin typeface="+mn-lt"/>
                          <a:cs typeface="Arial" panose="020B0604020202020204" pitchFamily="34" charset="0"/>
                        </a:rPr>
                        <a:t>12</a:t>
                      </a:r>
                      <a:endParaRPr lang="es-MX" sz="800" b="1" i="0" u="none" strike="noStrike" dirty="0">
                        <a:effectLst/>
                        <a:latin typeface="+mn-lt"/>
                        <a:cs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s-MX" sz="800" b="1" i="0" kern="1200" dirty="0" smtClean="0">
                          <a:solidFill>
                            <a:schemeClr val="tx1"/>
                          </a:solidFill>
                          <a:effectLst/>
                          <a:latin typeface="+mn-lt"/>
                          <a:ea typeface="+mn-ea"/>
                          <a:cs typeface="Arial" panose="020B0604020202020204" pitchFamily="34" charset="0"/>
                        </a:rPr>
                        <a:t>Nutrióloga.</a:t>
                      </a:r>
                      <a:r>
                        <a:rPr lang="es-MX" sz="800" b="1" i="0" kern="1200" baseline="0" dirty="0" smtClean="0">
                          <a:solidFill>
                            <a:schemeClr val="tx1"/>
                          </a:solidFill>
                          <a:effectLst/>
                          <a:latin typeface="+mn-lt"/>
                          <a:ea typeface="+mn-ea"/>
                          <a:cs typeface="Arial" panose="020B0604020202020204" pitchFamily="34" charset="0"/>
                        </a:rPr>
                        <a:t> No ejerce</a:t>
                      </a:r>
                      <a:endParaRPr lang="es-MX" sz="800" b="1" dirty="0" smtClean="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Casado.</a:t>
                      </a:r>
                      <a:r>
                        <a:rPr lang="es-MX" sz="800" b="1" i="0" u="none" strike="noStrike" kern="1200" baseline="0" dirty="0">
                          <a:solidFill>
                            <a:srgbClr val="000000"/>
                          </a:solidFill>
                          <a:effectLst/>
                          <a:latin typeface="+mn-lt"/>
                          <a:cs typeface="Arial" panose="020B0604020202020204" pitchFamily="34" charset="0"/>
                        </a:rPr>
                        <a:t> Tre</a:t>
                      </a:r>
                      <a:r>
                        <a:rPr lang="es-MX" sz="800" b="1" i="0" u="none" strike="noStrike" kern="1200" dirty="0">
                          <a:solidFill>
                            <a:srgbClr val="000000"/>
                          </a:solidFill>
                          <a:effectLst/>
                          <a:latin typeface="+mn-lt"/>
                          <a:cs typeface="Arial" panose="020B0604020202020204" pitchFamily="34" charset="0"/>
                        </a:rPr>
                        <a:t>s</a:t>
                      </a:r>
                      <a:r>
                        <a:rPr lang="es-MX" sz="800" b="1" i="0" u="none" strike="noStrike" kern="1200" baseline="0" dirty="0">
                          <a:solidFill>
                            <a:srgbClr val="000000"/>
                          </a:solidFill>
                          <a:effectLst/>
                          <a:latin typeface="+mn-lt"/>
                          <a:cs typeface="Arial" panose="020B0604020202020204" pitchFamily="34" charset="0"/>
                        </a:rPr>
                        <a:t> </a:t>
                      </a:r>
                      <a:r>
                        <a:rPr lang="es-MX" sz="800" b="1" i="0" u="none" strike="noStrike" kern="1200" dirty="0">
                          <a:solidFill>
                            <a:srgbClr val="000000"/>
                          </a:solidFill>
                          <a:effectLst/>
                          <a:latin typeface="+mn-lt"/>
                          <a:cs typeface="Arial" panose="020B0604020202020204" pitchFamily="34" charset="0"/>
                        </a:rPr>
                        <a:t>hijos, 2  </a:t>
                      </a:r>
                      <a:r>
                        <a:rPr lang="es-MX" sz="800" b="1" i="0" u="none" strike="noStrike" kern="1200" dirty="0" smtClean="0">
                          <a:solidFill>
                            <a:srgbClr val="000000"/>
                          </a:solidFill>
                          <a:effectLst/>
                          <a:latin typeface="+mn-lt"/>
                          <a:cs typeface="Arial" panose="020B0604020202020204" pitchFamily="34" charset="0"/>
                        </a:rPr>
                        <a:t>casados</a:t>
                      </a:r>
                      <a:endParaRPr lang="es-MX" sz="800" b="1" i="0" u="none" strike="noStrike" dirty="0">
                        <a:effectLst/>
                        <a:latin typeface="+mn-lt"/>
                        <a:cs typeface="Arial" panose="020B0604020202020204" pitchFamily="34" charset="0"/>
                      </a:endParaRPr>
                    </a:p>
                    <a:p>
                      <a:pPr algn="ctr" rtl="0" eaLnBrk="1" fontAlgn="ctr" latinLnBrk="0" hangingPunct="1"/>
                      <a:r>
                        <a:rPr lang="es-MX" sz="800" b="1" dirty="0" smtClean="0">
                          <a:effectLst/>
                          <a:latin typeface="+mn-lt"/>
                          <a:cs typeface="Arial" panose="020B0604020202020204" pitchFamily="34" charset="0"/>
                        </a:rPr>
                        <a:t>Contadora Pública.</a:t>
                      </a:r>
                      <a:r>
                        <a:rPr lang="es-MX" sz="800" b="1" baseline="0" dirty="0" smtClean="0">
                          <a:effectLst/>
                          <a:latin typeface="+mn-lt"/>
                          <a:cs typeface="Arial" panose="020B0604020202020204" pitchFamily="34" charset="0"/>
                        </a:rPr>
                        <a:t> Lleva algunas contabilidades</a:t>
                      </a:r>
                      <a:endParaRPr lang="es-MX" sz="800" b="1" dirty="0">
                        <a:effectLst/>
                        <a:latin typeface="+mn-lt"/>
                        <a:cs typeface="Arial" panose="020B0604020202020204" pitchFamily="34" charset="0"/>
                      </a:endParaRPr>
                    </a:p>
                  </a:txBody>
                  <a:tcPr marL="63962" marR="63962" marT="31935" marB="31935"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auto"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254632541"/>
                  </a:ext>
                </a:extLst>
              </a:tr>
              <a:tr h="192943">
                <a:tc gridSpan="2">
                  <a:txBody>
                    <a:bodyPr/>
                    <a:lstStyle/>
                    <a:p>
                      <a:pPr marL="0" algn="ctr" rtl="0" eaLnBrk="1" fontAlgn="ctr" latinLnBrk="0" hangingPunct="1">
                        <a:spcBef>
                          <a:spcPts val="0"/>
                        </a:spcBef>
                        <a:spcAft>
                          <a:spcPts val="0"/>
                        </a:spcAft>
                      </a:pPr>
                      <a:r>
                        <a:rPr lang="es-MX" sz="600" b="1" i="0" u="none" strike="noStrike" dirty="0" smtClean="0">
                          <a:effectLst/>
                          <a:latin typeface="Ebrima" panose="02000000000000000000" pitchFamily="2" charset="0"/>
                          <a:ea typeface="Ebrima" panose="02000000000000000000" pitchFamily="2" charset="0"/>
                          <a:cs typeface="Ebrima" panose="02000000000000000000" pitchFamily="2" charset="0"/>
                        </a:rPr>
                        <a:t>RESIDENCIA</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algn="ctr" rtl="0" eaLnBrk="1" fontAlgn="ctr" latinLnBrk="0" hangingPunct="1"/>
                      <a:r>
                        <a:rPr lang="es-MX" sz="800" b="1" i="0" kern="1200" baseline="0" dirty="0" smtClean="0">
                          <a:solidFill>
                            <a:schemeClr val="tx1"/>
                          </a:solidFill>
                          <a:effectLst/>
                          <a:latin typeface="+mn-lt"/>
                          <a:ea typeface="+mn-ea"/>
                          <a:cs typeface="Arial" panose="020B0604020202020204" pitchFamily="34" charset="0"/>
                        </a:rPr>
                        <a:t>Ciudad del Carmen, Camp.</a:t>
                      </a:r>
                      <a:endParaRPr lang="es-MX" sz="800" b="1"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rtl="0" eaLnBrk="1" fontAlgn="ctr" latinLnBrk="0" hangingPunct="1"/>
                      <a:r>
                        <a:rPr lang="es-MX" sz="800" b="1" dirty="0" smtClean="0">
                          <a:effectLst/>
                          <a:latin typeface="+mn-lt"/>
                          <a:cs typeface="Arial" panose="020B0604020202020204" pitchFamily="34" charset="0"/>
                        </a:rPr>
                        <a:t>Ciudad del Carmen, Camp.</a:t>
                      </a:r>
                      <a:endParaRPr lang="es-MX" sz="800" b="1" dirty="0">
                        <a:effectLst/>
                        <a:latin typeface="+mn-lt"/>
                        <a:cs typeface="Arial" panose="020B0604020202020204" pitchFamily="34" charset="0"/>
                      </a:endParaRPr>
                    </a:p>
                  </a:txBody>
                  <a:tcPr marL="63962" marR="63962" marT="31935" marB="31935"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auto"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752050844"/>
                  </a:ext>
                </a:extLst>
              </a:tr>
              <a:tr h="489202">
                <a:tc gridSpan="2">
                  <a:txBody>
                    <a:bodyPr/>
                    <a:lstStyle/>
                    <a:p>
                      <a:pPr marL="0" algn="ctr" rtl="0" eaLnBrk="1" fontAlgn="ctr" latinLnBrk="0" hangingPunct="1">
                        <a:spcBef>
                          <a:spcPts val="0"/>
                        </a:spcBef>
                        <a:spcAft>
                          <a:spcPts val="0"/>
                        </a:spcAft>
                      </a:pPr>
                      <a:r>
                        <a:rPr lang="es-MX" sz="600" b="1" i="0" u="none" strike="noStrike" kern="1200" dirty="0" smtClean="0">
                          <a:solidFill>
                            <a:srgbClr val="000000"/>
                          </a:solidFill>
                          <a:effectLst/>
                          <a:latin typeface="Ebrima" panose="02000000000000000000" pitchFamily="2" charset="0"/>
                          <a:ea typeface="Ebrima" panose="02000000000000000000" pitchFamily="2" charset="0"/>
                          <a:cs typeface="Ebrima" panose="02000000000000000000" pitchFamily="2" charset="0"/>
                        </a:rPr>
                        <a:t>ESCOLARIDAD</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p>
                      <a:pPr marL="0" algn="ctr" rtl="0" eaLnBrk="1" fontAlgn="ctr" latinLnBrk="0" hangingPunct="1">
                        <a:spcBef>
                          <a:spcPts val="0"/>
                        </a:spcBef>
                        <a:spcAft>
                          <a:spcPts val="0"/>
                        </a:spcAft>
                      </a:pPr>
                      <a:r>
                        <a:rPr lang="es-MX" sz="600" b="1" i="0" u="none" strike="noStrike" kern="1200" dirty="0" smtClean="0">
                          <a:solidFill>
                            <a:srgbClr val="000000"/>
                          </a:solidFill>
                          <a:effectLst/>
                          <a:latin typeface="Ebrima" panose="02000000000000000000" pitchFamily="2" charset="0"/>
                          <a:ea typeface="Ebrima" panose="02000000000000000000" pitchFamily="2" charset="0"/>
                          <a:cs typeface="Ebrima" panose="02000000000000000000" pitchFamily="2" charset="0"/>
                        </a:rPr>
                        <a:t>OTROS ESTUDIOS</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Ingeniero Industrial por la UAQRO</a:t>
                      </a:r>
                      <a:endParaRPr lang="es-MX" sz="800" b="1" i="0" u="none" strike="noStrike" dirty="0">
                        <a:effectLst/>
                        <a:latin typeface="+mn-lt"/>
                        <a:cs typeface="Arial" panose="020B0604020202020204" pitchFamily="34" charset="0"/>
                      </a:endParaRPr>
                    </a:p>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Especialización</a:t>
                      </a:r>
                      <a:r>
                        <a:rPr lang="es-MX" sz="800" b="1" i="0" u="none" strike="noStrike" kern="1200" baseline="0" dirty="0">
                          <a:solidFill>
                            <a:srgbClr val="000000"/>
                          </a:solidFill>
                          <a:effectLst/>
                          <a:latin typeface="+mn-lt"/>
                          <a:cs typeface="Arial" panose="020B0604020202020204" pitchFamily="34" charset="0"/>
                        </a:rPr>
                        <a:t> en </a:t>
                      </a:r>
                      <a:r>
                        <a:rPr lang="es-MX" sz="800" b="1" i="0" u="none" strike="noStrike" kern="1200" baseline="0" dirty="0" smtClean="0">
                          <a:solidFill>
                            <a:srgbClr val="000000"/>
                          </a:solidFill>
                          <a:effectLst/>
                          <a:latin typeface="+mn-lt"/>
                          <a:cs typeface="Arial" panose="020B0604020202020204" pitchFamily="34" charset="0"/>
                        </a:rPr>
                        <a:t>procesos.</a:t>
                      </a:r>
                      <a:r>
                        <a:rPr lang="es-MX" sz="800" b="1" i="0" u="none" strike="noStrike" kern="1200" baseline="0" dirty="0" smtClean="0">
                          <a:solidFill>
                            <a:schemeClr val="tx1"/>
                          </a:solidFill>
                          <a:effectLst/>
                          <a:latin typeface="+mn-lt"/>
                          <a:cs typeface="Arial" panose="020B0604020202020204" pitchFamily="34" charset="0"/>
                        </a:rPr>
                        <a:t> </a:t>
                      </a:r>
                      <a:r>
                        <a:rPr lang="es-MX" sz="800" b="1" i="0" u="none" strike="noStrike" kern="1200" baseline="0" dirty="0" smtClean="0">
                          <a:solidFill>
                            <a:srgbClr val="000000"/>
                          </a:solidFill>
                          <a:effectLst/>
                          <a:latin typeface="+mn-lt"/>
                          <a:cs typeface="Arial" panose="020B0604020202020204" pitchFamily="34" charset="0"/>
                        </a:rPr>
                        <a:t>UNAM</a:t>
                      </a:r>
                      <a:endParaRPr lang="es-MX" sz="800" b="1"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Ing. </a:t>
                      </a:r>
                      <a:r>
                        <a:rPr lang="es-MX" sz="800" b="1" i="0" u="none" strike="noStrike" kern="1200" dirty="0">
                          <a:solidFill>
                            <a:srgbClr val="000000"/>
                          </a:solidFill>
                          <a:effectLst/>
                          <a:latin typeface="+mn-lt"/>
                          <a:cs typeface="Arial" panose="020B0604020202020204" pitchFamily="34" charset="0"/>
                        </a:rPr>
                        <a:t>Mecánico </a:t>
                      </a:r>
                      <a:r>
                        <a:rPr lang="es-MX" sz="800" b="1" i="0" u="none" strike="noStrike" kern="1200" dirty="0" smtClean="0">
                          <a:solidFill>
                            <a:srgbClr val="000000"/>
                          </a:solidFill>
                          <a:effectLst/>
                          <a:latin typeface="+mn-lt"/>
                          <a:cs typeface="Arial" panose="020B0604020202020204" pitchFamily="34" charset="0"/>
                        </a:rPr>
                        <a:t>Electricista</a:t>
                      </a:r>
                      <a:r>
                        <a:rPr lang="es-MX" sz="800" b="1" i="0" u="none" strike="noStrike" kern="1200" baseline="0" dirty="0" smtClean="0">
                          <a:solidFill>
                            <a:srgbClr val="000000"/>
                          </a:solidFill>
                          <a:effectLst/>
                          <a:latin typeface="+mn-lt"/>
                          <a:cs typeface="Arial" panose="020B0604020202020204" pitchFamily="34" charset="0"/>
                        </a:rPr>
                        <a:t> -ITESM</a:t>
                      </a:r>
                      <a:endParaRPr lang="es-MX" sz="800" b="1" i="0" u="none" strike="noStrike" dirty="0">
                        <a:effectLst/>
                        <a:latin typeface="+mn-lt"/>
                        <a:cs typeface="Arial" panose="020B0604020202020204" pitchFamily="34" charset="0"/>
                      </a:endParaRPr>
                    </a:p>
                    <a:p>
                      <a:pPr marL="0" algn="ctr"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Maestría en Procesos de Producción-USA</a:t>
                      </a:r>
                      <a:endParaRPr lang="es-MX" sz="800" b="1" i="0" u="none" strike="noStrike" dirty="0">
                        <a:effectLst/>
                        <a:latin typeface="+mn-lt"/>
                        <a:cs typeface="Arial" panose="020B0604020202020204" pitchFamily="34" charset="0"/>
                      </a:endParaRPr>
                    </a:p>
                  </a:txBody>
                  <a:tcPr marL="63962" marR="63962" marT="31935" marB="31935"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indent="0" algn="ctr" rtl="0" eaLnBrk="1" fontAlgn="auto"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069226254"/>
                  </a:ext>
                </a:extLst>
              </a:tr>
              <a:tr h="192943">
                <a:tc gridSpan="2">
                  <a:txBody>
                    <a:bodyPr/>
                    <a:lstStyle/>
                    <a:p>
                      <a:pPr marL="0" algn="ctr" rtl="0" eaLnBrk="1" fontAlgn="ctr" latinLnBrk="0" hangingPunct="1">
                        <a:spcBef>
                          <a:spcPts val="0"/>
                        </a:spcBef>
                        <a:spcAft>
                          <a:spcPts val="0"/>
                        </a:spcAft>
                      </a:pPr>
                      <a:endParaRPr lang="es-MX" sz="7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SUBTOTAL 1</a:t>
                      </a:r>
                      <a:endParaRPr lang="es-MX" sz="800" b="1"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auto" latinLnBrk="0" hangingPunct="1">
                        <a:spcBef>
                          <a:spcPts val="0"/>
                        </a:spcBef>
                        <a:spcAft>
                          <a:spcPts val="0"/>
                        </a:spcAft>
                      </a:pPr>
                      <a:r>
                        <a:rPr lang="es-MX" sz="800" b="1" i="0" u="none" strike="noStrike" dirty="0" smtClean="0">
                          <a:effectLst/>
                          <a:latin typeface="+mn-lt"/>
                          <a:cs typeface="Arial" panose="020B0604020202020204" pitchFamily="34" charset="0"/>
                        </a:rPr>
                        <a:t>SUBTOTAL 1</a:t>
                      </a:r>
                      <a:endParaRPr lang="es-MX" sz="800" b="1" i="0" u="none" strike="noStrike" dirty="0">
                        <a:effectLst/>
                        <a:latin typeface="+mn-lt"/>
                        <a:cs typeface="Arial" panose="020B0604020202020204" pitchFamily="34" charset="0"/>
                      </a:endParaRPr>
                    </a:p>
                  </a:txBody>
                  <a:tcPr marL="63962" marR="63962" marT="31935" marB="31935"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auto"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096083053"/>
                  </a:ext>
                </a:extLst>
              </a:tr>
              <a:tr h="321452">
                <a:tc gridSpan="2">
                  <a:txBody>
                    <a:bodyPr/>
                    <a:lstStyle/>
                    <a:p>
                      <a:pPr marL="0" algn="ctr" rtl="0" eaLnBrk="1" fontAlgn="ctr" latinLnBrk="0" hangingPunct="1">
                        <a:spcBef>
                          <a:spcPts val="0"/>
                        </a:spcBef>
                        <a:spcAft>
                          <a:spcPts val="0"/>
                        </a:spcAft>
                      </a:pPr>
                      <a:r>
                        <a:rPr lang="es-MX" sz="600" b="1" i="0" u="none" strike="noStrike" kern="1200" dirty="0" smtClean="0">
                          <a:solidFill>
                            <a:srgbClr val="000000"/>
                          </a:solidFill>
                          <a:effectLst/>
                          <a:latin typeface="Ebrima" panose="02000000000000000000" pitchFamily="2" charset="0"/>
                          <a:ea typeface="Ebrima" panose="02000000000000000000" pitchFamily="2" charset="0"/>
                          <a:cs typeface="Ebrima" panose="02000000000000000000" pitchFamily="2" charset="0"/>
                        </a:rPr>
                        <a:t>IDIOMAS</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Dominio del español e inglés técnico</a:t>
                      </a: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Dominio del español e </a:t>
                      </a:r>
                      <a:r>
                        <a:rPr lang="es-MX" sz="800" b="1" i="0" u="none" strike="noStrike" kern="1200" dirty="0" smtClean="0">
                          <a:solidFill>
                            <a:srgbClr val="000000"/>
                          </a:solidFill>
                          <a:effectLst/>
                          <a:latin typeface="+mn-lt"/>
                          <a:cs typeface="Arial" panose="020B0604020202020204" pitchFamily="34" charset="0"/>
                        </a:rPr>
                        <a:t>inglés técnico</a:t>
                      </a:r>
                      <a:r>
                        <a:rPr lang="es-MX" sz="800" b="1" i="0" u="none" strike="noStrike" kern="1200" dirty="0">
                          <a:solidFill>
                            <a:srgbClr val="000000"/>
                          </a:solidFill>
                          <a:effectLst/>
                          <a:latin typeface="+mn-lt"/>
                          <a:cs typeface="Arial" panose="020B0604020202020204" pitchFamily="34" charset="0"/>
                        </a:rPr>
                        <a:t>. </a:t>
                      </a:r>
                      <a:r>
                        <a:rPr lang="es-MX" sz="800" b="1" i="0" u="none" strike="noStrike" kern="1200" dirty="0" smtClean="0">
                          <a:solidFill>
                            <a:srgbClr val="000000"/>
                          </a:solidFill>
                          <a:effectLst/>
                          <a:latin typeface="+mn-lt"/>
                          <a:cs typeface="Arial" panose="020B0604020202020204" pitchFamily="34" charset="0"/>
                        </a:rPr>
                        <a:t>Trabajo</a:t>
                      </a:r>
                      <a:r>
                        <a:rPr lang="es-MX" sz="800" b="1" i="0" u="none" strike="noStrike" kern="1200" baseline="0" dirty="0" smtClean="0">
                          <a:solidFill>
                            <a:srgbClr val="000000"/>
                          </a:solidFill>
                          <a:effectLst/>
                          <a:latin typeface="+mn-lt"/>
                          <a:cs typeface="Arial" panose="020B0604020202020204" pitchFamily="34" charset="0"/>
                        </a:rPr>
                        <a:t> en USA 3 años</a:t>
                      </a:r>
                      <a:endParaRPr lang="es-MX" sz="800" b="1"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49272" marR="49272" marT="684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82824989"/>
                  </a:ext>
                </a:extLst>
              </a:tr>
              <a:tr h="194837">
                <a:tc rowSpan="5">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600" b="1" i="0" u="none" strike="noStrike" dirty="0" smtClean="0">
                          <a:effectLst/>
                          <a:latin typeface="Ebrima" panose="02000000000000000000" pitchFamily="2" charset="0"/>
                          <a:ea typeface="Ebrima" panose="02000000000000000000" pitchFamily="2" charset="0"/>
                          <a:cs typeface="Ebrima" panose="02000000000000000000" pitchFamily="2" charset="0"/>
                        </a:rPr>
                        <a:t>EXPERIEN</a:t>
                      </a:r>
                    </a:p>
                    <a:p>
                      <a:pPr marL="0" marR="0" indent="0" algn="ctr" defTabSz="914400" rtl="0" eaLnBrk="1" fontAlgn="ctr" latinLnBrk="0" hangingPunct="1">
                        <a:lnSpc>
                          <a:spcPct val="100000"/>
                        </a:lnSpc>
                        <a:spcBef>
                          <a:spcPts val="0"/>
                        </a:spcBef>
                        <a:spcAft>
                          <a:spcPts val="0"/>
                        </a:spcAft>
                        <a:buClrTx/>
                        <a:buSzTx/>
                        <a:buFontTx/>
                        <a:buNone/>
                        <a:tabLst/>
                        <a:defRPr/>
                      </a:pPr>
                      <a:r>
                        <a:rPr lang="es-MX" sz="600" b="1" i="0" u="none" strike="noStrike" dirty="0" smtClean="0">
                          <a:effectLst/>
                          <a:latin typeface="Ebrima" panose="02000000000000000000" pitchFamily="2" charset="0"/>
                          <a:ea typeface="Ebrima" panose="02000000000000000000" pitchFamily="2" charset="0"/>
                          <a:cs typeface="Ebrima" panose="02000000000000000000" pitchFamily="2" charset="0"/>
                        </a:rPr>
                        <a:t>-CIAS</a:t>
                      </a:r>
                      <a:r>
                        <a:rPr lang="es-MX" sz="600" b="1" i="0" u="none" strike="noStrike" baseline="0" dirty="0" smtClean="0">
                          <a:effectLst/>
                          <a:latin typeface="Ebrima" panose="02000000000000000000" pitchFamily="2" charset="0"/>
                          <a:ea typeface="Ebrima" panose="02000000000000000000" pitchFamily="2" charset="0"/>
                          <a:cs typeface="Ebrima" panose="02000000000000000000" pitchFamily="2" charset="0"/>
                        </a:rPr>
                        <a:t> EN </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500" b="1" i="0" u="none" strike="noStrike" dirty="0" smtClean="0">
                          <a:effectLst/>
                          <a:latin typeface="Ebrima" panose="02000000000000000000" pitchFamily="2" charset="0"/>
                          <a:ea typeface="Ebrima" panose="02000000000000000000" pitchFamily="2" charset="0"/>
                          <a:cs typeface="Ebrima" panose="02000000000000000000" pitchFamily="2" charset="0"/>
                        </a:rPr>
                        <a:t>EL</a:t>
                      </a:r>
                      <a:r>
                        <a:rPr lang="es-MX" sz="500" b="1" i="0" u="none" strike="noStrike" baseline="0" dirty="0" smtClean="0">
                          <a:effectLst/>
                          <a:latin typeface="Ebrima" panose="02000000000000000000" pitchFamily="2" charset="0"/>
                          <a:ea typeface="Ebrima" panose="02000000000000000000" pitchFamily="2" charset="0"/>
                          <a:cs typeface="Ebrima" panose="02000000000000000000" pitchFamily="2" charset="0"/>
                        </a:rPr>
                        <a:t> </a:t>
                      </a:r>
                      <a:r>
                        <a:rPr lang="es-MX" sz="500" b="1" i="0" u="none" strike="noStrike" dirty="0" smtClean="0">
                          <a:effectLst/>
                          <a:latin typeface="Ebrima" panose="02000000000000000000" pitchFamily="2" charset="0"/>
                          <a:ea typeface="Ebrima" panose="02000000000000000000" pitchFamily="2" charset="0"/>
                          <a:cs typeface="Ebrima" panose="02000000000000000000" pitchFamily="2" charset="0"/>
                        </a:rPr>
                        <a:t>PUESTO</a:t>
                      </a:r>
                      <a:endParaRPr lang="es-MX" sz="5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4 años en mantenimiento en</a:t>
                      </a:r>
                      <a:r>
                        <a:rPr lang="es-MX" sz="800" b="1" i="0" u="none" strike="noStrike" kern="1200" baseline="0" dirty="0" smtClean="0">
                          <a:solidFill>
                            <a:srgbClr val="000000"/>
                          </a:solidFill>
                          <a:effectLst/>
                          <a:latin typeface="+mn-lt"/>
                          <a:cs typeface="Arial" panose="020B0604020202020204" pitchFamily="34" charset="0"/>
                        </a:rPr>
                        <a:t> industria</a:t>
                      </a: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10 </a:t>
                      </a:r>
                      <a:r>
                        <a:rPr lang="es-MX" sz="800" b="1" i="0" u="none" strike="noStrike" kern="1200" dirty="0">
                          <a:solidFill>
                            <a:srgbClr val="000000"/>
                          </a:solidFill>
                          <a:effectLst/>
                          <a:latin typeface="+mn-lt"/>
                          <a:cs typeface="Arial" panose="020B0604020202020204" pitchFamily="34" charset="0"/>
                        </a:rPr>
                        <a:t>años</a:t>
                      </a:r>
                      <a:endParaRPr lang="es-MX" sz="800" b="1"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50247967"/>
                  </a:ext>
                </a:extLst>
              </a:tr>
              <a:tr h="321452">
                <a:tc vMerge="1">
                  <a:txBody>
                    <a:bodyPr/>
                    <a:lstStyle/>
                    <a:p>
                      <a:pPr marL="0" algn="ctr" rtl="0" eaLnBrk="1" fontAlgn="ctr" latinLnBrk="0" hangingPunct="1">
                        <a:spcBef>
                          <a:spcPts val="0"/>
                        </a:spcBef>
                        <a:spcAft>
                          <a:spcPts val="0"/>
                        </a:spcAft>
                      </a:pP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500" b="1" i="0" u="none" strike="noStrike" dirty="0" smtClean="0">
                          <a:effectLst/>
                          <a:latin typeface="Ebrima" panose="02000000000000000000" pitchFamily="2" charset="0"/>
                          <a:ea typeface="Ebrima" panose="02000000000000000000" pitchFamily="2" charset="0"/>
                          <a:cs typeface="Ebrima" panose="02000000000000000000" pitchFamily="2" charset="0"/>
                        </a:rPr>
                        <a:t>OTROS PUESTOS</a:t>
                      </a:r>
                      <a:endParaRPr lang="es-MX" sz="5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4</a:t>
                      </a:r>
                      <a:r>
                        <a:rPr lang="es-MX" sz="800" b="1" i="0" u="none" strike="noStrike" kern="1200" baseline="0" dirty="0">
                          <a:solidFill>
                            <a:srgbClr val="000000"/>
                          </a:solidFill>
                          <a:effectLst/>
                          <a:latin typeface="+mn-lt"/>
                          <a:cs typeface="Arial" panose="020B0604020202020204" pitchFamily="34" charset="0"/>
                        </a:rPr>
                        <a:t> años </a:t>
                      </a:r>
                      <a:r>
                        <a:rPr lang="es-MX" sz="800" b="1" i="0" u="none" strike="noStrike" kern="1200" baseline="0" dirty="0" smtClean="0">
                          <a:solidFill>
                            <a:srgbClr val="000000"/>
                          </a:solidFill>
                          <a:effectLst/>
                          <a:latin typeface="+mn-lt"/>
                          <a:cs typeface="Arial" panose="020B0604020202020204" pitchFamily="34" charset="0"/>
                        </a:rPr>
                        <a:t>en sistemas de </a:t>
                      </a:r>
                      <a:r>
                        <a:rPr lang="es-MX" sz="800" b="1" i="0" u="none" strike="noStrike" kern="1200" baseline="0" dirty="0">
                          <a:solidFill>
                            <a:srgbClr val="000000"/>
                          </a:solidFill>
                          <a:effectLst/>
                          <a:latin typeface="+mn-lt"/>
                          <a:cs typeface="Arial" panose="020B0604020202020204" pitchFamily="34" charset="0"/>
                        </a:rPr>
                        <a:t>un  hospital</a:t>
                      </a: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kern="1200" baseline="0" dirty="0" smtClean="0">
                          <a:solidFill>
                            <a:srgbClr val="000000"/>
                          </a:solidFill>
                          <a:effectLst/>
                          <a:latin typeface="+mn-lt"/>
                          <a:cs typeface="Arial" panose="020B0604020202020204" pitchFamily="34" charset="0"/>
                        </a:rPr>
                        <a:t>16 </a:t>
                      </a:r>
                      <a:r>
                        <a:rPr lang="es-MX" sz="800" b="1" i="0" u="none" strike="noStrike" kern="1200" baseline="0" dirty="0">
                          <a:solidFill>
                            <a:srgbClr val="000000"/>
                          </a:solidFill>
                          <a:effectLst/>
                          <a:latin typeface="+mn-lt"/>
                          <a:cs typeface="Arial" panose="020B0604020202020204" pitchFamily="34" charset="0"/>
                        </a:rPr>
                        <a:t>años </a:t>
                      </a:r>
                      <a:r>
                        <a:rPr lang="es-MX" sz="800" b="1" i="0" u="none" strike="noStrike" kern="1200" baseline="0" dirty="0" smtClean="0">
                          <a:solidFill>
                            <a:srgbClr val="000000"/>
                          </a:solidFill>
                          <a:effectLst/>
                          <a:latin typeface="+mn-lt"/>
                          <a:cs typeface="Arial" panose="020B0604020202020204" pitchFamily="34" charset="0"/>
                        </a:rPr>
                        <a:t>en la industria de medicinas y de alimentos</a:t>
                      </a:r>
                      <a:endParaRPr lang="es-MX" sz="800" b="1"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085067853"/>
                  </a:ext>
                </a:extLst>
              </a:tr>
              <a:tr h="226492">
                <a:tc vMerge="1">
                  <a:txBody>
                    <a:bodyPr/>
                    <a:lstStyle/>
                    <a:p>
                      <a:pPr marL="0" algn="ctr" rtl="0" eaLnBrk="1" fontAlgn="ctr" latinLnBrk="0" hangingPunct="1">
                        <a:spcBef>
                          <a:spcPts val="0"/>
                        </a:spcBef>
                        <a:spcAft>
                          <a:spcPts val="0"/>
                        </a:spcAft>
                      </a:pP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500" b="1" i="0" u="none" strike="noStrike" dirty="0" smtClean="0">
                          <a:effectLst/>
                          <a:latin typeface="Ebrima" panose="02000000000000000000" pitchFamily="2" charset="0"/>
                          <a:ea typeface="Ebrima" panose="02000000000000000000" pitchFamily="2" charset="0"/>
                          <a:cs typeface="Ebrima" panose="02000000000000000000" pitchFamily="2" charset="0"/>
                        </a:rPr>
                        <a:t>EN EL</a:t>
                      </a:r>
                    </a:p>
                    <a:p>
                      <a:pPr marL="0" algn="ctr" rtl="0" eaLnBrk="1" fontAlgn="ctr" latinLnBrk="0" hangingPunct="1">
                        <a:spcBef>
                          <a:spcPts val="0"/>
                        </a:spcBef>
                        <a:spcAft>
                          <a:spcPts val="0"/>
                        </a:spcAft>
                      </a:pPr>
                      <a:r>
                        <a:rPr lang="es-MX" sz="500" b="1" i="0" u="none" strike="noStrike" dirty="0" smtClean="0">
                          <a:effectLst/>
                          <a:latin typeface="Ebrima" panose="02000000000000000000" pitchFamily="2" charset="0"/>
                          <a:ea typeface="Ebrima" panose="02000000000000000000" pitchFamily="2" charset="0"/>
                          <a:cs typeface="Ebrima" panose="02000000000000000000" pitchFamily="2" charset="0"/>
                        </a:rPr>
                        <a:t>RAMO </a:t>
                      </a:r>
                      <a:endParaRPr lang="es-MX" sz="5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Servicio social en una cafetería</a:t>
                      </a: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Solo de manera informal</a:t>
                      </a:r>
                      <a:endParaRPr lang="es-MX" sz="800" b="1"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488534650"/>
                  </a:ext>
                </a:extLst>
              </a:tr>
              <a:tr h="321452">
                <a:tc vMerge="1">
                  <a:txBody>
                    <a:bodyPr/>
                    <a:lstStyle/>
                    <a:p>
                      <a:pPr marL="0" algn="ctr" rtl="0" eaLnBrk="1" fontAlgn="ctr" latinLnBrk="0" hangingPunct="1">
                        <a:spcBef>
                          <a:spcPts val="0"/>
                        </a:spcBef>
                        <a:spcAft>
                          <a:spcPts val="0"/>
                        </a:spcAft>
                      </a:pP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500" b="1" i="0" u="none" strike="noStrike" dirty="0" smtClean="0">
                          <a:effectLst/>
                          <a:latin typeface="Ebrima" panose="02000000000000000000" pitchFamily="2" charset="0"/>
                          <a:ea typeface="Ebrima" panose="02000000000000000000" pitchFamily="2" charset="0"/>
                          <a:cs typeface="Ebrima" panose="02000000000000000000" pitchFamily="2" charset="0"/>
                        </a:rPr>
                        <a:t>EN OTRO RAMOS</a:t>
                      </a:r>
                      <a:endParaRPr lang="es-MX" sz="5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Mantenimiento</a:t>
                      </a:r>
                      <a:r>
                        <a:rPr lang="es-MX" sz="800" b="1" i="0" u="none" strike="noStrike" baseline="0" dirty="0" smtClean="0">
                          <a:effectLst/>
                          <a:latin typeface="+mn-lt"/>
                          <a:cs typeface="Arial" panose="020B0604020202020204" pitchFamily="34" charset="0"/>
                        </a:rPr>
                        <a:t> de equipo en </a:t>
                      </a:r>
                      <a:r>
                        <a:rPr lang="es-MX" sz="800" b="1" i="0" u="none" strike="noStrike" dirty="0" smtClean="0">
                          <a:effectLst/>
                          <a:latin typeface="+mn-lt"/>
                          <a:cs typeface="Arial" panose="020B0604020202020204" pitchFamily="34" charset="0"/>
                        </a:rPr>
                        <a:t>Hospitales</a:t>
                      </a:r>
                      <a:r>
                        <a:rPr lang="es-MX" sz="800" b="1" i="0" u="none" strike="noStrike" baseline="0" dirty="0" smtClean="0">
                          <a:effectLst/>
                          <a:latin typeface="+mn-lt"/>
                          <a:cs typeface="Arial" panose="020B0604020202020204" pitchFamily="34" charset="0"/>
                        </a:rPr>
                        <a:t> e industria automotriz</a:t>
                      </a: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Control</a:t>
                      </a:r>
                      <a:r>
                        <a:rPr lang="es-MX" sz="800" b="1" i="0" u="none" strike="noStrike" baseline="0" dirty="0" smtClean="0">
                          <a:effectLst/>
                          <a:latin typeface="+mn-lt"/>
                          <a:cs typeface="Arial" panose="020B0604020202020204" pitchFamily="34" charset="0"/>
                        </a:rPr>
                        <a:t> de calidad, mantenimiento y logística industriales y servicios</a:t>
                      </a:r>
                      <a:endParaRPr lang="es-MX" sz="800" b="1"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900760169"/>
                  </a:ext>
                </a:extLst>
              </a:tr>
              <a:tr h="226492">
                <a:tc vMerge="1">
                  <a:txBody>
                    <a:bodyPr/>
                    <a:lstStyle/>
                    <a:p>
                      <a:pPr marL="0" algn="ctr" rtl="0" eaLnBrk="1" fontAlgn="ctr" latinLnBrk="0" hangingPunct="1">
                        <a:spcBef>
                          <a:spcPts val="0"/>
                        </a:spcBef>
                        <a:spcAft>
                          <a:spcPts val="0"/>
                        </a:spcAft>
                      </a:pP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500" b="1" i="0" u="none" strike="noStrike" dirty="0" smtClean="0">
                          <a:effectLst/>
                          <a:latin typeface="Ebrima" panose="02000000000000000000" pitchFamily="2" charset="0"/>
                          <a:ea typeface="Ebrima" panose="02000000000000000000" pitchFamily="2" charset="0"/>
                          <a:cs typeface="Ebrima" panose="02000000000000000000" pitchFamily="2" charset="0"/>
                        </a:rPr>
                        <a:t>TIEMPO DURACIÓN</a:t>
                      </a:r>
                      <a:endParaRPr lang="es-MX" sz="5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4 años  </a:t>
                      </a:r>
                      <a:r>
                        <a:rPr lang="es-MX" sz="800" b="1" i="0" u="none" strike="noStrike" kern="1200" dirty="0" smtClean="0">
                          <a:solidFill>
                            <a:srgbClr val="000000"/>
                          </a:solidFill>
                          <a:effectLst/>
                          <a:latin typeface="+mn-lt"/>
                          <a:cs typeface="Arial" panose="020B0604020202020204" pitchFamily="34" charset="0"/>
                        </a:rPr>
                        <a:t>promedio c/7trabajo</a:t>
                      </a: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6 </a:t>
                      </a:r>
                      <a:r>
                        <a:rPr lang="es-MX" sz="800" b="1" i="0" u="none" strike="noStrike" kern="1200" dirty="0">
                          <a:solidFill>
                            <a:srgbClr val="000000"/>
                          </a:solidFill>
                          <a:effectLst/>
                          <a:latin typeface="+mn-lt"/>
                          <a:cs typeface="Arial" panose="020B0604020202020204" pitchFamily="34" charset="0"/>
                        </a:rPr>
                        <a:t>años  promedio</a:t>
                      </a:r>
                      <a:endParaRPr lang="es-MX" sz="800" b="1"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97453203"/>
                  </a:ext>
                </a:extLst>
              </a:tr>
              <a:tr h="194837">
                <a:tc gridSpan="2">
                  <a:txBody>
                    <a:bodyPr/>
                    <a:lstStyle/>
                    <a:p>
                      <a:pPr marL="0" algn="ctr" rtl="0" eaLnBrk="1" fontAlgn="ctr" latinLnBrk="0" hangingPunct="1">
                        <a:spcBef>
                          <a:spcPts val="0"/>
                        </a:spcBef>
                        <a:spcAft>
                          <a:spcPts val="0"/>
                        </a:spcAft>
                      </a:pPr>
                      <a:endParaRPr lang="es-MX" sz="7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800" b="1" i="0" kern="1200" dirty="0" smtClean="0">
                          <a:solidFill>
                            <a:schemeClr val="tx1"/>
                          </a:solidFill>
                          <a:effectLst/>
                          <a:latin typeface="+mn-lt"/>
                          <a:ea typeface="+mn-ea"/>
                          <a:cs typeface="+mn-cs"/>
                        </a:rPr>
                        <a:t>SUBTOTAL  2</a:t>
                      </a:r>
                      <a:endParaRPr lang="es-MX" sz="800" dirty="0" smtClean="0">
                        <a:effectLst/>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800" b="1" i="0" kern="1200" dirty="0" smtClean="0">
                          <a:solidFill>
                            <a:schemeClr val="tx1"/>
                          </a:solidFill>
                          <a:effectLst/>
                          <a:latin typeface="+mn-lt"/>
                          <a:ea typeface="+mn-ea"/>
                          <a:cs typeface="+mn-cs"/>
                        </a:rPr>
                        <a:t>SUBTOTAL  2</a:t>
                      </a:r>
                      <a:endParaRPr lang="es-MX" sz="800" dirty="0" smtClean="0">
                        <a:effectLst/>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auto"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672479197"/>
                  </a:ext>
                </a:extLst>
              </a:tr>
              <a:tr h="194837">
                <a:tc rowSpan="4" gridSpan="2">
                  <a:txBody>
                    <a:bodyPr/>
                    <a:lstStyle/>
                    <a:p>
                      <a:pPr marL="0" algn="ctr" rtl="0" eaLnBrk="1" fontAlgn="ctr" latinLnBrk="0" hangingPunct="1">
                        <a:spcBef>
                          <a:spcPts val="0"/>
                        </a:spcBef>
                        <a:spcAft>
                          <a:spcPts val="0"/>
                        </a:spcAft>
                      </a:pPr>
                      <a:r>
                        <a:rPr lang="es-MX" sz="600" b="1" i="0" u="none" strike="noStrike" dirty="0" smtClean="0">
                          <a:effectLst/>
                          <a:latin typeface="Ebrima" panose="02000000000000000000" pitchFamily="2" charset="0"/>
                          <a:ea typeface="Ebrima" panose="02000000000000000000" pitchFamily="2" charset="0"/>
                          <a:cs typeface="Ebrima" panose="02000000000000000000" pitchFamily="2" charset="0"/>
                        </a:rPr>
                        <a:t>CARACTERÍ</a:t>
                      </a:r>
                      <a:r>
                        <a:rPr lang="es-MX" sz="600" b="1" i="0" u="sng" strike="noStrike" dirty="0" smtClean="0">
                          <a:effectLst/>
                          <a:latin typeface="Ebrima" panose="02000000000000000000" pitchFamily="2" charset="0"/>
                          <a:ea typeface="Ebrima" panose="02000000000000000000" pitchFamily="2" charset="0"/>
                          <a:cs typeface="Ebrima" panose="02000000000000000000" pitchFamily="2" charset="0"/>
                        </a:rPr>
                        <a:t>S</a:t>
                      </a:r>
                    </a:p>
                    <a:p>
                      <a:pPr marL="0" algn="ctr" rtl="0" eaLnBrk="1" fontAlgn="ctr" latinLnBrk="0" hangingPunct="1">
                        <a:spcBef>
                          <a:spcPts val="0"/>
                        </a:spcBef>
                        <a:spcAft>
                          <a:spcPts val="0"/>
                        </a:spcAft>
                      </a:pPr>
                      <a:r>
                        <a:rPr lang="es-MX" sz="600" b="1" i="0" u="none" strike="noStrike" dirty="0" smtClean="0">
                          <a:effectLst/>
                          <a:latin typeface="Ebrima" panose="02000000000000000000" pitchFamily="2" charset="0"/>
                          <a:ea typeface="Ebrima" panose="02000000000000000000" pitchFamily="2" charset="0"/>
                          <a:cs typeface="Ebrima" panose="02000000000000000000" pitchFamily="2" charset="0"/>
                        </a:rPr>
                        <a:t>TICAS</a:t>
                      </a:r>
                      <a:r>
                        <a:rPr lang="es-MX" sz="600" b="1" i="0" u="none" strike="noStrike" baseline="0" dirty="0" smtClean="0">
                          <a:effectLst/>
                          <a:latin typeface="Ebrima" panose="02000000000000000000" pitchFamily="2" charset="0"/>
                          <a:ea typeface="Ebrima" panose="02000000000000000000" pitchFamily="2" charset="0"/>
                          <a:cs typeface="Ebrima" panose="02000000000000000000" pitchFamily="2" charset="0"/>
                        </a:rPr>
                        <a:t> PERSONALES</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rowSpan="4" h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Honesto, disciplinado </a:t>
                      </a:r>
                      <a:r>
                        <a:rPr lang="es-MX" sz="800" b="1" i="0" u="none" strike="noStrike" kern="1200" dirty="0">
                          <a:solidFill>
                            <a:srgbClr val="000000"/>
                          </a:solidFill>
                          <a:effectLst/>
                          <a:latin typeface="+mn-lt"/>
                          <a:cs typeface="Arial" panose="020B0604020202020204" pitchFamily="34" charset="0"/>
                        </a:rPr>
                        <a:t>y ordenado</a:t>
                      </a: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Honesto, disciplinado </a:t>
                      </a:r>
                      <a:r>
                        <a:rPr lang="es-MX" sz="800" b="1" i="0" u="none" strike="noStrike" kern="1200" dirty="0">
                          <a:solidFill>
                            <a:srgbClr val="000000"/>
                          </a:solidFill>
                          <a:effectLst/>
                          <a:latin typeface="+mn-lt"/>
                          <a:cs typeface="Arial" panose="020B0604020202020204" pitchFamily="34" charset="0"/>
                        </a:rPr>
                        <a:t>y ordenado</a:t>
                      </a:r>
                      <a:endParaRPr lang="es-MX" sz="800" b="1"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indent="0" algn="ctr" rtl="0" eaLnBrk="1" fontAlgn="auto"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564837780"/>
                  </a:ext>
                </a:extLst>
              </a:tr>
              <a:tr h="194837">
                <a:tc gridSpan="2" vMerge="1">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1270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accent1">
                        <a:lumMod val="20000"/>
                        <a:lumOff val="80000"/>
                      </a:schemeClr>
                    </a:solidFill>
                  </a:tcPr>
                </a:tc>
                <a:tc hMerge="1" v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Comprometido con resultados</a:t>
                      </a: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Comprometido con resultados</a:t>
                      </a:r>
                      <a:endParaRPr lang="es-MX" sz="800" b="1"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520918343"/>
                  </a:ext>
                </a:extLst>
              </a:tr>
              <a:tr h="204715">
                <a:tc gridSpan="2" vMerge="1">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1270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accent1">
                        <a:lumMod val="20000"/>
                        <a:lumOff val="80000"/>
                      </a:schemeClr>
                    </a:solidFill>
                  </a:tcPr>
                </a:tc>
                <a:tc hMerge="1" v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Acostumbrado a</a:t>
                      </a:r>
                      <a:r>
                        <a:rPr lang="es-MX" sz="800" b="1" i="0" u="none" strike="noStrike" kern="1200" baseline="0" dirty="0">
                          <a:solidFill>
                            <a:srgbClr val="000000"/>
                          </a:solidFill>
                          <a:effectLst/>
                          <a:latin typeface="+mn-lt"/>
                          <a:cs typeface="Arial" panose="020B0604020202020204" pitchFamily="34" charset="0"/>
                        </a:rPr>
                        <a:t> equipos de trabajo</a:t>
                      </a: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Fomenta los </a:t>
                      </a:r>
                      <a:r>
                        <a:rPr lang="es-MX" sz="800" b="1" i="0" u="none" strike="noStrike" kern="1200" baseline="0" dirty="0">
                          <a:solidFill>
                            <a:srgbClr val="000000"/>
                          </a:solidFill>
                          <a:effectLst/>
                          <a:latin typeface="+mn-lt"/>
                          <a:cs typeface="Arial" panose="020B0604020202020204" pitchFamily="34" charset="0"/>
                        </a:rPr>
                        <a:t> equipos de trabajo</a:t>
                      </a:r>
                      <a:endParaRPr lang="es-MX" sz="800" b="1"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033662940"/>
                  </a:ext>
                </a:extLst>
              </a:tr>
              <a:tr h="221572">
                <a:tc gridSpan="2" vMerge="1">
                  <a:txBody>
                    <a:bodyPr/>
                    <a:lstStyle/>
                    <a:p>
                      <a:pPr marL="0" algn="ctr" rtl="0" eaLnBrk="1" fontAlgn="ctr" latinLnBrk="0" hangingPunct="1">
                        <a:spcBef>
                          <a:spcPts val="0"/>
                        </a:spcBef>
                        <a:spcAft>
                          <a:spcPts val="0"/>
                        </a:spcAft>
                      </a:pP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vMerge="1">
                  <a:txBody>
                    <a:bodyPr/>
                    <a:lstStyle/>
                    <a:p>
                      <a:endParaRPr lang="es-MX"/>
                    </a:p>
                  </a:txBody>
                  <a:tcPr/>
                </a:tc>
                <a:tc>
                  <a:txBody>
                    <a:bodyPr/>
                    <a:lstStyle/>
                    <a:p>
                      <a:pPr marL="0" marR="0" indent="0" algn="ctr"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Liderazgo Participativo</a:t>
                      </a:r>
                      <a:endParaRPr lang="es-MX" sz="800" b="1" i="0" u="none" strike="noStrike" dirty="0">
                        <a:effectLst/>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endParaRPr>
                    </a:p>
                  </a:txBody>
                  <a:tcPr marL="65659" marR="65659" marT="32893" marB="32893"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Liderazgo</a:t>
                      </a:r>
                      <a:endParaRPr lang="es-MX" sz="800" b="1" i="0" u="none" strike="noStrike" dirty="0">
                        <a:effectLst/>
                        <a:latin typeface="+mn-lt"/>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981484860"/>
                  </a:ext>
                </a:extLst>
              </a:tr>
              <a:tr h="221572">
                <a:tc gridSpan="6">
                  <a:txBody>
                    <a:bodyPr/>
                    <a:lstStyle/>
                    <a:p>
                      <a:pPr algn="r" rtl="0" eaLnBrk="1" fontAlgn="t" latinLnBrk="0" hangingPunct="1"/>
                      <a:r>
                        <a:rPr lang="es-MX" sz="800" b="1" kern="1200" baseline="0" dirty="0" smtClean="0">
                          <a:solidFill>
                            <a:srgbClr val="FF0000"/>
                          </a:solidFill>
                          <a:effectLst/>
                          <a:latin typeface="+mn-lt"/>
                          <a:ea typeface="+mn-ea"/>
                          <a:cs typeface="+mn-cs"/>
                        </a:rPr>
                        <a:t>  </a:t>
                      </a:r>
                      <a:r>
                        <a:rPr lang="es-MX" sz="700" b="1" kern="1200" baseline="0" dirty="0" smtClean="0">
                          <a:solidFill>
                            <a:srgbClr val="FF0000"/>
                          </a:solidFill>
                          <a:effectLst/>
                          <a:latin typeface="+mn-lt"/>
                          <a:ea typeface="+mn-ea"/>
                          <a:cs typeface="+mn-cs"/>
                        </a:rPr>
                        <a:t> * Datos válidos solo para el efecto de solución del caso</a:t>
                      </a:r>
                      <a:endParaRPr lang="es-MX" sz="700" dirty="0">
                        <a:solidFill>
                          <a:srgbClr val="FF0000"/>
                        </a:solidFill>
                        <a:effectLst/>
                      </a:endParaRPr>
                    </a:p>
                  </a:txBody>
                  <a:tcPr marL="65695" marR="65695" marT="32848" marB="3284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s-MX"/>
                    </a:p>
                  </a:txBody>
                  <a:tcPr/>
                </a:tc>
                <a:tc hMerge="1">
                  <a:txBody>
                    <a:bodyPr/>
                    <a:lstStyle/>
                    <a:p>
                      <a:pPr marL="0" marR="0" indent="0" algn="ctr" rtl="0" eaLnBrk="1" fontAlgn="auto" latinLnBrk="0" hangingPunct="1">
                        <a:spcBef>
                          <a:spcPts val="0"/>
                        </a:spcBef>
                        <a:spcAft>
                          <a:spcPts val="0"/>
                        </a:spcAft>
                      </a:pPr>
                      <a:endParaRPr lang="es-MX" sz="800" b="1" i="0" u="none" strike="noStrike" dirty="0">
                        <a:effectLst/>
                        <a:latin typeface="+mn-lt"/>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algn="ctr" rtl="0" eaLnBrk="1" fontAlgn="ctr" latinLnBrk="0" hangingPunct="1">
                        <a:spcBef>
                          <a:spcPts val="0"/>
                        </a:spcBef>
                        <a:spcAft>
                          <a:spcPts val="0"/>
                        </a:spcAft>
                      </a:pPr>
                      <a:endParaRPr lang="es-MX" sz="800" b="1" i="0" u="none" strike="noStrike" dirty="0">
                        <a:effectLst/>
                        <a:latin typeface="+mn-lt"/>
                      </a:endParaRPr>
                    </a:p>
                  </a:txBody>
                  <a:tcPr marL="65659" marR="65659" marT="32893" marB="32893"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hMerge="1">
                  <a:txBody>
                    <a:bodyPr/>
                    <a:lstStyle/>
                    <a:p>
                      <a:pPr rtl="0" eaLnBrk="1" fontAlgn="t" latinLnBrk="0" hangingPunct="1"/>
                      <a:endParaRPr lang="es-MX" sz="800" dirty="0">
                        <a:solidFill>
                          <a:srgbClr val="FF0000"/>
                        </a:solidFill>
                        <a:effectLst/>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087065476"/>
                  </a:ext>
                </a:extLst>
              </a:tr>
            </a:tbl>
          </a:graphicData>
        </a:graphic>
      </p:graphicFrame>
      <p:graphicFrame>
        <p:nvGraphicFramePr>
          <p:cNvPr id="9" name="18 Tabla"/>
          <p:cNvGraphicFramePr>
            <a:graphicFrameLocks noGrp="1"/>
          </p:cNvGraphicFramePr>
          <p:nvPr>
            <p:extLst/>
          </p:nvPr>
        </p:nvGraphicFramePr>
        <p:xfrm>
          <a:off x="242046" y="536778"/>
          <a:ext cx="8676000" cy="1133884"/>
        </p:xfrm>
        <a:graphic>
          <a:graphicData uri="http://schemas.openxmlformats.org/drawingml/2006/table">
            <a:tbl>
              <a:tblPr firstRow="1" bandRow="1"/>
              <a:tblGrid>
                <a:gridCol w="396000">
                  <a:extLst>
                    <a:ext uri="{9D8B030D-6E8A-4147-A177-3AD203B41FA5}">
                      <a16:colId xmlns:a16="http://schemas.microsoft.com/office/drawing/2014/main" val="20001"/>
                    </a:ext>
                  </a:extLst>
                </a:gridCol>
                <a:gridCol w="8280000">
                  <a:extLst>
                    <a:ext uri="{9D8B030D-6E8A-4147-A177-3AD203B41FA5}">
                      <a16:colId xmlns:a16="http://schemas.microsoft.com/office/drawing/2014/main" val="3843358727"/>
                    </a:ext>
                  </a:extLst>
                </a:gridCol>
              </a:tblGrid>
              <a:tr h="144000">
                <a:tc gridSpan="2">
                  <a:txBody>
                    <a:bodyPr/>
                    <a:lstStyle/>
                    <a:p>
                      <a:pPr algn="ctr" rtl="0" eaLnBrk="1" latinLnBrk="0" hangingPunct="1"/>
                      <a:r>
                        <a:rPr lang="es-ES" sz="800" b="1" kern="1200" baseline="0" dirty="0" smtClean="0">
                          <a:solidFill>
                            <a:schemeClr val="tx1"/>
                          </a:solidFill>
                          <a:effectLst/>
                          <a:latin typeface="+mn-lt"/>
                          <a:ea typeface="+mn-ea"/>
                          <a:cs typeface="Arial" panose="020B0604020202020204" pitchFamily="34" charset="0"/>
                        </a:rPr>
                        <a:t>CASO PRÁCTICO MÓDULO I: SU HOTEL, S.A.*           </a:t>
                      </a:r>
                      <a:endParaRPr lang="es-MX" sz="700" b="1" dirty="0">
                        <a:solidFill>
                          <a:srgbClr val="FF0000"/>
                        </a:solidFill>
                        <a:effectLst/>
                        <a:latin typeface="+mn-lt"/>
                        <a:cs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extLst>
                  <a:ext uri="{0D108BD9-81ED-4DB2-BD59-A6C34878D82A}">
                    <a16:rowId xmlns:a16="http://schemas.microsoft.com/office/drawing/2014/main" val="4166110361"/>
                  </a:ext>
                </a:extLst>
              </a:tr>
              <a:tr h="0">
                <a:tc rowSpan="2">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s-MX" sz="1200" b="1" dirty="0" smtClean="0">
                          <a:solidFill>
                            <a:srgbClr val="FF0000"/>
                          </a:solidFill>
                          <a:effectLst/>
                          <a:latin typeface="Arial Narrow" panose="020B0606020202030204" pitchFamily="34" charset="0"/>
                          <a:cs typeface="Arial" panose="020B0604020202020204" pitchFamily="34" charset="0"/>
                        </a:rPr>
                        <a:t>2.1</a:t>
                      </a:r>
                    </a:p>
                  </a:txBody>
                  <a:tcPr marL="86881" marR="86881" marT="43441" marB="43441"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tcPr>
                </a:tc>
                <a:tc>
                  <a:txBody>
                    <a:bodyPr/>
                    <a:lstStyle/>
                    <a:p>
                      <a:pPr marL="0" marR="0" indent="0" algn="just" defTabSz="914400" rtl="0" eaLnBrk="1" fontAlgn="t" latinLnBrk="0" hangingPunct="1">
                        <a:lnSpc>
                          <a:spcPct val="100000"/>
                        </a:lnSpc>
                        <a:spcBef>
                          <a:spcPts val="0"/>
                        </a:spcBef>
                        <a:spcAft>
                          <a:spcPts val="0"/>
                        </a:spcAft>
                        <a:buClrTx/>
                        <a:buSzTx/>
                        <a:buFontTx/>
                        <a:buNone/>
                        <a:tabLst/>
                        <a:defRPr/>
                      </a:pPr>
                      <a:r>
                        <a:rPr lang="es-MX" sz="700" b="1" dirty="0" smtClean="0">
                          <a:solidFill>
                            <a:schemeClr val="tx1"/>
                          </a:solidFill>
                          <a:effectLst/>
                          <a:latin typeface="+mn-lt"/>
                          <a:cs typeface="Arial" panose="020B0604020202020204" pitchFamily="34" charset="0"/>
                        </a:rPr>
                        <a:t>El Gerente de Operaciones del Hotel, le ha pedido que lo ayude para poder  decidir que candidatos debe contratar para los tres puestos que le quedan vacantes,</a:t>
                      </a:r>
                      <a:r>
                        <a:rPr lang="es-MX" sz="700" b="1" baseline="0" dirty="0" smtClean="0">
                          <a:solidFill>
                            <a:schemeClr val="tx1"/>
                          </a:solidFill>
                          <a:effectLst/>
                          <a:latin typeface="+mn-lt"/>
                          <a:cs typeface="Arial" panose="020B0604020202020204" pitchFamily="34" charset="0"/>
                        </a:rPr>
                        <a:t> a saber el Jefe, el Técnico y el Auxiliar de Mantenimiento. El departamento de Recursos Humanos, preselecciono dos candidatos a cada uno de dichos puestos, en función de la descripción sintética que envió el Hotel para cada uno de e ellos y que se describe a continuación. Lea cuidadosamente la siguientes información pues será fundamental su análisis para la solución del Caso.</a:t>
                      </a:r>
                      <a:endParaRPr lang="es-MX" sz="700" b="1" dirty="0" smtClean="0">
                        <a:solidFill>
                          <a:schemeClr val="tx1"/>
                        </a:solidFill>
                        <a:effectLst/>
                        <a:latin typeface="+mn-lt"/>
                        <a:cs typeface="Arial" panose="020B0604020202020204" pitchFamily="34" charset="0"/>
                      </a:endParaRPr>
                    </a:p>
                  </a:txBody>
                  <a:tcPr marL="86881" marR="86881" marT="43441" marB="43441">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lang="es-MX" sz="800" b="1" dirty="0" smtClean="0">
                        <a:solidFill>
                          <a:srgbClr val="FF0000"/>
                        </a:solidFill>
                        <a:effectLst/>
                        <a:latin typeface="Arial Narrow" panose="020B0606020202030204" pitchFamily="34" charset="0"/>
                        <a:cs typeface="Arial" panose="020B0604020202020204" pitchFamily="34" charset="0"/>
                      </a:endParaRPr>
                    </a:p>
                  </a:txBody>
                  <a:tcPr marL="86881" marR="86881" marT="43441" marB="43441"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tcPr>
                </a:tc>
                <a:tc>
                  <a:txBody>
                    <a:bodyPr/>
                    <a:lstStyle/>
                    <a:p>
                      <a:pPr marL="0" marR="0" indent="0" algn="just" defTabSz="914400" rtl="0" eaLnBrk="1" fontAlgn="t" latinLnBrk="0" hangingPunct="1">
                        <a:lnSpc>
                          <a:spcPct val="100000"/>
                        </a:lnSpc>
                        <a:spcBef>
                          <a:spcPts val="0"/>
                        </a:spcBef>
                        <a:spcAft>
                          <a:spcPts val="0"/>
                        </a:spcAft>
                        <a:buClrTx/>
                        <a:buSzTx/>
                        <a:buFontTx/>
                        <a:buNone/>
                        <a:tabLst/>
                        <a:defRPr/>
                      </a:pPr>
                      <a:r>
                        <a:rPr lang="es-MX" sz="700" b="1" dirty="0" smtClean="0">
                          <a:solidFill>
                            <a:schemeClr val="tx1"/>
                          </a:solidFill>
                          <a:effectLst/>
                          <a:latin typeface="+mn-lt"/>
                          <a:cs typeface="Arial" panose="020B0604020202020204" pitchFamily="34" charset="0"/>
                        </a:rPr>
                        <a:t>El</a:t>
                      </a:r>
                      <a:r>
                        <a:rPr lang="es-MX" sz="700" b="1" baseline="0" dirty="0" smtClean="0">
                          <a:solidFill>
                            <a:schemeClr val="tx1"/>
                          </a:solidFill>
                          <a:effectLst/>
                          <a:latin typeface="+mn-lt"/>
                          <a:cs typeface="Arial" panose="020B0604020202020204" pitchFamily="34" charset="0"/>
                        </a:rPr>
                        <a:t> cuadro a la derecha </a:t>
                      </a:r>
                      <a:r>
                        <a:rPr lang="es-MX" sz="700" b="1" i="1" baseline="0" dirty="0" smtClean="0">
                          <a:solidFill>
                            <a:schemeClr val="tx1"/>
                          </a:solidFill>
                          <a:effectLst/>
                          <a:latin typeface="+mn-lt"/>
                          <a:cs typeface="Arial" panose="020B0604020202020204" pitchFamily="34" charset="0"/>
                        </a:rPr>
                        <a:t>“Descripción sintetizada del Puesto”</a:t>
                      </a:r>
                      <a:r>
                        <a:rPr lang="es-MX" sz="700" b="1" baseline="0" dirty="0" smtClean="0">
                          <a:solidFill>
                            <a:schemeClr val="tx1"/>
                          </a:solidFill>
                          <a:effectLst/>
                          <a:latin typeface="+mn-lt"/>
                          <a:cs typeface="Arial" panose="020B0604020202020204" pitchFamily="34" charset="0"/>
                        </a:rPr>
                        <a:t> proporciona la información del objetivo, las funciones principales, las capacidades requeridas y la importancia del puesto,  para que usted analice el alcance y responsabilidad del puesto. En el cuadro a la derecha</a:t>
                      </a:r>
                      <a:r>
                        <a:rPr lang="es-MX" sz="700" b="1" i="1" baseline="0" dirty="0" smtClean="0">
                          <a:solidFill>
                            <a:schemeClr val="tx1"/>
                          </a:solidFill>
                          <a:effectLst/>
                          <a:latin typeface="+mn-lt"/>
                          <a:cs typeface="Arial" panose="020B0604020202020204" pitchFamily="34" charset="0"/>
                        </a:rPr>
                        <a:t>, “Perfil de los candidatos al puesto de” </a:t>
                      </a:r>
                      <a:r>
                        <a:rPr lang="es-MX" sz="700" b="1" baseline="0" dirty="0" smtClean="0">
                          <a:solidFill>
                            <a:schemeClr val="tx1"/>
                          </a:solidFill>
                          <a:effectLst/>
                          <a:latin typeface="+mn-lt"/>
                          <a:cs typeface="Arial" panose="020B0604020202020204" pitchFamily="34" charset="0"/>
                        </a:rPr>
                        <a:t>aparecen los datos de dos candidatos. Al extremo derecho aparece una columna en blanco con las iniciales JM, y en ella usted debe anotar lo siguiente: A cada dato anote usted los siguientes </a:t>
                      </a:r>
                      <a:r>
                        <a:rPr lang="es-MX" sz="700" b="1" baseline="0" dirty="0" smtClean="0">
                          <a:solidFill>
                            <a:schemeClr val="tx1"/>
                          </a:solidFill>
                          <a:effectLst/>
                          <a:latin typeface="+mn-lt"/>
                          <a:cs typeface="Arial" panose="020B0604020202020204" pitchFamily="34" charset="0"/>
                        </a:rPr>
                        <a:t>valores:</a:t>
                      </a:r>
                      <a:r>
                        <a:rPr lang="es-MX" sz="700" b="1" i="1" baseline="0" dirty="0" smtClean="0">
                          <a:solidFill>
                            <a:schemeClr val="tx1"/>
                          </a:solidFill>
                          <a:effectLst/>
                          <a:latin typeface="+mn-lt"/>
                          <a:cs typeface="Arial" panose="020B0604020202020204" pitchFamily="34" charset="0"/>
                        </a:rPr>
                        <a:t> </a:t>
                      </a:r>
                      <a:r>
                        <a:rPr lang="es-MX" sz="700" b="1" i="1" baseline="0" dirty="0" smtClean="0">
                          <a:solidFill>
                            <a:srgbClr val="FF0000"/>
                          </a:solidFill>
                          <a:effectLst/>
                          <a:latin typeface="+mn-lt"/>
                          <a:cs typeface="Arial" panose="020B0604020202020204" pitchFamily="34" charset="0"/>
                        </a:rPr>
                        <a:t>1. </a:t>
                      </a:r>
                      <a:r>
                        <a:rPr lang="es-MX" sz="700" b="1" i="1" baseline="0" dirty="0" smtClean="0">
                          <a:solidFill>
                            <a:srgbClr val="FF0000"/>
                          </a:solidFill>
                          <a:effectLst/>
                          <a:latin typeface="+mn-lt"/>
                          <a:cs typeface="Arial" panose="020B0604020202020204" pitchFamily="34" charset="0"/>
                        </a:rPr>
                        <a:t>Si no es importante o adecuado; 3. Si el dato tiene un valor medio o es aceptable y anote 5, si el dato es de  valor máximo o muy adecuado al puesto</a:t>
                      </a:r>
                      <a:r>
                        <a:rPr lang="es-MX" sz="700" b="1" i="1" baseline="0" dirty="0" smtClean="0">
                          <a:solidFill>
                            <a:schemeClr val="tx1"/>
                          </a:solidFill>
                          <a:effectLst/>
                          <a:latin typeface="+mn-lt"/>
                          <a:cs typeface="Arial" panose="020B0604020202020204" pitchFamily="34" charset="0"/>
                        </a:rPr>
                        <a:t>.</a:t>
                      </a:r>
                      <a:r>
                        <a:rPr lang="es-MX" sz="700" b="1" baseline="0" dirty="0" smtClean="0">
                          <a:solidFill>
                            <a:schemeClr val="tx1"/>
                          </a:solidFill>
                          <a:effectLst/>
                          <a:latin typeface="+mn-lt"/>
                          <a:cs typeface="Arial" panose="020B0604020202020204" pitchFamily="34" charset="0"/>
                        </a:rPr>
                        <a:t> Al final sume el total de ambos candidatos, y tome la decisión de a cual de los dos va </a:t>
                      </a:r>
                      <a:r>
                        <a:rPr lang="es-MX" sz="700" b="1" baseline="0" dirty="0" smtClean="0">
                          <a:solidFill>
                            <a:schemeClr val="tx1"/>
                          </a:solidFill>
                          <a:effectLst/>
                          <a:latin typeface="+mn-lt"/>
                          <a:cs typeface="Arial" panose="020B0604020202020204" pitchFamily="34" charset="0"/>
                        </a:rPr>
                        <a:t>contratar</a:t>
                      </a:r>
                      <a:endParaRPr lang="es-MX" sz="700" b="1" dirty="0" smtClean="0">
                        <a:solidFill>
                          <a:srgbClr val="FF0000"/>
                        </a:solidFill>
                        <a:effectLst/>
                        <a:latin typeface="+mn-lt"/>
                        <a:cs typeface="Arial" panose="020B0604020202020204" pitchFamily="34" charset="0"/>
                      </a:endParaRPr>
                    </a:p>
                  </a:txBody>
                  <a:tcPr marL="86881" marR="86881" marT="43441" marB="43441">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00141026"/>
                  </a:ext>
                </a:extLst>
              </a:tr>
            </a:tbl>
          </a:graphicData>
        </a:graphic>
      </p:graphicFrame>
      <p:sp>
        <p:nvSpPr>
          <p:cNvPr id="11" name="Rectángulo 10"/>
          <p:cNvSpPr/>
          <p:nvPr/>
        </p:nvSpPr>
        <p:spPr>
          <a:xfrm>
            <a:off x="107504" y="44624"/>
            <a:ext cx="8928992" cy="6624736"/>
          </a:xfrm>
          <a:prstGeom prst="rect">
            <a:avLst/>
          </a:prstGeom>
          <a:noFill/>
          <a:ln w="952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13" name="Rectángulo 12"/>
          <p:cNvSpPr/>
          <p:nvPr/>
        </p:nvSpPr>
        <p:spPr>
          <a:xfrm>
            <a:off x="210748" y="6381328"/>
            <a:ext cx="4793300" cy="180000"/>
          </a:xfrm>
          <a:prstGeom prst="rect">
            <a:avLst/>
          </a:prstGeom>
        </p:spPr>
        <p:txBody>
          <a:bodyPr wrap="none">
            <a:spAutoFit/>
          </a:bodyPr>
          <a:lstStyle/>
          <a:p>
            <a:pPr algn="ctr" fontAlgn="ctr"/>
            <a:r>
              <a:rPr lang="es-MX" sz="800" b="1" baseline="-30000" dirty="0">
                <a:solidFill>
                  <a:srgbClr val="000000"/>
                </a:solidFill>
                <a:latin typeface="Arial" panose="020B0604020202020204" pitchFamily="34" charset="0"/>
                <a:cs typeface="Arial" panose="020B0604020202020204" pitchFamily="34" charset="0"/>
              </a:rPr>
              <a:t>(1</a:t>
            </a:r>
            <a:r>
              <a:rPr lang="es-MX" sz="800" b="1" baseline="-30000" dirty="0" smtClean="0">
                <a:solidFill>
                  <a:srgbClr val="000000"/>
                </a:solidFill>
                <a:latin typeface="Arial" panose="020B0604020202020204" pitchFamily="34" charset="0"/>
                <a:cs typeface="Arial" panose="020B0604020202020204" pitchFamily="34" charset="0"/>
              </a:rPr>
              <a:t>) Por razones de los horarios y los cambios de turno, se considero conveniente que el género del titular de este puesto sea solo masculino.</a:t>
            </a:r>
            <a:endParaRPr lang="es-MX" sz="800" dirty="0">
              <a:effectLst/>
              <a:latin typeface="Arial" panose="020B0604020202020204" pitchFamily="34" charset="0"/>
              <a:cs typeface="Arial" panose="020B0604020202020204" pitchFamily="34" charset="0"/>
            </a:endParaRPr>
          </a:p>
        </p:txBody>
      </p:sp>
      <p:sp>
        <p:nvSpPr>
          <p:cNvPr id="12" name="5 Rectángulo"/>
          <p:cNvSpPr/>
          <p:nvPr/>
        </p:nvSpPr>
        <p:spPr>
          <a:xfrm>
            <a:off x="107504" y="6597352"/>
            <a:ext cx="8928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ESTE CASO PRÁCTICO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MAS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
        <p:nvSpPr>
          <p:cNvPr id="4" name="1 Marcador de número de diapositiva"/>
          <p:cNvSpPr>
            <a:spLocks noGrp="1"/>
          </p:cNvSpPr>
          <p:nvPr>
            <p:ph type="sldNum" sz="quarter" idx="12"/>
          </p:nvPr>
        </p:nvSpPr>
        <p:spPr>
          <a:xfrm>
            <a:off x="6876256" y="6525344"/>
            <a:ext cx="2133600" cy="365125"/>
          </a:xfrm>
        </p:spPr>
        <p:txBody>
          <a:bodyPr/>
          <a:lstStyle/>
          <a:p>
            <a:fld id="{805D4288-44B6-4D2C-8261-77B749EDE6EB}" type="slidenum">
              <a:rPr lang="es-MX" sz="900" smtClean="0">
                <a:solidFill>
                  <a:schemeClr val="tx1"/>
                </a:solidFill>
              </a:rPr>
              <a:t>20</a:t>
            </a:fld>
            <a:endParaRPr lang="es-MX" sz="900" dirty="0">
              <a:solidFill>
                <a:schemeClr val="tx1"/>
              </a:solidFill>
            </a:endParaRPr>
          </a:p>
        </p:txBody>
      </p:sp>
    </p:spTree>
    <p:extLst>
      <p:ext uri="{BB962C8B-B14F-4D97-AF65-F5344CB8AC3E}">
        <p14:creationId xmlns:p14="http://schemas.microsoft.com/office/powerpoint/2010/main" val="3854649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a:xfrm>
            <a:off x="6830888" y="6520259"/>
            <a:ext cx="2133600" cy="365125"/>
          </a:xfrm>
        </p:spPr>
        <p:txBody>
          <a:bodyPr/>
          <a:lstStyle/>
          <a:p>
            <a:fld id="{132FADFE-3B8F-471C-ABF0-DBC7717ECBBC}" type="slidenum">
              <a:rPr lang="es-ES" sz="900" b="1" smtClean="0">
                <a:solidFill>
                  <a:schemeClr val="tx1"/>
                </a:solidFill>
              </a:rPr>
              <a:t>21</a:t>
            </a:fld>
            <a:endParaRPr lang="es-ES" sz="900" b="1" dirty="0">
              <a:solidFill>
                <a:schemeClr val="tx1"/>
              </a:solidFill>
            </a:endParaRPr>
          </a:p>
        </p:txBody>
      </p:sp>
      <p:graphicFrame>
        <p:nvGraphicFramePr>
          <p:cNvPr id="3" name="Tabla 2"/>
          <p:cNvGraphicFramePr>
            <a:graphicFrameLocks noGrp="1"/>
          </p:cNvGraphicFramePr>
          <p:nvPr>
            <p:extLst/>
          </p:nvPr>
        </p:nvGraphicFramePr>
        <p:xfrm>
          <a:off x="242046" y="659801"/>
          <a:ext cx="3816000" cy="2337151"/>
        </p:xfrm>
        <a:graphic>
          <a:graphicData uri="http://schemas.openxmlformats.org/drawingml/2006/table">
            <a:tbl>
              <a:tblPr firstRow="1" bandRow="1"/>
              <a:tblGrid>
                <a:gridCol w="208235">
                  <a:extLst>
                    <a:ext uri="{9D8B030D-6E8A-4147-A177-3AD203B41FA5}">
                      <a16:colId xmlns:a16="http://schemas.microsoft.com/office/drawing/2014/main" val="3424215036"/>
                    </a:ext>
                  </a:extLst>
                </a:gridCol>
                <a:gridCol w="285764">
                  <a:extLst>
                    <a:ext uri="{9D8B030D-6E8A-4147-A177-3AD203B41FA5}">
                      <a16:colId xmlns:a16="http://schemas.microsoft.com/office/drawing/2014/main" val="3198099064"/>
                    </a:ext>
                  </a:extLst>
                </a:gridCol>
                <a:gridCol w="3322001">
                  <a:extLst>
                    <a:ext uri="{9D8B030D-6E8A-4147-A177-3AD203B41FA5}">
                      <a16:colId xmlns:a16="http://schemas.microsoft.com/office/drawing/2014/main" val="744885728"/>
                    </a:ext>
                  </a:extLst>
                </a:gridCol>
              </a:tblGrid>
              <a:tr h="181745">
                <a:tc gridSpan="3">
                  <a:txBody>
                    <a:bodyPr/>
                    <a:lstStyle/>
                    <a:p>
                      <a:pPr marL="0" algn="ctr" rtl="0" eaLnBrk="1" fontAlgn="t" latinLnBrk="0" hangingPunct="1">
                        <a:spcBef>
                          <a:spcPts val="0"/>
                        </a:spcBef>
                        <a:spcAft>
                          <a:spcPts val="0"/>
                        </a:spcAft>
                      </a:pPr>
                      <a:r>
                        <a:rPr lang="es-MX" sz="700" b="1" i="0" u="none" strike="noStrike" dirty="0" smtClean="0">
                          <a:effectLst/>
                          <a:latin typeface="Arial" panose="020B0604020202020204" pitchFamily="34" charset="0"/>
                        </a:rPr>
                        <a:t>DESCRIPCIÓN SINTETIZADA DEL PUESTO DE:</a:t>
                      </a:r>
                      <a:endParaRPr lang="es-MX" sz="700" b="1" i="0" u="none" strike="noStrike" dirty="0">
                        <a:effectLst/>
                        <a:latin typeface="Arial" panose="020B0604020202020204" pitchFamily="34" charset="0"/>
                      </a:endParaRPr>
                    </a:p>
                  </a:txBody>
                  <a:tcPr marL="54325" marR="54325" marT="27163" marB="2716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hMerge="1">
                  <a:txBody>
                    <a:bodyPr/>
                    <a:lstStyle/>
                    <a:p>
                      <a:endParaRPr lang="es-MX"/>
                    </a:p>
                  </a:txBody>
                  <a:tcPr/>
                </a:tc>
                <a:tc hMerge="1">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endParaRPr>
                    </a:p>
                  </a:txBody>
                  <a:tcPr marL="54325" marR="54325" marT="27163" marB="2716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extLst>
                  <a:ext uri="{0D108BD9-81ED-4DB2-BD59-A6C34878D82A}">
                    <a16:rowId xmlns:a16="http://schemas.microsoft.com/office/drawing/2014/main" val="578820285"/>
                  </a:ext>
                </a:extLst>
              </a:tr>
              <a:tr h="197066">
                <a:tc gridSpan="2">
                  <a:txBody>
                    <a:bodyPr/>
                    <a:lstStyle/>
                    <a:p>
                      <a:pPr marL="0" algn="ctr" rtl="0" eaLnBrk="1" fontAlgn="t" latinLnBrk="0" hangingPunct="1">
                        <a:spcBef>
                          <a:spcPts val="0"/>
                        </a:spcBef>
                        <a:spcAft>
                          <a:spcPts val="0"/>
                        </a:spcAft>
                      </a:pPr>
                      <a:r>
                        <a:rPr lang="es-MX" sz="600" b="1" i="0" u="none" strike="noStrike" kern="1200" dirty="0">
                          <a:solidFill>
                            <a:srgbClr val="000000"/>
                          </a:solidFill>
                          <a:effectLst/>
                          <a:latin typeface="Arial" panose="020B0604020202020204" pitchFamily="34" charset="0"/>
                          <a:cs typeface="Arial" panose="020B0604020202020204" pitchFamily="34" charset="0"/>
                        </a:rPr>
                        <a:t>PUESTO</a:t>
                      </a:r>
                      <a:endParaRPr lang="es-MX" sz="600" b="0" i="0" u="none" strike="noStrike" dirty="0">
                        <a:effectLst/>
                        <a:latin typeface="Arial" panose="020B0604020202020204" pitchFamily="34" charset="0"/>
                      </a:endParaRPr>
                    </a:p>
                  </a:txBody>
                  <a:tcPr marL="54325" marR="54325" marT="27163" marB="2716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1" u="none" strike="noStrike" kern="1200" dirty="0">
                          <a:solidFill>
                            <a:srgbClr val="FF0000"/>
                          </a:solidFill>
                          <a:effectLst/>
                          <a:latin typeface="Arial" panose="020B0604020202020204" pitchFamily="34" charset="0"/>
                          <a:cs typeface="Arial" panose="020B0604020202020204" pitchFamily="34" charset="0"/>
                        </a:rPr>
                        <a:t>JEFE DE MANTENIMIENTO</a:t>
                      </a:r>
                      <a:endParaRPr lang="es-MX" sz="700" b="0" i="1" u="none" strike="noStrike" dirty="0">
                        <a:solidFill>
                          <a:srgbClr val="FF0000"/>
                        </a:solidFill>
                        <a:effectLst/>
                        <a:latin typeface="Arial" panose="020B0604020202020204" pitchFamily="34" charset="0"/>
                      </a:endParaRPr>
                    </a:p>
                  </a:txBody>
                  <a:tcPr marL="54325" marR="54325" marT="27163" marB="2716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2397219"/>
                  </a:ext>
                </a:extLst>
              </a:tr>
              <a:tr h="0">
                <a:tc rowSpan="4">
                  <a:txBody>
                    <a:bodyPr/>
                    <a:lstStyle/>
                    <a:p>
                      <a:pPr marL="0" marR="0" indent="0" algn="ctr" rtl="0" eaLnBrk="1" fontAlgn="ctr" latinLnBrk="0" hangingPunct="1">
                        <a:spcBef>
                          <a:spcPts val="0"/>
                        </a:spcBef>
                        <a:spcAft>
                          <a:spcPts val="0"/>
                        </a:spcAft>
                      </a:pPr>
                      <a:r>
                        <a:rPr lang="es-MX" sz="700" b="0" i="0" u="none" strike="noStrike" dirty="0" smtClean="0">
                          <a:effectLst/>
                          <a:latin typeface="Arial" panose="020B0604020202020204" pitchFamily="34" charset="0"/>
                        </a:rPr>
                        <a:t>CAPACIDADES</a:t>
                      </a:r>
                      <a:endParaRPr lang="es-MX" sz="700" b="0" i="0" u="none" strike="noStrike" dirty="0">
                        <a:effectLst/>
                        <a:latin typeface="Arial" panose="020B0604020202020204" pitchFamily="34" charset="0"/>
                      </a:endParaRPr>
                    </a:p>
                  </a:txBody>
                  <a:tcPr marL="54325" marR="54325" marT="27163" marB="27163"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algn="ctr" rtl="0" eaLnBrk="1" fontAlgn="ctr" latinLnBrk="0" hangingPunct="1">
                        <a:spcBef>
                          <a:spcPts val="0"/>
                        </a:spcBef>
                        <a:spcAft>
                          <a:spcPts val="0"/>
                        </a:spcAft>
                      </a:pPr>
                      <a:r>
                        <a:rPr lang="es-MX" sz="700" b="1" i="0" u="none" strike="noStrike" kern="1200" dirty="0" smtClean="0">
                          <a:solidFill>
                            <a:srgbClr val="000000"/>
                          </a:solidFill>
                          <a:effectLst/>
                          <a:latin typeface="Calibri" panose="020F0502020204030204" pitchFamily="34" charset="0"/>
                        </a:rPr>
                        <a:t>A</a:t>
                      </a:r>
                      <a:endParaRPr lang="es-MX" sz="70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marR="0" indent="0" algn="just" rtl="0" eaLnBrk="1" fontAlgn="auto" latinLnBrk="0" hangingPunct="1">
                        <a:spcBef>
                          <a:spcPts val="0"/>
                        </a:spcBef>
                        <a:spcAft>
                          <a:spcPts val="0"/>
                        </a:spcAft>
                      </a:pPr>
                      <a:r>
                        <a:rPr lang="es-MX" sz="800" b="1" i="0" u="none" strike="noStrike" kern="1200" dirty="0">
                          <a:solidFill>
                            <a:schemeClr val="tx1"/>
                          </a:solidFill>
                          <a:effectLst/>
                          <a:latin typeface="+mn-lt"/>
                          <a:ea typeface="Calibri" panose="020F0502020204030204" pitchFamily="34" charset="0"/>
                          <a:cs typeface="Arial" panose="020B0604020202020204" pitchFamily="34" charset="0"/>
                        </a:rPr>
                        <a:t>Amplio conocimiento en métodos y procesos de mantenimiento preventivo y correctivo de  equipos, instalaciones, bienes muebles e inmuebles en hoteles o similares </a:t>
                      </a:r>
                      <a:r>
                        <a:rPr lang="es-MX" sz="800" b="1" i="0" u="none" strike="noStrike" kern="1200" baseline="0" dirty="0">
                          <a:solidFill>
                            <a:schemeClr val="tx1"/>
                          </a:solidFill>
                          <a:effectLst/>
                          <a:latin typeface="+mn-lt"/>
                          <a:ea typeface="Calibri" panose="020F0502020204030204" pitchFamily="34" charset="0"/>
                          <a:cs typeface="Arial" panose="020B0604020202020204" pitchFamily="34" charset="0"/>
                        </a:rPr>
                        <a:t>del ramo.</a:t>
                      </a:r>
                      <a:endParaRPr lang="es-MX" sz="1800" b="1" i="0" u="none" strike="noStrike" dirty="0">
                        <a:solidFill>
                          <a:schemeClr val="tx1"/>
                        </a:solidFill>
                        <a:effectLst/>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196821443"/>
                  </a:ext>
                </a:extLst>
              </a:tr>
              <a:tr h="0">
                <a:tc vMerge="1">
                  <a:txBody>
                    <a:bodyPr/>
                    <a:lstStyle/>
                    <a:p>
                      <a:pPr marL="0" marR="0" indent="0" algn="ctr" rtl="0" eaLnBrk="1" fontAlgn="ctr" latinLnBrk="0" hangingPunct="1">
                        <a:spcBef>
                          <a:spcPts val="0"/>
                        </a:spcBef>
                        <a:spcAft>
                          <a:spcPts val="0"/>
                        </a:spcAft>
                      </a:pPr>
                      <a:endParaRPr lang="es-MX" sz="1400" b="0" i="0" u="none" strike="noStrike" dirty="0">
                        <a:effectLst/>
                        <a:latin typeface="Arial" panose="020B0604020202020204" pitchFamily="34" charset="0"/>
                      </a:endParaRPr>
                    </a:p>
                  </a:txBody>
                  <a:tcPr marL="54325" marR="54325" marT="27163" marB="27163"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algn="ctr" rtl="0" eaLnBrk="1" fontAlgn="ctr" latinLnBrk="0" hangingPunct="1">
                        <a:spcBef>
                          <a:spcPts val="0"/>
                        </a:spcBef>
                        <a:spcAft>
                          <a:spcPts val="0"/>
                        </a:spcAft>
                      </a:pPr>
                      <a:r>
                        <a:rPr lang="es-MX" sz="700" b="0" i="0" u="none" strike="noStrike" dirty="0" smtClean="0">
                          <a:effectLst/>
                          <a:latin typeface="Arial" panose="020B0604020202020204" pitchFamily="34" charset="0"/>
                        </a:rPr>
                        <a:t>B</a:t>
                      </a:r>
                      <a:endParaRPr lang="es-MX" sz="70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algn="just" rtl="0" eaLnBrk="1" fontAlgn="ctr" latinLnBrk="0" hangingPunct="1">
                        <a:spcBef>
                          <a:spcPts val="0"/>
                        </a:spcBef>
                        <a:spcAft>
                          <a:spcPts val="0"/>
                        </a:spcAft>
                      </a:pPr>
                      <a:r>
                        <a:rPr lang="es-MX" sz="800" b="1" i="0" u="none" strike="noStrike" kern="1200" dirty="0">
                          <a:solidFill>
                            <a:schemeClr val="tx1"/>
                          </a:solidFill>
                          <a:effectLst/>
                          <a:latin typeface="+mn-lt"/>
                          <a:ea typeface="Calibri" panose="020F0502020204030204" pitchFamily="34" charset="0"/>
                          <a:cs typeface="Arial" panose="020B0604020202020204" pitchFamily="34" charset="0"/>
                        </a:rPr>
                        <a:t>Conocimientos de elaboración y seguimiento de presupuestos que respalden los planes y programas  de mantenimiento preventivo y correctivo</a:t>
                      </a:r>
                      <a:endParaRPr lang="es-MX" sz="1800" b="1" i="0" u="none" strike="noStrike" dirty="0">
                        <a:solidFill>
                          <a:schemeClr val="tx1"/>
                        </a:solidFill>
                        <a:effectLst/>
                        <a:latin typeface="+mn-lt"/>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199159199"/>
                  </a:ext>
                </a:extLst>
              </a:tr>
              <a:tr h="0">
                <a:tc vMerge="1">
                  <a:txBody>
                    <a:bodyPr/>
                    <a:lstStyle/>
                    <a:p>
                      <a:pPr marL="0" marR="0" indent="0" algn="ctr" rtl="0" eaLnBrk="1" fontAlgn="ctr" latinLnBrk="0" hangingPunct="1">
                        <a:spcBef>
                          <a:spcPts val="0"/>
                        </a:spcBef>
                        <a:spcAft>
                          <a:spcPts val="0"/>
                        </a:spcAft>
                      </a:pPr>
                      <a:endParaRPr lang="es-MX" sz="1400" b="0" i="0" u="none" strike="noStrike" dirty="0">
                        <a:effectLst/>
                        <a:latin typeface="Arial" panose="020B0604020202020204" pitchFamily="34" charset="0"/>
                      </a:endParaRPr>
                    </a:p>
                  </a:txBody>
                  <a:tcPr marL="54325" marR="54325" marT="27163" marB="27163"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algn="ctr" rtl="0" eaLnBrk="1" fontAlgn="ctr" latinLnBrk="0" hangingPunct="1">
                        <a:spcBef>
                          <a:spcPts val="0"/>
                        </a:spcBef>
                        <a:spcAft>
                          <a:spcPts val="0"/>
                        </a:spcAft>
                      </a:pPr>
                      <a:r>
                        <a:rPr lang="es-MX" sz="700" b="0" i="0" u="none" strike="noStrike" dirty="0" smtClean="0">
                          <a:effectLst/>
                          <a:latin typeface="Arial" panose="020B0604020202020204" pitchFamily="34" charset="0"/>
                        </a:rPr>
                        <a:t>C</a:t>
                      </a:r>
                      <a:endParaRPr lang="es-MX" sz="70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algn="just" rtl="0" eaLnBrk="1" fontAlgn="ctr" latinLnBrk="0" hangingPunct="1">
                        <a:spcBef>
                          <a:spcPts val="0"/>
                        </a:spcBef>
                        <a:spcAft>
                          <a:spcPts val="0"/>
                        </a:spcAft>
                      </a:pPr>
                      <a:r>
                        <a:rPr lang="es-MX" sz="800" b="1" i="0" u="none" strike="noStrike" kern="1200" dirty="0">
                          <a:solidFill>
                            <a:schemeClr val="tx1"/>
                          </a:solidFill>
                          <a:effectLst/>
                          <a:latin typeface="+mn-lt"/>
                          <a:ea typeface="Calibri" panose="020F0502020204030204" pitchFamily="34" charset="0"/>
                          <a:cs typeface="Arial" panose="020B0604020202020204" pitchFamily="34" charset="0"/>
                        </a:rPr>
                        <a:t>Conocimiento profundo de programación y supervisión del trabajo y  evaluación de su desempeño y resultados.</a:t>
                      </a:r>
                      <a:endParaRPr lang="es-MX" sz="1800" b="1" i="0" u="none" strike="noStrike" dirty="0">
                        <a:solidFill>
                          <a:schemeClr val="tx1"/>
                        </a:solidFill>
                        <a:effectLst/>
                        <a:latin typeface="+mn-lt"/>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226332157"/>
                  </a:ext>
                </a:extLst>
              </a:tr>
              <a:tr h="0">
                <a:tc vMerge="1">
                  <a:txBody>
                    <a:bodyPr/>
                    <a:lstStyle/>
                    <a:p>
                      <a:pPr marL="0" marR="0" indent="0" algn="ctr" rtl="0" eaLnBrk="1" fontAlgn="ctr" latinLnBrk="0" hangingPunct="1">
                        <a:spcBef>
                          <a:spcPts val="0"/>
                        </a:spcBef>
                        <a:spcAft>
                          <a:spcPts val="0"/>
                        </a:spcAft>
                      </a:pPr>
                      <a:endParaRPr lang="es-MX" sz="1400" b="0" i="0" u="none" strike="noStrike" dirty="0">
                        <a:effectLst/>
                        <a:latin typeface="Arial" panose="020B0604020202020204" pitchFamily="34" charset="0"/>
                      </a:endParaRPr>
                    </a:p>
                  </a:txBody>
                  <a:tcPr marL="54325" marR="54325" marT="27163" marB="27163"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algn="ctr" rtl="0" eaLnBrk="1" fontAlgn="ctr" latinLnBrk="0" hangingPunct="1">
                        <a:spcBef>
                          <a:spcPts val="0"/>
                        </a:spcBef>
                        <a:spcAft>
                          <a:spcPts val="0"/>
                        </a:spcAft>
                      </a:pPr>
                      <a:r>
                        <a:rPr lang="es-MX" sz="700" b="0" i="0" u="none" strike="noStrike" dirty="0" smtClean="0">
                          <a:effectLst/>
                          <a:latin typeface="Arial" panose="020B0604020202020204" pitchFamily="34" charset="0"/>
                        </a:rPr>
                        <a:t>D</a:t>
                      </a:r>
                      <a:endParaRPr lang="es-MX" sz="70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marR="0" indent="0" algn="just" rtl="0" eaLnBrk="1" fontAlgn="ctr" latinLnBrk="0" hangingPunct="1">
                        <a:spcBef>
                          <a:spcPts val="0"/>
                        </a:spcBef>
                        <a:spcAft>
                          <a:spcPts val="0"/>
                        </a:spcAft>
                      </a:pPr>
                      <a:r>
                        <a:rPr lang="es-MX" sz="800" b="1" i="0" u="none" strike="noStrike" kern="1200" dirty="0">
                          <a:solidFill>
                            <a:schemeClr val="tx1"/>
                          </a:solidFill>
                          <a:effectLst/>
                          <a:latin typeface="+mn-lt"/>
                          <a:cs typeface="Arial" panose="020B0604020202020204" pitchFamily="34" charset="0"/>
                        </a:rPr>
                        <a:t>Gestión y toma de decisiones basada en información e indicadores de la eficiencia en el mantenimiento preventivo y correctivo, así como de los criterios de reemplazo y substitución.</a:t>
                      </a:r>
                      <a:endParaRPr lang="es-MX" sz="1800" b="1" i="0" u="none" strike="noStrike" dirty="0">
                        <a:solidFill>
                          <a:schemeClr val="tx1"/>
                        </a:solidFill>
                        <a:effectLst/>
                        <a:latin typeface="+mn-lt"/>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919745255"/>
                  </a:ext>
                </a:extLst>
              </a:tr>
              <a:tr h="0">
                <a:tc gridSpan="2">
                  <a:txBody>
                    <a:bodyPr/>
                    <a:lstStyle/>
                    <a:p>
                      <a:pPr marL="0" algn="ctr" rtl="0" eaLnBrk="1" fontAlgn="ctr" latinLnBrk="0" hangingPunct="1">
                        <a:spcBef>
                          <a:spcPts val="0"/>
                        </a:spcBef>
                        <a:spcAft>
                          <a:spcPts val="0"/>
                        </a:spcAft>
                      </a:pPr>
                      <a:r>
                        <a:rPr lang="es-MX" sz="600" b="0" i="0" u="none" strike="noStrike" kern="1200" dirty="0" smtClean="0">
                          <a:solidFill>
                            <a:schemeClr val="tx1"/>
                          </a:solidFill>
                          <a:effectLst/>
                          <a:latin typeface="Arial" panose="020B0604020202020204" pitchFamily="34" charset="0"/>
                          <a:cs typeface="Arial" panose="020B0604020202020204" pitchFamily="34" charset="0"/>
                        </a:rPr>
                        <a:t>IMPOR-TANCIA</a:t>
                      </a:r>
                      <a:r>
                        <a:rPr lang="es-MX" sz="600" b="0" i="0" u="none" strike="noStrike" kern="1200" baseline="0" dirty="0" smtClean="0">
                          <a:solidFill>
                            <a:schemeClr val="tx1"/>
                          </a:solidFill>
                          <a:effectLst/>
                          <a:latin typeface="Arial" panose="020B0604020202020204" pitchFamily="34" charset="0"/>
                          <a:cs typeface="Arial" panose="020B0604020202020204" pitchFamily="34" charset="0"/>
                        </a:rPr>
                        <a:t> </a:t>
                      </a:r>
                      <a:endParaRPr lang="es-MX" sz="1400" b="0" i="0" u="none" strike="noStrike" dirty="0">
                        <a:solidFill>
                          <a:schemeClr val="tx1"/>
                        </a:solidFill>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hMerge="1">
                  <a:txBody>
                    <a:bodyPr/>
                    <a:lstStyle/>
                    <a:p>
                      <a:endParaRPr lang="es-MX"/>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6F2"/>
                    </a:solidFill>
                  </a:tcPr>
                </a:tc>
                <a:tc>
                  <a:txBody>
                    <a:bodyPr/>
                    <a:lstStyle/>
                    <a:p>
                      <a:pPr marL="0" algn="just" rtl="0" eaLnBrk="1" fontAlgn="ctr" latinLnBrk="0" hangingPunct="1">
                        <a:spcBef>
                          <a:spcPts val="0"/>
                        </a:spcBef>
                        <a:spcAft>
                          <a:spcPts val="0"/>
                        </a:spcAft>
                      </a:pPr>
                      <a:r>
                        <a:rPr lang="es-MX" sz="800" b="1" i="0" u="none" strike="noStrike" kern="1200" dirty="0">
                          <a:solidFill>
                            <a:schemeClr val="tx1"/>
                          </a:solidFill>
                          <a:effectLst/>
                          <a:latin typeface="+mn-lt"/>
                          <a:cs typeface="Arial" panose="020B0604020202020204" pitchFamily="34" charset="0"/>
                        </a:rPr>
                        <a:t>El desempeño de las labores del puesto del </a:t>
                      </a:r>
                      <a:r>
                        <a:rPr lang="es-MX" sz="800" b="1" i="1" u="none" strike="noStrike" kern="1200" dirty="0">
                          <a:solidFill>
                            <a:schemeClr val="tx1"/>
                          </a:solidFill>
                          <a:effectLst/>
                          <a:latin typeface="+mn-lt"/>
                          <a:cs typeface="Arial" panose="020B0604020202020204" pitchFamily="34" charset="0"/>
                        </a:rPr>
                        <a:t>Jefe de Mantenimiento</a:t>
                      </a:r>
                      <a:r>
                        <a:rPr lang="es-MX" sz="800" b="1" i="0" u="none" strike="noStrike" kern="1200" dirty="0">
                          <a:solidFill>
                            <a:schemeClr val="tx1"/>
                          </a:solidFill>
                          <a:effectLst/>
                          <a:latin typeface="+mn-lt"/>
                          <a:cs typeface="Arial" panose="020B0604020202020204" pitchFamily="34" charset="0"/>
                        </a:rPr>
                        <a:t> requiere de dar puntual seguimiento a los mantenimientos programados, así como dar una rápida y eficiente respuesta a las emergencias que impidan la buena operación de los servicios de</a:t>
                      </a:r>
                      <a:r>
                        <a:rPr lang="es-MX" sz="800" b="1" i="0" u="none" strike="noStrike" kern="1200" baseline="0" dirty="0">
                          <a:solidFill>
                            <a:schemeClr val="tx1"/>
                          </a:solidFill>
                          <a:effectLst/>
                          <a:latin typeface="+mn-lt"/>
                          <a:cs typeface="Arial" panose="020B0604020202020204" pitchFamily="34" charset="0"/>
                        </a:rPr>
                        <a:t>l  Hotel.</a:t>
                      </a:r>
                      <a:endParaRPr lang="es-MX" sz="1800" b="1" i="0" u="none" strike="noStrike" dirty="0">
                        <a:solidFill>
                          <a:schemeClr val="tx1"/>
                        </a:solidFill>
                        <a:effectLst/>
                        <a:latin typeface="+mn-lt"/>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265863236"/>
                  </a:ext>
                </a:extLst>
              </a:tr>
            </a:tbl>
          </a:graphicData>
        </a:graphic>
      </p:graphicFrame>
      <p:graphicFrame>
        <p:nvGraphicFramePr>
          <p:cNvPr id="4" name="Tabla 3"/>
          <p:cNvGraphicFramePr>
            <a:graphicFrameLocks noGrp="1"/>
          </p:cNvGraphicFramePr>
          <p:nvPr>
            <p:extLst/>
          </p:nvPr>
        </p:nvGraphicFramePr>
        <p:xfrm>
          <a:off x="251520" y="195890"/>
          <a:ext cx="8675543" cy="352790"/>
        </p:xfrm>
        <a:graphic>
          <a:graphicData uri="http://schemas.openxmlformats.org/drawingml/2006/table">
            <a:tbl>
              <a:tblPr/>
              <a:tblGrid>
                <a:gridCol w="902510">
                  <a:extLst>
                    <a:ext uri="{9D8B030D-6E8A-4147-A177-3AD203B41FA5}">
                      <a16:colId xmlns:a16="http://schemas.microsoft.com/office/drawing/2014/main" val="3383902925"/>
                    </a:ext>
                  </a:extLst>
                </a:gridCol>
                <a:gridCol w="3559197">
                  <a:extLst>
                    <a:ext uri="{9D8B030D-6E8A-4147-A177-3AD203B41FA5}">
                      <a16:colId xmlns:a16="http://schemas.microsoft.com/office/drawing/2014/main" val="3010892512"/>
                    </a:ext>
                  </a:extLst>
                </a:gridCol>
                <a:gridCol w="819887">
                  <a:extLst>
                    <a:ext uri="{9D8B030D-6E8A-4147-A177-3AD203B41FA5}">
                      <a16:colId xmlns:a16="http://schemas.microsoft.com/office/drawing/2014/main" val="1410770479"/>
                    </a:ext>
                  </a:extLst>
                </a:gridCol>
                <a:gridCol w="152537">
                  <a:extLst>
                    <a:ext uri="{9D8B030D-6E8A-4147-A177-3AD203B41FA5}">
                      <a16:colId xmlns:a16="http://schemas.microsoft.com/office/drawing/2014/main" val="3663166772"/>
                    </a:ext>
                  </a:extLst>
                </a:gridCol>
                <a:gridCol w="966068">
                  <a:extLst>
                    <a:ext uri="{9D8B030D-6E8A-4147-A177-3AD203B41FA5}">
                      <a16:colId xmlns:a16="http://schemas.microsoft.com/office/drawing/2014/main" val="1782138584"/>
                    </a:ext>
                  </a:extLst>
                </a:gridCol>
                <a:gridCol w="743618">
                  <a:extLst>
                    <a:ext uri="{9D8B030D-6E8A-4147-A177-3AD203B41FA5}">
                      <a16:colId xmlns:a16="http://schemas.microsoft.com/office/drawing/2014/main" val="49596928"/>
                    </a:ext>
                  </a:extLst>
                </a:gridCol>
                <a:gridCol w="448077">
                  <a:extLst>
                    <a:ext uri="{9D8B030D-6E8A-4147-A177-3AD203B41FA5}">
                      <a16:colId xmlns:a16="http://schemas.microsoft.com/office/drawing/2014/main" val="1502187179"/>
                    </a:ext>
                  </a:extLst>
                </a:gridCol>
                <a:gridCol w="371810">
                  <a:extLst>
                    <a:ext uri="{9D8B030D-6E8A-4147-A177-3AD203B41FA5}">
                      <a16:colId xmlns:a16="http://schemas.microsoft.com/office/drawing/2014/main" val="4202146209"/>
                    </a:ext>
                  </a:extLst>
                </a:gridCol>
                <a:gridCol w="394054">
                  <a:extLst>
                    <a:ext uri="{9D8B030D-6E8A-4147-A177-3AD203B41FA5}">
                      <a16:colId xmlns:a16="http://schemas.microsoft.com/office/drawing/2014/main" val="1637248377"/>
                    </a:ext>
                  </a:extLst>
                </a:gridCol>
                <a:gridCol w="317785">
                  <a:extLst>
                    <a:ext uri="{9D8B030D-6E8A-4147-A177-3AD203B41FA5}">
                      <a16:colId xmlns:a16="http://schemas.microsoft.com/office/drawing/2014/main" val="2320364409"/>
                    </a:ext>
                  </a:extLst>
                </a:gridCol>
              </a:tblGrid>
              <a:tr h="0">
                <a:tc gridSpan="4">
                  <a:txBody>
                    <a:bodyPr/>
                    <a:lstStyle/>
                    <a:p>
                      <a:pPr marL="0" marR="0" indent="0" algn="ctr" rtl="0" eaLnBrk="1" fontAlgn="ctr" latinLnBrk="0" hangingPunct="1">
                        <a:spcBef>
                          <a:spcPts val="0"/>
                        </a:spcBef>
                        <a:spcAft>
                          <a:spcPts val="0"/>
                        </a:spcAft>
                      </a:pPr>
                      <a:r>
                        <a:rPr lang="es-MX" sz="600" b="1" i="0" u="none" strike="noStrike" kern="1200" baseline="0" dirty="0">
                          <a:solidFill>
                            <a:srgbClr val="000000"/>
                          </a:solidFill>
                          <a:effectLst/>
                          <a:latin typeface="Arial" panose="020B0604020202020204" pitchFamily="34" charset="0"/>
                          <a:cs typeface="Arial" panose="020B0604020202020204" pitchFamily="34" charset="0"/>
                        </a:rPr>
                        <a:t>TGE -2021 – 2022. MÓDULO I . CASO PRÁCTICO: SU HOTEL, S.A.</a:t>
                      </a:r>
                      <a:endParaRPr lang="es-MX" sz="600" b="0" i="0" u="none" strike="noStrike" dirty="0">
                        <a:effectLst/>
                        <a:latin typeface="Arial" panose="020B0604020202020204" pitchFamily="34" charset="0"/>
                        <a:cs typeface="Arial" panose="020B0604020202020204" pitchFamily="34" charset="0"/>
                      </a:endParaRPr>
                    </a:p>
                  </a:txBody>
                  <a:tcPr marL="84955" marR="84955" marT="42538" marB="42538"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DCE6F2"/>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600" b="1" i="0" u="none" strike="noStrike" kern="1200" dirty="0">
                          <a:solidFill>
                            <a:srgbClr val="000000"/>
                          </a:solidFill>
                          <a:effectLst/>
                          <a:latin typeface="Arial" panose="020B0604020202020204" pitchFamily="34" charset="0"/>
                          <a:cs typeface="Arial" panose="020B0604020202020204" pitchFamily="34" charset="0"/>
                        </a:rPr>
                        <a:t>FECHA DE ENVÍ0</a:t>
                      </a:r>
                      <a:endParaRPr lang="es-MX" sz="600" b="0" i="0" u="none" strike="noStrike" dirty="0">
                        <a:effectLst/>
                        <a:latin typeface="Arial" panose="020B0604020202020204" pitchFamily="34" charset="0"/>
                        <a:cs typeface="Arial" panose="020B0604020202020204" pitchFamily="34" charset="0"/>
                      </a:endParaRPr>
                    </a:p>
                  </a:txBody>
                  <a:tcPr marL="84955" marR="84955" marT="42538" marB="42538"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DCE6F2"/>
                    </a:solidFill>
                  </a:tcPr>
                </a:tc>
                <a:tc>
                  <a:txBody>
                    <a:bodyPr/>
                    <a:lstStyle/>
                    <a:p>
                      <a:pPr marL="0" algn="l" rtl="0" eaLnBrk="1" fontAlgn="ctr" latinLnBrk="0" hangingPunct="1">
                        <a:spcBef>
                          <a:spcPts val="0"/>
                        </a:spcBef>
                        <a:spcAft>
                          <a:spcPts val="0"/>
                        </a:spcAft>
                      </a:pPr>
                      <a:endParaRPr lang="es-MX" sz="600" b="0" i="0" u="none" strike="noStrike" dirty="0">
                        <a:effectLst/>
                        <a:latin typeface="Arial" panose="020B0604020202020204" pitchFamily="34" charset="0"/>
                        <a:cs typeface="Arial" panose="020B0604020202020204" pitchFamily="34" charset="0"/>
                      </a:endParaRPr>
                    </a:p>
                  </a:txBody>
                  <a:tcPr marL="84955" marR="84955" marT="42538" marB="42538"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FFFFFF"/>
                    </a:solidFill>
                  </a:tcPr>
                </a:tc>
                <a:tc>
                  <a:txBody>
                    <a:bodyPr/>
                    <a:lstStyle/>
                    <a:p>
                      <a:pPr marL="0" algn="l" rtl="0" eaLnBrk="1" fontAlgn="ctr" latinLnBrk="0" hangingPunct="1">
                        <a:spcBef>
                          <a:spcPts val="0"/>
                        </a:spcBef>
                        <a:spcAft>
                          <a:spcPts val="0"/>
                        </a:spcAft>
                      </a:pPr>
                      <a:r>
                        <a:rPr lang="es-MX" sz="600" b="1" i="0" u="none" strike="noStrike" kern="1200" baseline="0" dirty="0">
                          <a:solidFill>
                            <a:srgbClr val="000000"/>
                          </a:solidFill>
                          <a:effectLst/>
                          <a:latin typeface="Arial" panose="020B0604020202020204" pitchFamily="34" charset="0"/>
                          <a:cs typeface="Arial" panose="020B0604020202020204" pitchFamily="34" charset="0"/>
                        </a:rPr>
                        <a:t>HOJA</a:t>
                      </a:r>
                      <a:endParaRPr lang="es-MX" sz="600" b="0" i="0" u="none" strike="noStrike" dirty="0">
                        <a:effectLst/>
                        <a:latin typeface="Arial" panose="020B0604020202020204" pitchFamily="34" charset="0"/>
                        <a:cs typeface="Arial" panose="020B0604020202020204" pitchFamily="34" charset="0"/>
                      </a:endParaRPr>
                    </a:p>
                  </a:txBody>
                  <a:tcPr marL="84955" marR="84955" marT="42538" marB="42538"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DCE6F2"/>
                    </a:solidFill>
                  </a:tcPr>
                </a:tc>
                <a:tc>
                  <a:txBody>
                    <a:bodyPr/>
                    <a:lstStyle/>
                    <a:p>
                      <a:pPr marL="0" algn="l" rtl="0" eaLnBrk="1" fontAlgn="ctr" latinLnBrk="0" hangingPunct="1">
                        <a:spcBef>
                          <a:spcPts val="0"/>
                        </a:spcBef>
                        <a:spcAft>
                          <a:spcPts val="0"/>
                        </a:spcAft>
                      </a:pPr>
                      <a:r>
                        <a:rPr lang="es-MX" sz="600" b="0" i="0" u="none" strike="noStrike" dirty="0" smtClean="0">
                          <a:effectLst/>
                          <a:latin typeface="Arial" panose="020B0604020202020204" pitchFamily="34" charset="0"/>
                          <a:cs typeface="Arial" panose="020B0604020202020204" pitchFamily="34" charset="0"/>
                        </a:rPr>
                        <a:t>3</a:t>
                      </a:r>
                      <a:endParaRPr lang="es-MX" sz="600" b="0" i="0" u="none" strike="noStrike" dirty="0">
                        <a:effectLst/>
                        <a:latin typeface="Arial" panose="020B0604020202020204" pitchFamily="34" charset="0"/>
                        <a:cs typeface="Arial" panose="020B0604020202020204" pitchFamily="34" charset="0"/>
                      </a:endParaRPr>
                    </a:p>
                  </a:txBody>
                  <a:tcPr marL="84955" marR="84955" marT="42538" marB="42538"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600" b="1" i="0" u="none" strike="noStrike" kern="1200" dirty="0">
                          <a:solidFill>
                            <a:srgbClr val="000000"/>
                          </a:solidFill>
                          <a:effectLst/>
                          <a:latin typeface="Arial" panose="020B0604020202020204" pitchFamily="34" charset="0"/>
                          <a:cs typeface="Arial" panose="020B0604020202020204" pitchFamily="34" charset="0"/>
                        </a:rPr>
                        <a:t>DE</a:t>
                      </a:r>
                      <a:endParaRPr lang="es-MX" sz="600" b="0" i="0" u="none" strike="noStrike" dirty="0">
                        <a:effectLst/>
                        <a:latin typeface="Arial" panose="020B0604020202020204" pitchFamily="34" charset="0"/>
                        <a:cs typeface="Arial" panose="020B0604020202020204" pitchFamily="34" charset="0"/>
                      </a:endParaRPr>
                    </a:p>
                  </a:txBody>
                  <a:tcPr marL="84955" marR="84955" marT="42538" marB="42538"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DCE6F2"/>
                    </a:solidFill>
                  </a:tcPr>
                </a:tc>
                <a:tc>
                  <a:txBody>
                    <a:bodyPr/>
                    <a:lstStyle/>
                    <a:p>
                      <a:pPr marL="0" algn="l" rtl="0" eaLnBrk="1" fontAlgn="ctr" latinLnBrk="0" hangingPunct="1">
                        <a:spcBef>
                          <a:spcPts val="0"/>
                        </a:spcBef>
                        <a:spcAft>
                          <a:spcPts val="0"/>
                        </a:spcAft>
                      </a:pPr>
                      <a:r>
                        <a:rPr lang="es-MX" sz="600" b="0" i="0" u="none" strike="noStrike" dirty="0" smtClean="0">
                          <a:effectLst/>
                          <a:latin typeface="Arial" panose="020B0604020202020204" pitchFamily="34" charset="0"/>
                          <a:cs typeface="Arial" panose="020B0604020202020204" pitchFamily="34" charset="0"/>
                        </a:rPr>
                        <a:t>7</a:t>
                      </a:r>
                      <a:endParaRPr lang="es-MX" sz="600" b="0" i="0" u="none" strike="noStrike" dirty="0">
                        <a:effectLst/>
                        <a:latin typeface="Arial" panose="020B0604020202020204" pitchFamily="34" charset="0"/>
                        <a:cs typeface="Arial" panose="020B0604020202020204" pitchFamily="34" charset="0"/>
                      </a:endParaRPr>
                    </a:p>
                  </a:txBody>
                  <a:tcPr marL="84955" marR="84955" marT="42538" marB="42538"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FFFFFF"/>
                    </a:solidFill>
                  </a:tcPr>
                </a:tc>
                <a:extLst>
                  <a:ext uri="{0D108BD9-81ED-4DB2-BD59-A6C34878D82A}">
                    <a16:rowId xmlns:a16="http://schemas.microsoft.com/office/drawing/2014/main" val="1974852950"/>
                  </a:ext>
                </a:extLst>
              </a:tr>
              <a:tr h="0">
                <a:tc>
                  <a:txBody>
                    <a:bodyPr/>
                    <a:lstStyle/>
                    <a:p>
                      <a:pPr marL="0" marR="0" indent="0" algn="ctr" rtl="0" eaLnBrk="1" fontAlgn="base" latinLnBrk="0" hangingPunct="1">
                        <a:spcBef>
                          <a:spcPts val="0"/>
                        </a:spcBef>
                        <a:spcAft>
                          <a:spcPts val="0"/>
                        </a:spcAft>
                      </a:pPr>
                      <a:r>
                        <a:rPr lang="es-MX" sz="600" b="1" i="0" u="none" strike="noStrike" kern="1200" baseline="0" dirty="0">
                          <a:ln>
                            <a:noFill/>
                          </a:ln>
                          <a:solidFill>
                            <a:srgbClr val="000000"/>
                          </a:solidFill>
                          <a:effectLst/>
                          <a:latin typeface="Arial" panose="020B0604020202020204" pitchFamily="34" charset="0"/>
                          <a:cs typeface="Arial" panose="020B0604020202020204" pitchFamily="34" charset="0"/>
                        </a:rPr>
                        <a:t>NOMBRE:</a:t>
                      </a:r>
                      <a:endParaRPr lang="es-MX" sz="600" b="0" i="0" u="none" strike="noStrike" dirty="0">
                        <a:effectLst/>
                        <a:latin typeface="Arial" panose="020B0604020202020204" pitchFamily="34" charset="0"/>
                        <a:cs typeface="Arial" panose="020B0604020202020204" pitchFamily="34" charset="0"/>
                      </a:endParaRPr>
                    </a:p>
                  </a:txBody>
                  <a:tcPr marL="84834" marR="84834" marT="42417" marB="42417"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DCE6F2"/>
                    </a:solidFill>
                  </a:tcPr>
                </a:tc>
                <a:tc>
                  <a:txBody>
                    <a:bodyPr/>
                    <a:lstStyle/>
                    <a:p>
                      <a:pPr marL="0" marR="0" indent="0" algn="ctr" rtl="0" eaLnBrk="1" fontAlgn="base" latinLnBrk="0" hangingPunct="1">
                        <a:spcBef>
                          <a:spcPts val="0"/>
                        </a:spcBef>
                        <a:spcAft>
                          <a:spcPts val="0"/>
                        </a:spcAft>
                      </a:pPr>
                      <a:endParaRPr lang="es-MX" sz="600" b="0" i="0" u="none" strike="noStrike" dirty="0">
                        <a:effectLst/>
                        <a:latin typeface="Arial" panose="020B0604020202020204" pitchFamily="34" charset="0"/>
                        <a:cs typeface="Arial" panose="020B0604020202020204" pitchFamily="34" charset="0"/>
                      </a:endParaRPr>
                    </a:p>
                  </a:txBody>
                  <a:tcPr marL="84834" marR="84834" marT="42417" marB="42417"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600" b="1" i="0" u="none" strike="noStrike" kern="1200" dirty="0">
                          <a:solidFill>
                            <a:srgbClr val="000000"/>
                          </a:solidFill>
                          <a:effectLst/>
                          <a:latin typeface="Arial" panose="020B0604020202020204" pitchFamily="34" charset="0"/>
                          <a:cs typeface="Arial" panose="020B0604020202020204" pitchFamily="34" charset="0"/>
                        </a:rPr>
                        <a:t>CARRERA</a:t>
                      </a:r>
                      <a:endParaRPr lang="es-MX" sz="600" b="0" i="0" u="none" strike="noStrike" dirty="0">
                        <a:effectLst/>
                        <a:latin typeface="Arial" panose="020B0604020202020204" pitchFamily="34" charset="0"/>
                        <a:cs typeface="Arial" panose="020B0604020202020204" pitchFamily="34" charset="0"/>
                      </a:endParaRPr>
                    </a:p>
                  </a:txBody>
                  <a:tcPr marL="84834" marR="84834" marT="42417" marB="42417"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DCE6F2"/>
                    </a:solidFill>
                  </a:tcPr>
                </a:tc>
                <a:tc gridSpan="2">
                  <a:txBody>
                    <a:bodyPr/>
                    <a:lstStyle/>
                    <a:p>
                      <a:pPr marL="0" algn="l" rtl="0" eaLnBrk="1" fontAlgn="ctr" latinLnBrk="0" hangingPunct="1">
                        <a:spcBef>
                          <a:spcPts val="0"/>
                        </a:spcBef>
                        <a:spcAft>
                          <a:spcPts val="0"/>
                        </a:spcAft>
                      </a:pPr>
                      <a:endParaRPr lang="es-MX" sz="600" b="0" i="0" u="none" strike="noStrike" dirty="0">
                        <a:effectLst/>
                        <a:latin typeface="Arial" panose="020B0604020202020204" pitchFamily="34" charset="0"/>
                        <a:cs typeface="Arial" panose="020B0604020202020204" pitchFamily="34" charset="0"/>
                      </a:endParaRPr>
                    </a:p>
                  </a:txBody>
                  <a:tcPr marL="84834" marR="84834" marT="42417" marB="42417"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FFFFFF"/>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600" b="1" i="0" u="none" strike="noStrike" kern="1200" dirty="0">
                          <a:solidFill>
                            <a:srgbClr val="000000"/>
                          </a:solidFill>
                          <a:effectLst/>
                          <a:latin typeface="Arial" panose="020B0604020202020204" pitchFamily="34" charset="0"/>
                          <a:cs typeface="Arial" panose="020B0604020202020204" pitchFamily="34" charset="0"/>
                        </a:rPr>
                        <a:t>MATRÍCULA</a:t>
                      </a:r>
                      <a:endParaRPr lang="es-MX" sz="600" b="0" i="0" u="none" strike="noStrike" dirty="0">
                        <a:effectLst/>
                        <a:latin typeface="Arial" panose="020B0604020202020204" pitchFamily="34" charset="0"/>
                        <a:cs typeface="Arial" panose="020B0604020202020204" pitchFamily="34" charset="0"/>
                      </a:endParaRPr>
                    </a:p>
                  </a:txBody>
                  <a:tcPr marL="84834" marR="84834" marT="42417" marB="42417"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DCE6F2"/>
                    </a:solidFill>
                  </a:tcPr>
                </a:tc>
                <a:tc gridSpan="4">
                  <a:txBody>
                    <a:bodyPr/>
                    <a:lstStyle/>
                    <a:p>
                      <a:pPr marL="0" algn="l" rtl="0" eaLnBrk="1" fontAlgn="ctr" latinLnBrk="0" hangingPunct="1">
                        <a:spcBef>
                          <a:spcPts val="0"/>
                        </a:spcBef>
                        <a:spcAft>
                          <a:spcPts val="0"/>
                        </a:spcAft>
                      </a:pPr>
                      <a:endParaRPr lang="es-MX" sz="600" b="0" i="0" u="none" strike="noStrike" dirty="0">
                        <a:effectLst/>
                        <a:latin typeface="Arial" panose="020B0604020202020204" pitchFamily="34" charset="0"/>
                        <a:cs typeface="Arial" panose="020B0604020202020204" pitchFamily="34" charset="0"/>
                      </a:endParaRPr>
                    </a:p>
                  </a:txBody>
                  <a:tcPr marL="84834" marR="84834" marT="42417" marB="42417"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610095077"/>
                  </a:ext>
                </a:extLst>
              </a:tr>
            </a:tbl>
          </a:graphicData>
        </a:graphic>
      </p:graphicFrame>
      <p:graphicFrame>
        <p:nvGraphicFramePr>
          <p:cNvPr id="6" name="Tabla 5"/>
          <p:cNvGraphicFramePr>
            <a:graphicFrameLocks noGrp="1"/>
          </p:cNvGraphicFramePr>
          <p:nvPr>
            <p:extLst/>
          </p:nvPr>
        </p:nvGraphicFramePr>
        <p:xfrm>
          <a:off x="4105835" y="657170"/>
          <a:ext cx="4824000" cy="4283998"/>
        </p:xfrm>
        <a:graphic>
          <a:graphicData uri="http://schemas.openxmlformats.org/drawingml/2006/table">
            <a:tbl>
              <a:tblPr firstRow="1" bandRow="1"/>
              <a:tblGrid>
                <a:gridCol w="776817">
                  <a:extLst>
                    <a:ext uri="{9D8B030D-6E8A-4147-A177-3AD203B41FA5}">
                      <a16:colId xmlns:a16="http://schemas.microsoft.com/office/drawing/2014/main" val="2605492190"/>
                    </a:ext>
                  </a:extLst>
                </a:gridCol>
                <a:gridCol w="1731023">
                  <a:extLst>
                    <a:ext uri="{9D8B030D-6E8A-4147-A177-3AD203B41FA5}">
                      <a16:colId xmlns:a16="http://schemas.microsoft.com/office/drawing/2014/main" val="3084686496"/>
                    </a:ext>
                  </a:extLst>
                </a:gridCol>
                <a:gridCol w="312664">
                  <a:extLst>
                    <a:ext uri="{9D8B030D-6E8A-4147-A177-3AD203B41FA5}">
                      <a16:colId xmlns:a16="http://schemas.microsoft.com/office/drawing/2014/main" val="86605906"/>
                    </a:ext>
                  </a:extLst>
                </a:gridCol>
                <a:gridCol w="1690832">
                  <a:extLst>
                    <a:ext uri="{9D8B030D-6E8A-4147-A177-3AD203B41FA5}">
                      <a16:colId xmlns:a16="http://schemas.microsoft.com/office/drawing/2014/main" val="2305927071"/>
                    </a:ext>
                  </a:extLst>
                </a:gridCol>
                <a:gridCol w="312664">
                  <a:extLst>
                    <a:ext uri="{9D8B030D-6E8A-4147-A177-3AD203B41FA5}">
                      <a16:colId xmlns:a16="http://schemas.microsoft.com/office/drawing/2014/main" val="1863437419"/>
                    </a:ext>
                  </a:extLst>
                </a:gridCol>
              </a:tblGrid>
              <a:tr h="172320">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700" b="1" i="0" kern="1200" dirty="0" smtClean="0">
                          <a:solidFill>
                            <a:schemeClr val="tx1"/>
                          </a:solidFill>
                          <a:effectLst/>
                          <a:latin typeface="Arial" panose="020B0604020202020204" pitchFamily="34" charset="0"/>
                          <a:ea typeface="+mn-ea"/>
                          <a:cs typeface="Arial" panose="020B0604020202020204" pitchFamily="34" charset="0"/>
                        </a:rPr>
                        <a:t>PERFIL DE LOS CANDIDATOS</a:t>
                      </a:r>
                      <a:r>
                        <a:rPr lang="es-MX" sz="700" b="1" i="0" kern="1200" baseline="0" dirty="0" smtClean="0">
                          <a:solidFill>
                            <a:schemeClr val="tx1"/>
                          </a:solidFill>
                          <a:effectLst/>
                          <a:latin typeface="Arial" panose="020B0604020202020204" pitchFamily="34" charset="0"/>
                          <a:ea typeface="+mn-ea"/>
                          <a:cs typeface="Arial" panose="020B0604020202020204" pitchFamily="34" charset="0"/>
                        </a:rPr>
                        <a:t> AL PUESTO DE:</a:t>
                      </a:r>
                      <a:endParaRPr lang="es-MX" sz="700" dirty="0" smtClean="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indent="0" algn="ctr" rtl="0" eaLnBrk="1" fontAlgn="ctr" latinLnBrk="0" hangingPunct="1">
                        <a:spcBef>
                          <a:spcPts val="0"/>
                        </a:spcBef>
                        <a:spcAft>
                          <a:spcPts val="0"/>
                        </a:spcAft>
                      </a:pP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indent="0" algn="ctr" rtl="0" eaLnBrk="1" fontAlgn="ctr" latinLnBrk="0" hangingPunct="1">
                        <a:spcBef>
                          <a:spcPts val="0"/>
                        </a:spcBef>
                        <a:spcAft>
                          <a:spcPts val="0"/>
                        </a:spcAft>
                      </a:pP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700" b="1" i="1" kern="1200" dirty="0" smtClean="0">
                          <a:solidFill>
                            <a:srgbClr val="FF0000"/>
                          </a:solidFill>
                          <a:effectLst/>
                          <a:latin typeface="Arial" panose="020B0604020202020204" pitchFamily="34" charset="0"/>
                          <a:ea typeface="+mn-ea"/>
                          <a:cs typeface="Arial" panose="020B0604020202020204" pitchFamily="34" charset="0"/>
                        </a:rPr>
                        <a:t>JEFE DE MANTENIMIENTO</a:t>
                      </a:r>
                      <a:endParaRPr lang="es-MX" sz="700" dirty="0" smtClean="0">
                        <a:solidFill>
                          <a:srgbClr val="FF0000"/>
                        </a:solidFill>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marL="0" algn="l"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02458766"/>
                  </a:ext>
                </a:extLst>
              </a:tr>
              <a:tr h="187718">
                <a:tc>
                  <a:txBody>
                    <a:bodyPr/>
                    <a:lstStyle/>
                    <a:p>
                      <a:pPr marL="0" marR="0" indent="0" algn="ctr" rtl="0" eaLnBrk="1" fontAlgn="ctr" latinLnBrk="0" hangingPunct="1">
                        <a:spcBef>
                          <a:spcPts val="0"/>
                        </a:spcBef>
                        <a:spcAft>
                          <a:spcPts val="0"/>
                        </a:spcAft>
                      </a:pPr>
                      <a:r>
                        <a:rPr lang="es-MX" sz="700" b="0" i="0" u="none" strike="noStrike" kern="1200" dirty="0" smtClean="0">
                          <a:solidFill>
                            <a:srgbClr val="000000"/>
                          </a:solidFill>
                          <a:effectLst/>
                          <a:latin typeface="Arial" panose="020B0604020202020204" pitchFamily="34" charset="0"/>
                          <a:cs typeface="Arial" panose="020B0604020202020204" pitchFamily="34" charset="0"/>
                        </a:rPr>
                        <a:t>Candidato</a:t>
                      </a:r>
                      <a:endParaRPr lang="es-MX" sz="7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ctr"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cs typeface="Arial" panose="020B0604020202020204" pitchFamily="34" charset="0"/>
                        </a:rPr>
                        <a:t>ARMANDO BRISEÑO PEÑA</a:t>
                      </a: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ctr"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cs typeface="Arial" panose="020B0604020202020204" pitchFamily="34" charset="0"/>
                        </a:rPr>
                        <a:t>JM</a:t>
                      </a: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ctr"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cs typeface="Arial" panose="020B0604020202020204" pitchFamily="34" charset="0"/>
                        </a:rPr>
                        <a:t>IGNACIO DEL</a:t>
                      </a:r>
                      <a:r>
                        <a:rPr lang="es-MX" sz="800" b="1" i="0" u="none" strike="noStrike" kern="1200" baseline="0" dirty="0">
                          <a:solidFill>
                            <a:srgbClr val="000000"/>
                          </a:solidFill>
                          <a:effectLst/>
                          <a:latin typeface="Arial" panose="020B0604020202020204" pitchFamily="34" charset="0"/>
                          <a:cs typeface="Arial" panose="020B0604020202020204" pitchFamily="34" charset="0"/>
                        </a:rPr>
                        <a:t> MORAL</a:t>
                      </a:r>
                      <a:r>
                        <a:rPr lang="es-MX" sz="800" b="1" i="0" u="none" strike="noStrike" kern="1200" dirty="0">
                          <a:solidFill>
                            <a:srgbClr val="000000"/>
                          </a:solidFill>
                          <a:effectLst/>
                          <a:latin typeface="Arial" panose="020B0604020202020204" pitchFamily="34" charset="0"/>
                          <a:cs typeface="Arial" panose="020B0604020202020204" pitchFamily="34" charset="0"/>
                        </a:rPr>
                        <a:t> ORTIZ</a:t>
                      </a: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l" rtl="0" eaLnBrk="1" fontAlgn="ctr"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cs typeface="Arial" panose="020B0604020202020204" pitchFamily="34" charset="0"/>
                        </a:rPr>
                        <a:t>JM</a:t>
                      </a: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9911165"/>
                  </a:ext>
                </a:extLst>
              </a:tr>
              <a:tr h="338759">
                <a:tc>
                  <a:txBody>
                    <a:bodyPr/>
                    <a:lstStyle/>
                    <a:p>
                      <a:pPr marL="0" algn="ctr" rtl="0" eaLnBrk="1" fontAlgn="ctr" latinLnBrk="0" hangingPunct="1">
                        <a:spcBef>
                          <a:spcPts val="0"/>
                        </a:spcBef>
                        <a:spcAft>
                          <a:spcPts val="0"/>
                        </a:spcAft>
                      </a:pPr>
                      <a:r>
                        <a:rPr lang="es-MX" sz="600" b="1" i="0" u="none" strike="noStrike" dirty="0" smtClean="0">
                          <a:effectLst/>
                          <a:latin typeface="Arial" panose="020B0604020202020204" pitchFamily="34" charset="0"/>
                          <a:cs typeface="Arial" panose="020B0604020202020204" pitchFamily="34" charset="0"/>
                        </a:rPr>
                        <a:t>CARACTERIS-TICAS</a:t>
                      </a:r>
                      <a:endParaRPr lang="es-MX" sz="600" b="1"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auto" latinLnBrk="0" hangingPunct="1">
                        <a:spcBef>
                          <a:spcPts val="0"/>
                        </a:spcBef>
                        <a:spcAft>
                          <a:spcPts val="0"/>
                        </a:spcAft>
                      </a:pPr>
                      <a:r>
                        <a:rPr lang="es-MX" sz="800" b="1" i="0" u="none" strike="noStrike" kern="1200" dirty="0">
                          <a:solidFill>
                            <a:srgbClr val="000000"/>
                          </a:solidFill>
                          <a:effectLst/>
                          <a:latin typeface="+mn-lt"/>
                          <a:ea typeface="Calibri" panose="020F0502020204030204" pitchFamily="34" charset="0"/>
                          <a:cs typeface="Arial" panose="020B0604020202020204" pitchFamily="34" charset="0"/>
                        </a:rPr>
                        <a:t>Buena capacidad de comunicarse asertivamente</a:t>
                      </a:r>
                      <a:endParaRPr lang="es-MX" sz="800" b="1"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endParaRPr>
                    </a:p>
                  </a:txBody>
                  <a:tcPr marL="65659" marR="65659" marT="32893" marB="3289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r>
                        <a:rPr lang="es-MX" sz="800" b="1" i="0" u="none" strike="noStrike" kern="1200" dirty="0">
                          <a:solidFill>
                            <a:srgbClr val="000000"/>
                          </a:solidFill>
                          <a:effectLst/>
                          <a:latin typeface="+mn-lt"/>
                          <a:ea typeface="Calibri" panose="020F0502020204030204" pitchFamily="34" charset="0"/>
                          <a:cs typeface="Arial" panose="020B0604020202020204" pitchFamily="34" charset="0"/>
                        </a:rPr>
                        <a:t>Capacidad de comunicarse asertivamente</a:t>
                      </a:r>
                      <a:endParaRPr lang="es-MX" sz="800" b="1"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627979934"/>
                  </a:ext>
                </a:extLst>
              </a:tr>
              <a:tr h="215574">
                <a:tc>
                  <a:txBody>
                    <a:bodyPr/>
                    <a:lstStyle/>
                    <a:p>
                      <a:pPr marL="0" algn="ctr" rtl="0" eaLnBrk="1" fontAlgn="ctr" latinLnBrk="0" hangingPunct="1">
                        <a:spcBef>
                          <a:spcPts val="0"/>
                        </a:spcBef>
                        <a:spcAft>
                          <a:spcPts val="0"/>
                        </a:spcAft>
                      </a:pPr>
                      <a:endParaRPr lang="es-MX" sz="7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auto" latinLnBrk="0" hangingPunct="1">
                        <a:spcBef>
                          <a:spcPts val="0"/>
                        </a:spcBef>
                        <a:spcAft>
                          <a:spcPts val="0"/>
                        </a:spcAft>
                      </a:pPr>
                      <a:r>
                        <a:rPr lang="es-MX" sz="800" b="1" i="0" u="none" strike="noStrike" dirty="0" smtClean="0">
                          <a:effectLst/>
                          <a:latin typeface="+mn-lt"/>
                        </a:rPr>
                        <a:t>SUBTOTAL</a:t>
                      </a:r>
                      <a:r>
                        <a:rPr lang="es-MX" sz="800" b="1" i="0" u="none" strike="noStrike" baseline="0" dirty="0" smtClean="0">
                          <a:effectLst/>
                          <a:latin typeface="+mn-lt"/>
                        </a:rPr>
                        <a:t> 3</a:t>
                      </a:r>
                      <a:endParaRPr lang="es-MX" sz="800" b="1" i="0" u="none" strike="noStrike" dirty="0">
                        <a:effectLst/>
                        <a:latin typeface="+mn-lt"/>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endParaRPr>
                    </a:p>
                  </a:txBody>
                  <a:tcPr marL="65659" marR="65659" marT="32893" marB="3289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r>
                        <a:rPr lang="es-MX" sz="800" b="1" i="0" u="none" strike="noStrike" dirty="0" smtClean="0">
                          <a:effectLst/>
                          <a:latin typeface="+mn-lt"/>
                        </a:rPr>
                        <a:t>SUBTOTAL 3</a:t>
                      </a:r>
                      <a:endParaRPr lang="es-MX" sz="800" b="1"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endParaRPr lang="es-MX" sz="7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265709941"/>
                  </a:ext>
                </a:extLst>
              </a:tr>
              <a:tr h="215574">
                <a:tc rowSpan="7">
                  <a:txBody>
                    <a:bodyPr/>
                    <a:lstStyle/>
                    <a:p>
                      <a:pPr marL="0" algn="ctr" rtl="0" eaLnBrk="1" fontAlgn="ctr" latinLnBrk="0" hangingPunct="1">
                        <a:spcBef>
                          <a:spcPts val="0"/>
                        </a:spcBef>
                        <a:spcAft>
                          <a:spcPts val="0"/>
                        </a:spcAft>
                      </a:pPr>
                      <a:r>
                        <a:rPr lang="es-MX" sz="600" b="1" i="0" u="none" strike="noStrike" dirty="0" smtClean="0">
                          <a:effectLst/>
                          <a:latin typeface="Arial" panose="020B0604020202020204" pitchFamily="34" charset="0"/>
                          <a:cs typeface="Arial" panose="020B0604020202020204" pitchFamily="34" charset="0"/>
                        </a:rPr>
                        <a:t>CAPACIDADES</a:t>
                      </a:r>
                      <a:endParaRPr lang="es-MX" sz="600" b="1"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Capacidad </a:t>
                      </a:r>
                      <a:r>
                        <a:rPr lang="es-MX" sz="800" b="1" i="0" u="none" strike="noStrike" kern="1200" dirty="0" smtClean="0">
                          <a:solidFill>
                            <a:srgbClr val="000000"/>
                          </a:solidFill>
                          <a:effectLst/>
                          <a:latin typeface="+mn-lt"/>
                          <a:cs typeface="Arial" panose="020B0604020202020204" pitchFamily="34" charset="0"/>
                        </a:rPr>
                        <a:t>de </a:t>
                      </a:r>
                      <a:r>
                        <a:rPr lang="es-MX" sz="800" b="1" i="0" u="none" strike="noStrike" kern="1200" dirty="0">
                          <a:solidFill>
                            <a:srgbClr val="000000"/>
                          </a:solidFill>
                          <a:effectLst/>
                          <a:latin typeface="+mn-lt"/>
                          <a:cs typeface="Arial" panose="020B0604020202020204" pitchFamily="34" charset="0"/>
                        </a:rPr>
                        <a:t>trabajar </a:t>
                      </a:r>
                      <a:r>
                        <a:rPr lang="es-MX" sz="800" b="1" i="0" u="none" strike="noStrike" kern="1200" dirty="0" smtClean="0">
                          <a:solidFill>
                            <a:srgbClr val="000000"/>
                          </a:solidFill>
                          <a:effectLst/>
                          <a:latin typeface="+mn-lt"/>
                          <a:cs typeface="Arial" panose="020B0604020202020204" pitchFamily="34" charset="0"/>
                        </a:rPr>
                        <a:t>bajo </a:t>
                      </a:r>
                      <a:r>
                        <a:rPr lang="es-MX" sz="800" b="1" i="0" u="none" strike="noStrike" kern="1200" dirty="0">
                          <a:solidFill>
                            <a:srgbClr val="000000"/>
                          </a:solidFill>
                          <a:effectLst/>
                          <a:latin typeface="+mn-lt"/>
                          <a:cs typeface="Arial" panose="020B0604020202020204" pitchFamily="34" charset="0"/>
                        </a:rPr>
                        <a:t>presión</a:t>
                      </a:r>
                      <a:endParaRPr lang="es-MX" sz="800" b="1"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Capacidad </a:t>
                      </a:r>
                      <a:r>
                        <a:rPr lang="es-MX" sz="800" b="1" i="0" u="none" strike="noStrike" kern="1200" dirty="0" smtClean="0">
                          <a:solidFill>
                            <a:srgbClr val="000000"/>
                          </a:solidFill>
                          <a:effectLst/>
                          <a:latin typeface="+mn-lt"/>
                          <a:cs typeface="Arial" panose="020B0604020202020204" pitchFamily="34" charset="0"/>
                        </a:rPr>
                        <a:t>de trabajar bajo presión</a:t>
                      </a:r>
                      <a:endParaRPr lang="es-MX" sz="800" b="1"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341165612"/>
                  </a:ext>
                </a:extLst>
              </a:tr>
              <a:tr h="461945">
                <a:tc vMerge="1">
                  <a:txBody>
                    <a:bodyPr/>
                    <a:lstStyle/>
                    <a:p>
                      <a:pPr marL="0" algn="ctr" rtl="0" eaLnBrk="1" fontAlgn="ctr" latinLnBrk="0" hangingPunct="1">
                        <a:spcBef>
                          <a:spcPts val="0"/>
                        </a:spcBef>
                        <a:spcAft>
                          <a:spcPts val="0"/>
                        </a:spcAft>
                      </a:pPr>
                      <a:endParaRPr lang="es-MX" sz="5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auto" latinLnBrk="0" hangingPunct="1">
                        <a:spcBef>
                          <a:spcPts val="0"/>
                        </a:spcBef>
                        <a:spcAft>
                          <a:spcPts val="0"/>
                        </a:spcAft>
                      </a:pPr>
                      <a:r>
                        <a:rPr lang="es-MX" sz="800" b="1" i="0" u="none" strike="noStrike" kern="1200" dirty="0">
                          <a:solidFill>
                            <a:srgbClr val="000000"/>
                          </a:solidFill>
                          <a:effectLst/>
                          <a:latin typeface="+mn-lt"/>
                          <a:ea typeface="Calibri" panose="020F0502020204030204" pitchFamily="34" charset="0"/>
                          <a:cs typeface="Arial" panose="020B0604020202020204" pitchFamily="34" charset="0"/>
                        </a:rPr>
                        <a:t>Buena capacidad de negociación y manejo de conflictos.</a:t>
                      </a:r>
                      <a:endParaRPr lang="es-MX" sz="800" b="1" i="0" u="none" strike="noStrike" dirty="0">
                        <a:effectLst/>
                        <a:latin typeface="+mn-lt"/>
                      </a:endParaRPr>
                    </a:p>
                    <a:p>
                      <a:pPr marL="0" marR="0" indent="0" algn="ctr"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No conflictivo</a:t>
                      </a:r>
                      <a:endParaRPr lang="es-MX" sz="800" b="1"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r>
                        <a:rPr lang="es-MX" sz="800" b="1" i="0" u="none" strike="noStrike" kern="1200" dirty="0">
                          <a:solidFill>
                            <a:srgbClr val="000000"/>
                          </a:solidFill>
                          <a:effectLst/>
                          <a:latin typeface="+mn-lt"/>
                          <a:ea typeface="Calibri" panose="020F0502020204030204" pitchFamily="34" charset="0"/>
                          <a:cs typeface="Arial" panose="020B0604020202020204" pitchFamily="34" charset="0"/>
                        </a:rPr>
                        <a:t>Buena capacidad de negociación y manejo de conflictos.</a:t>
                      </a:r>
                      <a:endParaRPr lang="es-MX" sz="800" b="1" i="0" u="none" strike="noStrike" dirty="0">
                        <a:effectLst/>
                        <a:latin typeface="+mn-lt"/>
                      </a:endParaRPr>
                    </a:p>
                    <a:p>
                      <a:pPr marL="0" marR="0" indent="0" algn="ctr"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No conflictivo</a:t>
                      </a:r>
                      <a:endParaRPr lang="es-MX" sz="800" b="1"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109813108"/>
                  </a:ext>
                </a:extLst>
              </a:tr>
              <a:tr h="213008">
                <a:tc vMerge="1">
                  <a:txBody>
                    <a:bodyPr/>
                    <a:lstStyle/>
                    <a:p>
                      <a:pPr marL="0" algn="ctr" rtl="0" eaLnBrk="1" fontAlgn="ctr" latinLnBrk="0" hangingPunct="1">
                        <a:spcBef>
                          <a:spcPts val="0"/>
                        </a:spcBef>
                        <a:spcAft>
                          <a:spcPts val="0"/>
                        </a:spcAft>
                      </a:pPr>
                      <a:endParaRPr lang="es-MX" sz="5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kern="1200" baseline="0" dirty="0">
                          <a:solidFill>
                            <a:srgbClr val="000000"/>
                          </a:solidFill>
                          <a:effectLst/>
                          <a:latin typeface="+mn-lt"/>
                          <a:cs typeface="Arial" panose="020B0604020202020204" pitchFamily="34" charset="0"/>
                        </a:rPr>
                        <a:t>Relación estrecha con su personal</a:t>
                      </a:r>
                      <a:endParaRPr lang="es-MX" sz="800" b="1" i="0" u="none" strike="noStrike" dirty="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kern="1200" baseline="0" dirty="0" smtClean="0">
                          <a:solidFill>
                            <a:srgbClr val="000000"/>
                          </a:solidFill>
                          <a:effectLst/>
                          <a:latin typeface="+mn-lt"/>
                          <a:cs typeface="Arial" panose="020B0604020202020204" pitchFamily="34" charset="0"/>
                        </a:rPr>
                        <a:t>Buena relación con </a:t>
                      </a:r>
                      <a:r>
                        <a:rPr lang="es-MX" sz="800" b="1" i="0" u="none" strike="noStrike" kern="1200" baseline="0" dirty="0">
                          <a:solidFill>
                            <a:srgbClr val="000000"/>
                          </a:solidFill>
                          <a:effectLst/>
                          <a:latin typeface="+mn-lt"/>
                          <a:cs typeface="Arial" panose="020B0604020202020204" pitchFamily="34" charset="0"/>
                        </a:rPr>
                        <a:t>su personal</a:t>
                      </a:r>
                      <a:endParaRPr lang="es-MX" sz="800" b="1" i="0" u="none" strike="noStrike" dirty="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117111351"/>
                  </a:ext>
                </a:extLst>
              </a:tr>
              <a:tr h="336193">
                <a:tc vMerge="1">
                  <a:txBody>
                    <a:bodyPr/>
                    <a:lstStyle/>
                    <a:p>
                      <a:pPr marL="0" algn="ctr" rtl="0" eaLnBrk="1" fontAlgn="ctr" latinLnBrk="0" hangingPunct="1">
                        <a:spcBef>
                          <a:spcPts val="0"/>
                        </a:spcBef>
                        <a:spcAft>
                          <a:spcPts val="0"/>
                        </a:spcAft>
                      </a:pPr>
                      <a:endParaRPr lang="es-MX" sz="5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Acopia y analiza información antes de</a:t>
                      </a:r>
                      <a:r>
                        <a:rPr lang="es-MX" sz="800" b="1" i="0" u="none" strike="noStrike" kern="1200" baseline="0" dirty="0">
                          <a:solidFill>
                            <a:srgbClr val="000000"/>
                          </a:solidFill>
                          <a:effectLst/>
                          <a:latin typeface="+mn-lt"/>
                          <a:cs typeface="Arial" panose="020B0604020202020204" pitchFamily="34" charset="0"/>
                        </a:rPr>
                        <a:t> decidir</a:t>
                      </a:r>
                      <a:endParaRPr lang="es-MX" sz="800" b="1" i="0" u="none" strike="noStrike" dirty="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Acopia y analiza información antes de</a:t>
                      </a:r>
                      <a:r>
                        <a:rPr lang="es-MX" sz="800" b="1" i="0" u="none" strike="noStrike" kern="1200" baseline="0" dirty="0">
                          <a:solidFill>
                            <a:srgbClr val="000000"/>
                          </a:solidFill>
                          <a:effectLst/>
                          <a:latin typeface="+mn-lt"/>
                          <a:cs typeface="Arial" panose="020B0604020202020204" pitchFamily="34" charset="0"/>
                        </a:rPr>
                        <a:t> decidir</a:t>
                      </a:r>
                      <a:endParaRPr lang="es-MX" sz="800" b="1" i="0" u="none" strike="noStrike" dirty="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76969873"/>
                  </a:ext>
                </a:extLst>
              </a:tr>
              <a:tr h="705748">
                <a:tc vMerge="1">
                  <a:txBody>
                    <a:bodyPr/>
                    <a:lstStyle/>
                    <a:p>
                      <a:pPr marL="0" algn="ctr" rtl="0" eaLnBrk="1" fontAlgn="ctr" latinLnBrk="0" hangingPunct="1">
                        <a:spcBef>
                          <a:spcPts val="0"/>
                        </a:spcBef>
                        <a:spcAft>
                          <a:spcPts val="0"/>
                        </a:spcAft>
                      </a:pPr>
                      <a:endParaRPr lang="es-MX" sz="600" b="1"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Tiene buena experiencia en planeación, programación y evaluación de resultados.</a:t>
                      </a:r>
                    </a:p>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Tiene amplia experiencia en sistemas informáticos</a:t>
                      </a:r>
                      <a:endParaRPr lang="es-MX" sz="800" b="1" i="0" u="none" strike="noStrike" dirty="0">
                        <a:effectLst/>
                        <a:latin typeface="+mn-lt"/>
                        <a:cs typeface="Arial" panose="020B0604020202020204" pitchFamily="34" charset="0"/>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800" b="1" i="0" kern="1200" dirty="0" smtClean="0">
                          <a:solidFill>
                            <a:schemeClr val="tx1"/>
                          </a:solidFill>
                          <a:effectLst/>
                          <a:latin typeface="+mn-lt"/>
                          <a:ea typeface="+mn-ea"/>
                          <a:cs typeface="Arial" panose="020B0604020202020204" pitchFamily="34" charset="0"/>
                        </a:rPr>
                        <a:t>Tiene una amplia experiencia en planeación, programación y evaluación de resultados, así como en evaluación del desempeño de su personal.</a:t>
                      </a:r>
                      <a:endParaRPr lang="es-MX" sz="800" b="1" dirty="0" smtClean="0">
                        <a:effectLst/>
                        <a:latin typeface="+mn-lt"/>
                        <a:cs typeface="Arial" panose="020B0604020202020204" pitchFamily="34" charset="0"/>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55410871"/>
                  </a:ext>
                </a:extLst>
              </a:tr>
              <a:tr h="459378">
                <a:tc vMerge="1">
                  <a:txBody>
                    <a:bodyPr/>
                    <a:lstStyle/>
                    <a:p>
                      <a:pPr marL="0" algn="ctr" rtl="0" eaLnBrk="1" fontAlgn="ctr" latinLnBrk="0" hangingPunct="1">
                        <a:spcBef>
                          <a:spcPts val="0"/>
                        </a:spcBef>
                        <a:spcAft>
                          <a:spcPts val="0"/>
                        </a:spcAft>
                      </a:pPr>
                      <a:endParaRPr lang="es-MX" sz="600" b="1"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Acostumbrado a gestionar sus decisiones,</a:t>
                      </a:r>
                      <a:r>
                        <a:rPr lang="es-MX" sz="800" b="1" i="0" u="none" strike="noStrike" baseline="0" dirty="0" smtClean="0">
                          <a:effectLst/>
                          <a:latin typeface="+mn-lt"/>
                          <a:cs typeface="Arial" panose="020B0604020202020204" pitchFamily="34" charset="0"/>
                        </a:rPr>
                        <a:t> consultando a su equipo y previendo resultados</a:t>
                      </a:r>
                      <a:endParaRPr lang="es-MX" sz="800" b="1" i="0" u="none" strike="noStrike" dirty="0">
                        <a:effectLst/>
                        <a:latin typeface="+mn-lt"/>
                        <a:cs typeface="Arial" panose="020B0604020202020204" pitchFamily="34" charset="0"/>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800" b="1" i="0" kern="1200" dirty="0" smtClean="0">
                          <a:solidFill>
                            <a:schemeClr val="tx1"/>
                          </a:solidFill>
                          <a:effectLst/>
                          <a:latin typeface="+mn-lt"/>
                          <a:ea typeface="+mn-ea"/>
                          <a:cs typeface="+mn-cs"/>
                        </a:rPr>
                        <a:t>Acostumbrado a gestionar sus decisiones,</a:t>
                      </a:r>
                      <a:r>
                        <a:rPr lang="es-MX" sz="800" b="1" i="0" kern="1200" baseline="0" dirty="0" smtClean="0">
                          <a:solidFill>
                            <a:schemeClr val="tx1"/>
                          </a:solidFill>
                          <a:effectLst/>
                          <a:latin typeface="+mn-lt"/>
                          <a:ea typeface="+mn-ea"/>
                          <a:cs typeface="+mn-cs"/>
                        </a:rPr>
                        <a:t> consultando a su equipo y previendo resultados</a:t>
                      </a:r>
                      <a:endParaRPr lang="es-MX" sz="800" b="1" dirty="0" smtClean="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227191187"/>
                  </a:ext>
                </a:extLst>
              </a:tr>
              <a:tr h="582563">
                <a:tc vMerge="1">
                  <a:txBody>
                    <a:bodyPr/>
                    <a:lstStyle/>
                    <a:p>
                      <a:endParaRPr lang="es-MX"/>
                    </a:p>
                  </a:txBody>
                  <a:tcPr/>
                </a:tc>
                <a:tc>
                  <a:txBody>
                    <a:bodyPr/>
                    <a:lstStyle/>
                    <a:p>
                      <a:pPr algn="ctr" rtl="0" eaLnBrk="1" fontAlgn="ctr" latinLnBrk="0" hangingPunct="1"/>
                      <a:r>
                        <a:rPr lang="es-MX" sz="800" b="1" dirty="0" smtClean="0">
                          <a:effectLst/>
                          <a:latin typeface="+mn-lt"/>
                        </a:rPr>
                        <a:t>Escucha a su gente antes de </a:t>
                      </a:r>
                      <a:r>
                        <a:rPr lang="es-MX" sz="800" b="1" baseline="0" dirty="0" smtClean="0">
                          <a:effectLst/>
                          <a:latin typeface="+mn-lt"/>
                        </a:rPr>
                        <a:t>diagnosticar un problema, para   resolverlo de manera práctica y certera</a:t>
                      </a:r>
                      <a:endParaRPr lang="es-MX" sz="800" b="1" dirty="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800" b="1" dirty="0" smtClean="0">
                          <a:effectLst/>
                          <a:latin typeface="+mn-lt"/>
                        </a:rPr>
                        <a:t>Propone</a:t>
                      </a:r>
                      <a:r>
                        <a:rPr lang="es-MX" sz="800" b="1" baseline="0" dirty="0" smtClean="0">
                          <a:effectLst/>
                          <a:latin typeface="+mn-lt"/>
                        </a:rPr>
                        <a:t> soluciones y acciones a su personal </a:t>
                      </a:r>
                      <a:r>
                        <a:rPr lang="es-MX" sz="800" b="1" dirty="0" smtClean="0">
                          <a:effectLst/>
                          <a:latin typeface="+mn-lt"/>
                        </a:rPr>
                        <a:t>para detectar un problema o falla y resolver de manera rápida</a:t>
                      </a: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835457713"/>
                  </a:ext>
                </a:extLst>
              </a:tr>
              <a:tr h="197609">
                <a:tc>
                  <a:txBody>
                    <a:bodyPr/>
                    <a:lstStyle/>
                    <a:p>
                      <a:pPr marL="0" algn="ctr" rtl="0" eaLnBrk="1" fontAlgn="ctr" latinLnBrk="0" hangingPunct="1">
                        <a:spcBef>
                          <a:spcPts val="0"/>
                        </a:spcBef>
                        <a:spcAft>
                          <a:spcPts val="0"/>
                        </a:spcAft>
                      </a:pPr>
                      <a:endParaRPr lang="es-MX" sz="700" b="1"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rtl="0" eaLnBrk="1" fontAlgn="ctr" latinLnBrk="0" hangingPunct="1"/>
                      <a:r>
                        <a:rPr lang="es-MX" sz="700" b="1" i="0" kern="1200" dirty="0" smtClean="0">
                          <a:solidFill>
                            <a:schemeClr val="tx1"/>
                          </a:solidFill>
                          <a:effectLst/>
                          <a:latin typeface="+mn-lt"/>
                          <a:ea typeface="+mn-ea"/>
                          <a:cs typeface="+mn-cs"/>
                        </a:rPr>
                        <a:t>SUBTOTAL  4</a:t>
                      </a:r>
                      <a:endParaRPr lang="es-MX" sz="700" dirty="0">
                        <a:effectLst/>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endParaRPr lang="es-MX" sz="7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700" b="1" i="0" kern="1200" dirty="0" smtClean="0">
                          <a:solidFill>
                            <a:schemeClr val="tx1"/>
                          </a:solidFill>
                          <a:effectLst/>
                          <a:latin typeface="+mn-lt"/>
                          <a:ea typeface="+mn-ea"/>
                          <a:cs typeface="+mn-cs"/>
                        </a:rPr>
                        <a:t>SUBTOTAL  4</a:t>
                      </a:r>
                      <a:endParaRPr lang="es-MX" sz="700" dirty="0" smtClean="0">
                        <a:effectLst/>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418167604"/>
                  </a:ext>
                </a:extLst>
              </a:tr>
              <a:tr h="197609">
                <a:tc>
                  <a:txBody>
                    <a:bodyPr/>
                    <a:lstStyle/>
                    <a:p>
                      <a:pPr marL="0" algn="ctr" rtl="0" eaLnBrk="1" fontAlgn="ctr" latinLnBrk="0" hangingPunct="1">
                        <a:spcBef>
                          <a:spcPts val="0"/>
                        </a:spcBef>
                        <a:spcAft>
                          <a:spcPts val="0"/>
                        </a:spcAft>
                      </a:pPr>
                      <a:endParaRPr lang="es-MX" sz="700" b="1"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700" b="1" i="0" u="none" strike="noStrike" dirty="0" smtClean="0">
                          <a:effectLst/>
                          <a:latin typeface="+mn-lt"/>
                          <a:cs typeface="Arial" panose="020B0604020202020204" pitchFamily="34" charset="0"/>
                        </a:rPr>
                        <a:t>GRAN TOTAL </a:t>
                      </a:r>
                      <a:endParaRPr lang="es-MX" sz="700" b="1" i="0" u="none" strike="noStrike" dirty="0">
                        <a:effectLst/>
                        <a:latin typeface="+mn-lt"/>
                        <a:cs typeface="Arial" panose="020B0604020202020204" pitchFamily="34" charset="0"/>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endParaRPr lang="es-MX" sz="7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700" b="1" dirty="0" smtClean="0">
                          <a:effectLst/>
                        </a:rPr>
                        <a:t>GRAN TOTAL</a:t>
                      </a: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360243341"/>
                  </a:ext>
                </a:extLst>
              </a:tr>
            </a:tbl>
          </a:graphicData>
        </a:graphic>
      </p:graphicFrame>
      <p:graphicFrame>
        <p:nvGraphicFramePr>
          <p:cNvPr id="7" name="Tabla 6"/>
          <p:cNvGraphicFramePr>
            <a:graphicFrameLocks noGrp="1"/>
          </p:cNvGraphicFramePr>
          <p:nvPr>
            <p:extLst/>
          </p:nvPr>
        </p:nvGraphicFramePr>
        <p:xfrm>
          <a:off x="262057" y="3015648"/>
          <a:ext cx="3780001" cy="1925520"/>
        </p:xfrm>
        <a:graphic>
          <a:graphicData uri="http://schemas.openxmlformats.org/drawingml/2006/table">
            <a:tbl>
              <a:tblPr firstRow="1" bandRow="1">
                <a:tableStyleId>{5C22544A-7EE6-4342-B048-85BDC9FD1C3A}</a:tableStyleId>
              </a:tblPr>
              <a:tblGrid>
                <a:gridCol w="289097">
                  <a:extLst>
                    <a:ext uri="{9D8B030D-6E8A-4147-A177-3AD203B41FA5}">
                      <a16:colId xmlns:a16="http://schemas.microsoft.com/office/drawing/2014/main" val="3084850689"/>
                    </a:ext>
                  </a:extLst>
                </a:gridCol>
                <a:gridCol w="143411">
                  <a:extLst>
                    <a:ext uri="{9D8B030D-6E8A-4147-A177-3AD203B41FA5}">
                      <a16:colId xmlns:a16="http://schemas.microsoft.com/office/drawing/2014/main" val="990488874"/>
                    </a:ext>
                  </a:extLst>
                </a:gridCol>
                <a:gridCol w="782383">
                  <a:extLst>
                    <a:ext uri="{9D8B030D-6E8A-4147-A177-3AD203B41FA5}">
                      <a16:colId xmlns:a16="http://schemas.microsoft.com/office/drawing/2014/main" val="1177455154"/>
                    </a:ext>
                  </a:extLst>
                </a:gridCol>
                <a:gridCol w="513022">
                  <a:extLst>
                    <a:ext uri="{9D8B030D-6E8A-4147-A177-3AD203B41FA5}">
                      <a16:colId xmlns:a16="http://schemas.microsoft.com/office/drawing/2014/main" val="3402313735"/>
                    </a:ext>
                  </a:extLst>
                </a:gridCol>
                <a:gridCol w="513022">
                  <a:extLst>
                    <a:ext uri="{9D8B030D-6E8A-4147-A177-3AD203B41FA5}">
                      <a16:colId xmlns:a16="http://schemas.microsoft.com/office/drawing/2014/main" val="3473885337"/>
                    </a:ext>
                  </a:extLst>
                </a:gridCol>
                <a:gridCol w="513022">
                  <a:extLst>
                    <a:ext uri="{9D8B030D-6E8A-4147-A177-3AD203B41FA5}">
                      <a16:colId xmlns:a16="http://schemas.microsoft.com/office/drawing/2014/main" val="2843990399"/>
                    </a:ext>
                  </a:extLst>
                </a:gridCol>
                <a:gridCol w="513022">
                  <a:extLst>
                    <a:ext uri="{9D8B030D-6E8A-4147-A177-3AD203B41FA5}">
                      <a16:colId xmlns:a16="http://schemas.microsoft.com/office/drawing/2014/main" val="282009983"/>
                    </a:ext>
                  </a:extLst>
                </a:gridCol>
                <a:gridCol w="513022">
                  <a:extLst>
                    <a:ext uri="{9D8B030D-6E8A-4147-A177-3AD203B41FA5}">
                      <a16:colId xmlns:a16="http://schemas.microsoft.com/office/drawing/2014/main" val="2025162641"/>
                    </a:ext>
                  </a:extLst>
                </a:gridCol>
              </a:tblGrid>
              <a:tr h="432000">
                <a:tc gridSpan="2">
                  <a:txBody>
                    <a:bodyPr/>
                    <a:lstStyle/>
                    <a:p>
                      <a:pPr algn="ctr"/>
                      <a:r>
                        <a:rPr lang="es-MX" sz="1050" dirty="0" smtClean="0">
                          <a:solidFill>
                            <a:srgbClr val="FF0000"/>
                          </a:solidFill>
                        </a:rPr>
                        <a:t>3.1</a:t>
                      </a:r>
                      <a:endParaRPr lang="es-MX" sz="1050"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just"/>
                      <a:endParaRPr lang="es-MX" sz="800"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gridSpan="6">
                  <a:txBody>
                    <a:bodyPr/>
                    <a:lstStyle/>
                    <a:p>
                      <a:pPr algn="just"/>
                      <a:r>
                        <a:rPr lang="es-MX" sz="800" dirty="0" smtClean="0">
                          <a:solidFill>
                            <a:schemeClr val="tx1"/>
                          </a:solidFill>
                          <a:latin typeface="+mn-lt"/>
                          <a:cs typeface="Arial" panose="020B0604020202020204" pitchFamily="34" charset="0"/>
                        </a:rPr>
                        <a:t>Anote</a:t>
                      </a:r>
                      <a:r>
                        <a:rPr lang="es-MX" sz="800" baseline="0" dirty="0" smtClean="0">
                          <a:solidFill>
                            <a:schemeClr val="tx1"/>
                          </a:solidFill>
                          <a:latin typeface="+mn-lt"/>
                          <a:cs typeface="Arial" panose="020B0604020202020204" pitchFamily="34" charset="0"/>
                        </a:rPr>
                        <a:t> los valores de cada subtotal y multiplíquelo por los decimales abajo. Sume los resultados y el total corresponde a su valoración del candidato</a:t>
                      </a:r>
                      <a:endParaRPr lang="es-MX" sz="800" dirty="0">
                        <a:solidFill>
                          <a:schemeClr val="tx1"/>
                        </a:solidFill>
                        <a:latin typeface="+mn-lt"/>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pPr algn="ctr"/>
                      <a:endParaRPr lang="es-MX" sz="800" dirty="0" smtClean="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54024044"/>
                  </a:ext>
                </a:extLst>
              </a:tr>
              <a:tr h="0">
                <a:tc gridSpan="3">
                  <a:txBody>
                    <a:bodyPr/>
                    <a:lstStyle/>
                    <a:p>
                      <a:pPr algn="ctr"/>
                      <a:r>
                        <a:rPr lang="es-MX" sz="800" dirty="0" smtClean="0">
                          <a:solidFill>
                            <a:schemeClr val="tx1"/>
                          </a:solidFill>
                        </a:rPr>
                        <a:t>CANDIDATO</a:t>
                      </a:r>
                      <a:endParaRPr lang="es-MX" sz="80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a:txBody>
                    <a:bodyPr/>
                    <a:lstStyle/>
                    <a:p>
                      <a:pPr algn="ctr"/>
                      <a:r>
                        <a:rPr lang="es-MX" sz="700" b="1" dirty="0" smtClean="0">
                          <a:solidFill>
                            <a:schemeClr val="tx1"/>
                          </a:solidFill>
                          <a:latin typeface="+mn-lt"/>
                        </a:rPr>
                        <a:t>SUB TOTAL 1</a:t>
                      </a:r>
                      <a:endParaRPr lang="es-MX" sz="700" b="1"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MX" sz="700" b="1" dirty="0" smtClean="0">
                          <a:solidFill>
                            <a:schemeClr val="tx1"/>
                          </a:solidFill>
                          <a:latin typeface="+mn-lt"/>
                        </a:rPr>
                        <a:t>SUB</a:t>
                      </a:r>
                    </a:p>
                    <a:p>
                      <a:pPr algn="ctr"/>
                      <a:r>
                        <a:rPr lang="es-MX" sz="700" b="1" dirty="0" smtClean="0">
                          <a:solidFill>
                            <a:schemeClr val="tx1"/>
                          </a:solidFill>
                          <a:latin typeface="+mn-lt"/>
                        </a:rPr>
                        <a:t>TOTAL</a:t>
                      </a:r>
                      <a:r>
                        <a:rPr lang="es-MX" sz="700" b="1" baseline="0" dirty="0" smtClean="0">
                          <a:solidFill>
                            <a:schemeClr val="tx1"/>
                          </a:solidFill>
                          <a:latin typeface="+mn-lt"/>
                        </a:rPr>
                        <a:t> 2</a:t>
                      </a:r>
                      <a:endParaRPr lang="es-MX" sz="700" b="1"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MX" sz="700" b="1" dirty="0" smtClean="0">
                          <a:solidFill>
                            <a:schemeClr val="tx1"/>
                          </a:solidFill>
                          <a:latin typeface="+mn-lt"/>
                        </a:rPr>
                        <a:t>SUB</a:t>
                      </a:r>
                    </a:p>
                    <a:p>
                      <a:pPr algn="ctr"/>
                      <a:r>
                        <a:rPr lang="es-MX" sz="700" b="1" dirty="0" smtClean="0">
                          <a:solidFill>
                            <a:schemeClr val="tx1"/>
                          </a:solidFill>
                          <a:latin typeface="+mn-lt"/>
                        </a:rPr>
                        <a:t>TOTAL 3</a:t>
                      </a:r>
                      <a:endParaRPr lang="es-MX" sz="700" b="1"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MX" sz="700" b="1" dirty="0" smtClean="0">
                          <a:solidFill>
                            <a:schemeClr val="tx1"/>
                          </a:solidFill>
                          <a:latin typeface="+mn-lt"/>
                        </a:rPr>
                        <a:t>SUB TOTAL 4</a:t>
                      </a:r>
                      <a:endParaRPr lang="es-MX" sz="700" b="1"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MX" sz="700" dirty="0" smtClean="0">
                          <a:solidFill>
                            <a:schemeClr val="tx1"/>
                          </a:solidFill>
                          <a:latin typeface="+mn-lt"/>
                        </a:rPr>
                        <a:t>TOTAL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780185426"/>
                  </a:ext>
                </a:extLst>
              </a:tr>
              <a:tr h="0">
                <a:tc rowSpan="3">
                  <a:txBody>
                    <a:bodyPr/>
                    <a:lstStyle/>
                    <a:p>
                      <a:r>
                        <a:rPr lang="es-MX" sz="800" dirty="0" smtClean="0">
                          <a:solidFill>
                            <a:schemeClr val="tx1"/>
                          </a:solidFill>
                          <a:latin typeface="+mn-lt"/>
                        </a:rPr>
                        <a:t>1</a:t>
                      </a:r>
                      <a:endParaRPr lang="es-MX" sz="800" dirty="0">
                        <a:solidFill>
                          <a:schemeClr val="tx1"/>
                        </a:solidFill>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rowSpan="3" gridSpan="2">
                  <a:txBody>
                    <a:bodyPr/>
                    <a:lstStyle/>
                    <a:p>
                      <a:r>
                        <a:rPr lang="es-MX" sz="800" b="1" dirty="0" smtClean="0">
                          <a:solidFill>
                            <a:schemeClr val="tx1"/>
                          </a:solidFill>
                          <a:latin typeface="+mn-lt"/>
                        </a:rPr>
                        <a:t>ARMANDO BRISEÑO PEÑA</a:t>
                      </a:r>
                      <a:endParaRPr lang="es-MX" sz="800" b="1" dirty="0">
                        <a:solidFill>
                          <a:schemeClr val="tx1"/>
                        </a:solidFill>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hMerge="1">
                  <a:txBody>
                    <a:bodyPr/>
                    <a:lstStyle/>
                    <a:p>
                      <a:endParaRPr lang="es-MX"/>
                    </a:p>
                  </a:txBody>
                  <a:tcPr/>
                </a:tc>
                <a:tc>
                  <a:txBody>
                    <a:bodyPr/>
                    <a:lstStyle/>
                    <a:p>
                      <a:pPr algn="ctr"/>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4404104"/>
                  </a:ext>
                </a:extLst>
              </a:tr>
              <a:tr h="0">
                <a:tc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endParaRPr lang="es-MX"/>
                    </a:p>
                  </a:txBody>
                  <a:tcPr/>
                </a:tc>
                <a:tc>
                  <a:txBody>
                    <a:bodyPr/>
                    <a:lstStyle/>
                    <a:p>
                      <a:pPr algn="ctr"/>
                      <a:r>
                        <a:rPr lang="es-MX" sz="700" b="1" dirty="0" smtClean="0">
                          <a:solidFill>
                            <a:schemeClr val="tx1"/>
                          </a:solidFill>
                          <a:latin typeface="+mn-lt"/>
                        </a:rPr>
                        <a:t>X .10</a:t>
                      </a:r>
                      <a:endParaRPr lang="es-MX" sz="700" b="1"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s-MX" sz="700" b="1" dirty="0" smtClean="0">
                          <a:solidFill>
                            <a:schemeClr val="tx1"/>
                          </a:solidFill>
                          <a:latin typeface="+mn-lt"/>
                        </a:rPr>
                        <a:t>X .30</a:t>
                      </a:r>
                      <a:endParaRPr lang="es-MX" sz="700" b="1"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s-MX" sz="700" b="1" dirty="0" smtClean="0">
                          <a:solidFill>
                            <a:schemeClr val="tx1"/>
                          </a:solidFill>
                          <a:latin typeface="+mn-lt"/>
                        </a:rPr>
                        <a:t>X .15</a:t>
                      </a:r>
                      <a:endParaRPr lang="es-MX" sz="700" b="1"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s-MX" sz="700" b="1" dirty="0" smtClean="0">
                          <a:solidFill>
                            <a:schemeClr val="tx1"/>
                          </a:solidFill>
                          <a:latin typeface="+mn-lt"/>
                        </a:rPr>
                        <a:t>X.45</a:t>
                      </a:r>
                      <a:endParaRPr lang="es-MX" sz="700" b="1"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0374466"/>
                  </a:ext>
                </a:extLst>
              </a:tr>
              <a:tr h="0">
                <a:tc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endParaRPr lang="es-MX"/>
                    </a:p>
                  </a:txBody>
                  <a:tcPr/>
                </a:tc>
                <a:tc>
                  <a:txBody>
                    <a:bodyPr/>
                    <a:lstStyle/>
                    <a:p>
                      <a:pPr algn="ctr"/>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8424196"/>
                  </a:ext>
                </a:extLst>
              </a:tr>
              <a:tr h="0">
                <a:tc rowSpan="3">
                  <a:txBody>
                    <a:bodyPr/>
                    <a:lstStyle/>
                    <a:p>
                      <a:pPr algn="ctr"/>
                      <a:r>
                        <a:rPr lang="es-MX" sz="800" dirty="0" smtClean="0">
                          <a:solidFill>
                            <a:schemeClr val="tx1"/>
                          </a:solidFill>
                          <a:latin typeface="+mn-lt"/>
                        </a:rPr>
                        <a:t>2</a:t>
                      </a:r>
                      <a:endParaRPr lang="es-MX" sz="800" dirty="0">
                        <a:solidFill>
                          <a:schemeClr val="tx1"/>
                        </a:solidFill>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rowSpan="3"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800" b="1" i="0" kern="1200" dirty="0" smtClean="0">
                          <a:solidFill>
                            <a:schemeClr val="dk1"/>
                          </a:solidFill>
                          <a:effectLst/>
                          <a:latin typeface="+mn-lt"/>
                          <a:ea typeface="+mn-ea"/>
                          <a:cs typeface="+mn-cs"/>
                        </a:rPr>
                        <a:t>IGNACIO DEL</a:t>
                      </a:r>
                      <a:r>
                        <a:rPr lang="es-MX" sz="800" b="1" i="0" kern="1200" baseline="0" dirty="0" smtClean="0">
                          <a:solidFill>
                            <a:schemeClr val="dk1"/>
                          </a:solidFill>
                          <a:effectLst/>
                          <a:latin typeface="+mn-lt"/>
                          <a:ea typeface="+mn-ea"/>
                          <a:cs typeface="+mn-cs"/>
                        </a:rPr>
                        <a:t> MORAL</a:t>
                      </a:r>
                      <a:r>
                        <a:rPr lang="es-MX" sz="800" b="1" i="0" kern="1200" dirty="0" smtClean="0">
                          <a:solidFill>
                            <a:schemeClr val="dk1"/>
                          </a:solidFill>
                          <a:effectLst/>
                          <a:latin typeface="+mn-lt"/>
                          <a:ea typeface="+mn-ea"/>
                          <a:cs typeface="+mn-cs"/>
                        </a:rPr>
                        <a:t> ORTIZ</a:t>
                      </a:r>
                      <a:endParaRPr lang="es-MX" sz="800" dirty="0" smtClean="0">
                        <a:effectLst/>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hMerge="1">
                  <a:txBody>
                    <a:bodyPr/>
                    <a:lstStyle/>
                    <a:p>
                      <a:endParaRPr lang="es-MX"/>
                    </a:p>
                  </a:txBody>
                  <a:tcPr/>
                </a:tc>
                <a:tc>
                  <a:txBody>
                    <a:bodyPr/>
                    <a:lstStyle/>
                    <a:p>
                      <a:pPr algn="ctr"/>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838116"/>
                  </a:ext>
                </a:extLst>
              </a:tr>
              <a:tr h="0">
                <a:tc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endParaRPr lang="es-MX"/>
                    </a:p>
                  </a:txBody>
                  <a:tcPr/>
                </a:tc>
                <a:tc>
                  <a:txBody>
                    <a:bodyPr/>
                    <a:lstStyle/>
                    <a:p>
                      <a:pPr marL="0" algn="ctr" rtl="0" eaLnBrk="1" fontAlgn="t" latinLnBrk="0" hangingPunct="1">
                        <a:spcBef>
                          <a:spcPts val="0"/>
                        </a:spcBef>
                        <a:spcAft>
                          <a:spcPts val="0"/>
                        </a:spcAft>
                      </a:pPr>
                      <a:r>
                        <a:rPr lang="es-MX" sz="700" b="1" i="0" u="none" strike="noStrike" kern="1200">
                          <a:solidFill>
                            <a:srgbClr val="000000"/>
                          </a:solidFill>
                          <a:effectLst/>
                          <a:latin typeface="+mn-lt"/>
                        </a:rPr>
                        <a:t>X .10</a:t>
                      </a:r>
                      <a:endParaRPr lang="es-MX" sz="700" b="0" i="0" u="none" strike="noStrike">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rtl="0" eaLnBrk="1" fontAlgn="t" latinLnBrk="0" hangingPunct="1">
                        <a:spcBef>
                          <a:spcPts val="0"/>
                        </a:spcBef>
                        <a:spcAft>
                          <a:spcPts val="0"/>
                        </a:spcAft>
                      </a:pPr>
                      <a:r>
                        <a:rPr lang="es-MX" sz="700" b="1" i="0" u="none" strike="noStrike" kern="1200">
                          <a:solidFill>
                            <a:srgbClr val="000000"/>
                          </a:solidFill>
                          <a:effectLst/>
                          <a:latin typeface="+mn-lt"/>
                        </a:rPr>
                        <a:t>X .30</a:t>
                      </a:r>
                      <a:endParaRPr lang="es-MX" sz="700" b="0" i="0" u="none" strike="noStrike">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rtl="0" eaLnBrk="1" fontAlgn="t" latinLnBrk="0" hangingPunct="1">
                        <a:spcBef>
                          <a:spcPts val="0"/>
                        </a:spcBef>
                        <a:spcAft>
                          <a:spcPts val="0"/>
                        </a:spcAft>
                      </a:pPr>
                      <a:r>
                        <a:rPr lang="es-MX" sz="700" b="1" i="0" u="none" strike="noStrike" kern="1200">
                          <a:solidFill>
                            <a:srgbClr val="000000"/>
                          </a:solidFill>
                          <a:effectLst/>
                          <a:latin typeface="+mn-lt"/>
                        </a:rPr>
                        <a:t>X .15</a:t>
                      </a:r>
                      <a:endParaRPr lang="es-MX" sz="700" b="0" i="0" u="none" strike="noStrike">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rtl="0" eaLnBrk="1" fontAlgn="t" latinLnBrk="0" hangingPunct="1">
                        <a:spcBef>
                          <a:spcPts val="0"/>
                        </a:spcBef>
                        <a:spcAft>
                          <a:spcPts val="0"/>
                        </a:spcAft>
                      </a:pPr>
                      <a:r>
                        <a:rPr lang="es-MX" sz="700" b="1" i="0" u="none" strike="noStrike" kern="1200" dirty="0">
                          <a:solidFill>
                            <a:srgbClr val="000000"/>
                          </a:solidFill>
                          <a:effectLst/>
                          <a:latin typeface="+mn-lt"/>
                        </a:rPr>
                        <a:t>X.45</a:t>
                      </a:r>
                      <a:endParaRPr lang="es-MX" sz="700" b="0"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1233320"/>
                  </a:ext>
                </a:extLst>
              </a:tr>
              <a:tr h="0">
                <a:tc vMerge="1">
                  <a:txBody>
                    <a:bodyPr/>
                    <a:lstStyle/>
                    <a:p>
                      <a:pPr algn="ctr"/>
                      <a:endParaRPr lang="es-MX" sz="80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gridSpan="2"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endParaRPr lang="es-MX"/>
                    </a:p>
                  </a:txBody>
                  <a:tcPr/>
                </a:tc>
                <a:tc>
                  <a:txBody>
                    <a:bodyPr/>
                    <a:lstStyle/>
                    <a:p>
                      <a:pPr marL="0" algn="l" rtl="0" eaLnBrk="1" fontAlgn="t" latinLnBrk="0" hangingPunct="1">
                        <a:spcBef>
                          <a:spcPts val="0"/>
                        </a:spcBef>
                        <a:spcAft>
                          <a:spcPts val="0"/>
                        </a:spcAft>
                      </a:pPr>
                      <a:endParaRPr lang="es-MX" sz="700" b="0"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l" rtl="0" eaLnBrk="1" fontAlgn="t" latinLnBrk="0" hangingPunct="1">
                        <a:spcBef>
                          <a:spcPts val="0"/>
                        </a:spcBef>
                        <a:spcAft>
                          <a:spcPts val="0"/>
                        </a:spcAft>
                      </a:pPr>
                      <a:endParaRPr lang="es-MX" sz="700" b="0"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l" rtl="0" eaLnBrk="1" fontAlgn="t" latinLnBrk="0" hangingPunct="1">
                        <a:spcBef>
                          <a:spcPts val="0"/>
                        </a:spcBef>
                        <a:spcAft>
                          <a:spcPts val="0"/>
                        </a:spcAft>
                      </a:pPr>
                      <a:endParaRPr lang="es-MX" sz="700" b="0"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l" rtl="0" eaLnBrk="1" fontAlgn="t" latinLnBrk="0" hangingPunct="1">
                        <a:spcBef>
                          <a:spcPts val="0"/>
                        </a:spcBef>
                        <a:spcAft>
                          <a:spcPts val="0"/>
                        </a:spcAft>
                      </a:pPr>
                      <a:endParaRPr lang="es-MX" sz="700" b="0"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687095"/>
                  </a:ext>
                </a:extLst>
              </a:tr>
            </a:tbl>
          </a:graphicData>
        </a:graphic>
      </p:graphicFrame>
      <p:graphicFrame>
        <p:nvGraphicFramePr>
          <p:cNvPr id="8" name="Tabla 7"/>
          <p:cNvGraphicFramePr>
            <a:graphicFrameLocks noGrp="1"/>
          </p:cNvGraphicFramePr>
          <p:nvPr>
            <p:extLst/>
          </p:nvPr>
        </p:nvGraphicFramePr>
        <p:xfrm>
          <a:off x="251519" y="5013176"/>
          <a:ext cx="8675543" cy="1379280"/>
        </p:xfrm>
        <a:graphic>
          <a:graphicData uri="http://schemas.openxmlformats.org/drawingml/2006/table">
            <a:tbl>
              <a:tblPr firstRow="1" bandRow="1">
                <a:tableStyleId>{5C22544A-7EE6-4342-B048-85BDC9FD1C3A}</a:tableStyleId>
              </a:tblPr>
              <a:tblGrid>
                <a:gridCol w="432049">
                  <a:extLst>
                    <a:ext uri="{9D8B030D-6E8A-4147-A177-3AD203B41FA5}">
                      <a16:colId xmlns:a16="http://schemas.microsoft.com/office/drawing/2014/main" val="6667101"/>
                    </a:ext>
                  </a:extLst>
                </a:gridCol>
                <a:gridCol w="8243494">
                  <a:extLst>
                    <a:ext uri="{9D8B030D-6E8A-4147-A177-3AD203B41FA5}">
                      <a16:colId xmlns:a16="http://schemas.microsoft.com/office/drawing/2014/main" val="436478377"/>
                    </a:ext>
                  </a:extLst>
                </a:gridCol>
              </a:tblGrid>
              <a:tr h="324000">
                <a:tc>
                  <a:txBody>
                    <a:bodyPr/>
                    <a:lstStyle/>
                    <a:p>
                      <a:r>
                        <a:rPr lang="es-MX" sz="800" dirty="0" smtClean="0">
                          <a:solidFill>
                            <a:srgbClr val="FF0000"/>
                          </a:solidFill>
                          <a:latin typeface="Arial" panose="020B0604020202020204" pitchFamily="34" charset="0"/>
                          <a:cs typeface="Arial" panose="020B0604020202020204" pitchFamily="34" charset="0"/>
                        </a:rPr>
                        <a:t>4.1</a:t>
                      </a:r>
                      <a:endParaRPr lang="es-MX" sz="800" dirty="0">
                        <a:solidFill>
                          <a:srgbClr val="FF0000"/>
                        </a:solidFill>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just" rtl="0" eaLnBrk="1" latinLnBrk="0" hangingPunct="1"/>
                      <a:r>
                        <a:rPr lang="es-MX" sz="800" b="1" kern="1200" dirty="0" smtClean="0">
                          <a:solidFill>
                            <a:schemeClr val="tx1"/>
                          </a:solidFill>
                          <a:effectLst/>
                          <a:latin typeface="+mn-lt"/>
                          <a:ea typeface="+mn-ea"/>
                          <a:cs typeface="+mn-cs"/>
                        </a:rPr>
                        <a:t>Explique </a:t>
                      </a:r>
                      <a:r>
                        <a:rPr lang="es-MX" sz="800" b="1" kern="1200" dirty="0" smtClean="0">
                          <a:solidFill>
                            <a:schemeClr val="tx1"/>
                          </a:solidFill>
                          <a:effectLst/>
                          <a:latin typeface="+mn-lt"/>
                          <a:ea typeface="+mn-ea"/>
                          <a:cs typeface="+mn-cs"/>
                        </a:rPr>
                        <a:t>las razones y elementos más importantes, además de la matriz de puntos, </a:t>
                      </a:r>
                      <a:r>
                        <a:rPr lang="es-MX" sz="800" b="1" kern="1200" baseline="0" dirty="0" smtClean="0">
                          <a:solidFill>
                            <a:schemeClr val="tx1"/>
                          </a:solidFill>
                          <a:effectLst/>
                          <a:latin typeface="+mn-lt"/>
                          <a:ea typeface="+mn-ea"/>
                          <a:cs typeface="+mn-cs"/>
                        </a:rPr>
                        <a:t> que consideró para </a:t>
                      </a:r>
                      <a:r>
                        <a:rPr lang="es-MX" sz="800" b="1" kern="1200" dirty="0" smtClean="0">
                          <a:solidFill>
                            <a:schemeClr val="tx1"/>
                          </a:solidFill>
                          <a:effectLst/>
                          <a:latin typeface="+mn-lt"/>
                          <a:ea typeface="+mn-ea"/>
                          <a:cs typeface="+mn-cs"/>
                        </a:rPr>
                        <a:t>elegir a uno de los candidatos analizados, y mencione si</a:t>
                      </a:r>
                      <a:r>
                        <a:rPr lang="es-MX" sz="800" b="1" kern="1200" baseline="0" dirty="0" smtClean="0">
                          <a:solidFill>
                            <a:schemeClr val="tx1"/>
                          </a:solidFill>
                          <a:effectLst/>
                          <a:latin typeface="+mn-lt"/>
                          <a:ea typeface="+mn-ea"/>
                          <a:cs typeface="+mn-cs"/>
                        </a:rPr>
                        <a:t> considera usted que puede tener proyección en la empresa, y en que plazo ( de 3 a 5 años</a:t>
                      </a:r>
                      <a:r>
                        <a:rPr lang="es-MX" sz="800" b="1" kern="1200" baseline="0" dirty="0" smtClean="0">
                          <a:solidFill>
                            <a:schemeClr val="tx1"/>
                          </a:solidFill>
                          <a:effectLst/>
                          <a:latin typeface="+mn-lt"/>
                          <a:ea typeface="+mn-ea"/>
                          <a:cs typeface="+mn-cs"/>
                        </a:rPr>
                        <a:t>).</a:t>
                      </a:r>
                      <a:endParaRPr lang="es-MX" sz="800" dirty="0">
                        <a:solidFill>
                          <a:schemeClr val="tx1"/>
                        </a:solidFill>
                        <a:effectLs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27889327"/>
                  </a:ext>
                </a:extLst>
              </a:tr>
              <a:tr h="1044000">
                <a:tc gridSpan="2">
                  <a:txBody>
                    <a:bodyPr/>
                    <a:lstStyle/>
                    <a:p>
                      <a:endParaRPr lang="es-MX" sz="800"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sz="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5546927"/>
                  </a:ext>
                </a:extLst>
              </a:tr>
            </a:tbl>
          </a:graphicData>
        </a:graphic>
      </p:graphicFrame>
      <p:sp>
        <p:nvSpPr>
          <p:cNvPr id="11" name="Rectángulo 10"/>
          <p:cNvSpPr/>
          <p:nvPr/>
        </p:nvSpPr>
        <p:spPr>
          <a:xfrm>
            <a:off x="144496" y="117360"/>
            <a:ext cx="8892000" cy="6480000"/>
          </a:xfrm>
          <a:prstGeom prst="rect">
            <a:avLst/>
          </a:prstGeom>
          <a:noFill/>
          <a:ln w="952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10" name="5 Rectángulo"/>
          <p:cNvSpPr/>
          <p:nvPr/>
        </p:nvSpPr>
        <p:spPr>
          <a:xfrm>
            <a:off x="144496" y="6453336"/>
            <a:ext cx="8892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ESTE CASO PRÁCTICO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MAS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501979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nvPr>
        </p:nvGraphicFramePr>
        <p:xfrm>
          <a:off x="251520" y="1700808"/>
          <a:ext cx="3780000" cy="4790440"/>
        </p:xfrm>
        <a:graphic>
          <a:graphicData uri="http://schemas.openxmlformats.org/drawingml/2006/table">
            <a:tbl>
              <a:tblPr firstRow="1" bandRow="1">
                <a:tableStyleId>{5C22544A-7EE6-4342-B048-85BDC9FD1C3A}</a:tableStyleId>
              </a:tblPr>
              <a:tblGrid>
                <a:gridCol w="260170">
                  <a:extLst>
                    <a:ext uri="{9D8B030D-6E8A-4147-A177-3AD203B41FA5}">
                      <a16:colId xmlns:a16="http://schemas.microsoft.com/office/drawing/2014/main" val="3299705492"/>
                    </a:ext>
                  </a:extLst>
                </a:gridCol>
                <a:gridCol w="290295">
                  <a:extLst>
                    <a:ext uri="{9D8B030D-6E8A-4147-A177-3AD203B41FA5}">
                      <a16:colId xmlns:a16="http://schemas.microsoft.com/office/drawing/2014/main" val="916490761"/>
                    </a:ext>
                  </a:extLst>
                </a:gridCol>
                <a:gridCol w="3229535">
                  <a:extLst>
                    <a:ext uri="{9D8B030D-6E8A-4147-A177-3AD203B41FA5}">
                      <a16:colId xmlns:a16="http://schemas.microsoft.com/office/drawing/2014/main" val="963190403"/>
                    </a:ext>
                  </a:extLst>
                </a:gridCol>
              </a:tblGrid>
              <a:tr h="211720">
                <a:tc gridSpan="3">
                  <a:txBody>
                    <a:bodyPr/>
                    <a:lstStyle/>
                    <a:p>
                      <a:pPr algn="ctr"/>
                      <a:r>
                        <a:rPr lang="es-MX" sz="800" dirty="0" smtClean="0">
                          <a:solidFill>
                            <a:schemeClr val="tx1"/>
                          </a:solidFill>
                          <a:latin typeface="Arial" panose="020B0604020202020204" pitchFamily="34" charset="0"/>
                          <a:cs typeface="Arial" panose="020B0604020202020204" pitchFamily="34" charset="0"/>
                        </a:rPr>
                        <a:t>DESCRIPCION</a:t>
                      </a:r>
                      <a:r>
                        <a:rPr lang="es-MX" sz="800" baseline="0" dirty="0" smtClean="0">
                          <a:solidFill>
                            <a:schemeClr val="tx1"/>
                          </a:solidFill>
                          <a:latin typeface="Arial" panose="020B0604020202020204" pitchFamily="34" charset="0"/>
                          <a:cs typeface="Arial" panose="020B0604020202020204" pitchFamily="34" charset="0"/>
                        </a:rPr>
                        <a:t> SINTETIZADA DEL PUESTO DE.</a:t>
                      </a:r>
                      <a:endParaRPr lang="es-MX" sz="800" dirty="0">
                        <a:solidFill>
                          <a:schemeClr val="tx1"/>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pPr algn="ctr"/>
                      <a:endParaRPr lang="es-MX" sz="800" dirty="0">
                        <a:solidFill>
                          <a:schemeClr val="tx1"/>
                        </a:solidFill>
                        <a:latin typeface="Arial" panose="020B0604020202020204" pitchFamily="34" charset="0"/>
                        <a:cs typeface="Arial" panose="020B0604020202020204" pitchFamily="34"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23172269"/>
                  </a:ext>
                </a:extLst>
              </a:tr>
              <a:tr h="211720">
                <a:tc gridSpan="2">
                  <a:txBody>
                    <a:bodyPr/>
                    <a:lstStyle/>
                    <a:p>
                      <a:pPr algn="ctr"/>
                      <a:r>
                        <a:rPr lang="es-MX" sz="600" dirty="0" smtClean="0">
                          <a:solidFill>
                            <a:schemeClr val="tx1"/>
                          </a:solidFill>
                          <a:latin typeface="Arial" panose="020B0604020202020204" pitchFamily="34" charset="0"/>
                          <a:cs typeface="Arial" panose="020B0604020202020204" pitchFamily="34" charset="0"/>
                        </a:rPr>
                        <a:t>PUESTO</a:t>
                      </a:r>
                      <a:endParaRPr lang="es-MX" sz="600" dirty="0">
                        <a:solidFill>
                          <a:schemeClr val="tx1"/>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algn="ctr"/>
                      <a:r>
                        <a:rPr lang="es-MX" sz="800" b="1" i="1" dirty="0" smtClean="0">
                          <a:solidFill>
                            <a:srgbClr val="FF0000"/>
                          </a:solidFill>
                          <a:latin typeface="Arial" panose="020B0604020202020204" pitchFamily="34" charset="0"/>
                          <a:cs typeface="Arial" panose="020B0604020202020204" pitchFamily="34" charset="0"/>
                        </a:rPr>
                        <a:t>TECNICO DE MANTENIMIENTO</a:t>
                      </a:r>
                      <a:endParaRPr lang="es-MX" sz="800" b="1" i="1" dirty="0">
                        <a:solidFill>
                          <a:srgbClr val="FF0000"/>
                        </a:solidFill>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6043827"/>
                  </a:ext>
                </a:extLst>
              </a:tr>
              <a:tr h="0">
                <a:tc gridSpan="2">
                  <a:txBody>
                    <a:bodyPr/>
                    <a:lstStyle/>
                    <a:p>
                      <a:pPr marL="0" algn="ctr" rtl="0" eaLnBrk="1" fontAlgn="ctr" latinLnBrk="0" hangingPunct="1">
                        <a:spcBef>
                          <a:spcPts val="0"/>
                        </a:spcBef>
                        <a:spcAft>
                          <a:spcPts val="0"/>
                        </a:spcAft>
                      </a:pPr>
                      <a:r>
                        <a:rPr lang="es-MX" sz="600" b="1" i="0" u="none" strike="noStrike" kern="1200" dirty="0" smtClean="0">
                          <a:solidFill>
                            <a:srgbClr val="000000"/>
                          </a:solidFill>
                          <a:effectLst/>
                          <a:latin typeface="Arial" panose="020B0604020202020204" pitchFamily="34" charset="0"/>
                          <a:cs typeface="Arial" panose="020B0604020202020204" pitchFamily="34" charset="0"/>
                        </a:rPr>
                        <a:t>OBJETI-VO</a:t>
                      </a:r>
                      <a:endParaRPr lang="es-MX" sz="600" b="1"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algn="just" rtl="0" eaLnBrk="1" fontAlgn="ctr" latinLnBrk="0" hangingPunct="1">
                        <a:lnSpc>
                          <a:spcPct val="100000"/>
                        </a:lnSpc>
                        <a:spcBef>
                          <a:spcPts val="0"/>
                        </a:spcBef>
                        <a:spcAft>
                          <a:spcPts val="0"/>
                        </a:spcAft>
                      </a:pPr>
                      <a:r>
                        <a:rPr lang="es-MX" sz="800" b="1" i="0" u="none" strike="noStrike" kern="1200" dirty="0">
                          <a:solidFill>
                            <a:srgbClr val="000000"/>
                          </a:solidFill>
                          <a:effectLst/>
                          <a:latin typeface="+mn-lt"/>
                          <a:ea typeface="Calibri" panose="020F0502020204030204" pitchFamily="34" charset="0"/>
                          <a:cs typeface="Arial" panose="020B0604020202020204" pitchFamily="34" charset="0"/>
                        </a:rPr>
                        <a:t>Detectar, corregir y apoyar en la realización de las labores asignadas de mantenimiento de las instalaciones, equipos y en general </a:t>
                      </a:r>
                      <a:r>
                        <a:rPr lang="es-MX" sz="800" b="1" i="0" u="none" strike="noStrike" kern="1200" dirty="0" smtClean="0">
                          <a:solidFill>
                            <a:srgbClr val="000000"/>
                          </a:solidFill>
                          <a:effectLst/>
                          <a:latin typeface="+mn-lt"/>
                          <a:ea typeface="Calibri" panose="020F0502020204030204" pitchFamily="34" charset="0"/>
                          <a:cs typeface="Arial" panose="020B0604020202020204" pitchFamily="34" charset="0"/>
                        </a:rPr>
                        <a:t>del Hotel, </a:t>
                      </a:r>
                      <a:r>
                        <a:rPr lang="es-MX" sz="800" b="1" i="0" u="none" strike="noStrike" kern="1200" dirty="0">
                          <a:solidFill>
                            <a:srgbClr val="000000"/>
                          </a:solidFill>
                          <a:effectLst/>
                          <a:latin typeface="+mn-lt"/>
                          <a:ea typeface="Calibri" panose="020F0502020204030204" pitchFamily="34" charset="0"/>
                          <a:cs typeface="Arial" panose="020B0604020202020204" pitchFamily="34" charset="0"/>
                        </a:rPr>
                        <a:t>para </a:t>
                      </a:r>
                      <a:r>
                        <a:rPr lang="es-MX" sz="800" b="1" i="0" u="none" strike="noStrike" kern="1200" dirty="0" smtClean="0">
                          <a:solidFill>
                            <a:srgbClr val="000000"/>
                          </a:solidFill>
                          <a:effectLst/>
                          <a:latin typeface="+mn-lt"/>
                          <a:ea typeface="Calibri" panose="020F0502020204030204" pitchFamily="34" charset="0"/>
                          <a:cs typeface="Arial" panose="020B0604020202020204" pitchFamily="34" charset="0"/>
                        </a:rPr>
                        <a:t> mantener sus </a:t>
                      </a:r>
                      <a:r>
                        <a:rPr lang="es-MX" sz="800" b="1" i="0" u="none" strike="noStrike" kern="1200" dirty="0">
                          <a:solidFill>
                            <a:srgbClr val="000000"/>
                          </a:solidFill>
                          <a:effectLst/>
                          <a:latin typeface="+mn-lt"/>
                          <a:ea typeface="Calibri" panose="020F0502020204030204" pitchFamily="34" charset="0"/>
                          <a:cs typeface="Arial" panose="020B0604020202020204" pitchFamily="34" charset="0"/>
                        </a:rPr>
                        <a:t>equipos e </a:t>
                      </a:r>
                      <a:r>
                        <a:rPr lang="es-MX" sz="800" b="1" i="0" u="none" strike="noStrike" kern="1200" dirty="0" smtClean="0">
                          <a:solidFill>
                            <a:srgbClr val="000000"/>
                          </a:solidFill>
                          <a:effectLst/>
                          <a:latin typeface="+mn-lt"/>
                          <a:ea typeface="Calibri" panose="020F0502020204030204" pitchFamily="34" charset="0"/>
                          <a:cs typeface="Arial" panose="020B0604020202020204" pitchFamily="34" charset="0"/>
                        </a:rPr>
                        <a:t>instalaciones</a:t>
                      </a:r>
                      <a:r>
                        <a:rPr lang="es-MX" sz="800" b="1" i="0" u="none" strike="noStrike" kern="1200" baseline="0" dirty="0" smtClean="0">
                          <a:solidFill>
                            <a:srgbClr val="000000"/>
                          </a:solidFill>
                          <a:effectLst/>
                          <a:latin typeface="+mn-lt"/>
                          <a:ea typeface="Calibri" panose="020F0502020204030204" pitchFamily="34" charset="0"/>
                          <a:cs typeface="Arial" panose="020B0604020202020204" pitchFamily="34" charset="0"/>
                        </a:rPr>
                        <a:t> </a:t>
                      </a:r>
                      <a:r>
                        <a:rPr lang="es-MX" sz="800" b="1" i="0" u="none" strike="noStrike" kern="1200" dirty="0" smtClean="0">
                          <a:solidFill>
                            <a:srgbClr val="000000"/>
                          </a:solidFill>
                          <a:effectLst/>
                          <a:latin typeface="+mn-lt"/>
                          <a:ea typeface="Calibri" panose="020F0502020204030204" pitchFamily="34" charset="0"/>
                          <a:cs typeface="Arial" panose="020B0604020202020204" pitchFamily="34" charset="0"/>
                        </a:rPr>
                        <a:t>en </a:t>
                      </a:r>
                      <a:r>
                        <a:rPr lang="es-MX" sz="800" b="1" i="0" u="none" strike="noStrike" kern="1200" dirty="0">
                          <a:solidFill>
                            <a:srgbClr val="000000"/>
                          </a:solidFill>
                          <a:effectLst/>
                          <a:latin typeface="+mn-lt"/>
                          <a:ea typeface="Calibri" panose="020F0502020204030204" pitchFamily="34" charset="0"/>
                          <a:cs typeface="Arial" panose="020B0604020202020204" pitchFamily="34" charset="0"/>
                        </a:rPr>
                        <a:t>óptimas </a:t>
                      </a:r>
                      <a:r>
                        <a:rPr lang="es-MX" sz="800" b="1" i="0" u="none" strike="noStrike" kern="1200" dirty="0" smtClean="0">
                          <a:solidFill>
                            <a:srgbClr val="000000"/>
                          </a:solidFill>
                          <a:effectLst/>
                          <a:latin typeface="+mn-lt"/>
                          <a:ea typeface="Calibri" panose="020F0502020204030204" pitchFamily="34" charset="0"/>
                          <a:cs typeface="Arial" panose="020B0604020202020204" pitchFamily="34" charset="0"/>
                        </a:rPr>
                        <a:t>condiciones</a:t>
                      </a:r>
                      <a:endParaRPr lang="es-MX" sz="800" b="1" i="0" u="none" strike="noStrike" dirty="0">
                        <a:effectLst/>
                        <a:latin typeface="+mn-lt"/>
                      </a:endParaRPr>
                    </a:p>
                  </a:txBody>
                  <a:tcPr marL="53975" marR="53975" marT="17780" marB="1778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475253"/>
                  </a:ext>
                </a:extLst>
              </a:tr>
              <a:tr h="0">
                <a:tc rowSpan="10">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700" b="1" i="0" kern="1200" dirty="0" smtClean="0">
                          <a:solidFill>
                            <a:schemeClr val="dk1"/>
                          </a:solidFill>
                          <a:effectLst/>
                          <a:latin typeface="Arial" panose="020B0604020202020204" pitchFamily="34" charset="0"/>
                          <a:ea typeface="+mn-ea"/>
                          <a:cs typeface="Arial" panose="020B0604020202020204" pitchFamily="34" charset="0"/>
                        </a:rPr>
                        <a:t>FUNCIONES</a:t>
                      </a:r>
                      <a:r>
                        <a:rPr lang="es-MX" sz="700" b="1" i="0" kern="1200" baseline="0" dirty="0" smtClean="0">
                          <a:solidFill>
                            <a:schemeClr val="dk1"/>
                          </a:solidFill>
                          <a:effectLst/>
                          <a:latin typeface="Arial" panose="020B0604020202020204" pitchFamily="34" charset="0"/>
                          <a:ea typeface="+mn-ea"/>
                          <a:cs typeface="Arial" panose="020B0604020202020204" pitchFamily="34" charset="0"/>
                        </a:rPr>
                        <a:t>  PRINCIPALES</a:t>
                      </a:r>
                      <a:endParaRPr lang="es-MX" sz="700" b="1" dirty="0" smtClean="0">
                        <a:effectLst/>
                        <a:latin typeface="Arial" panose="020B0604020202020204" pitchFamily="34" charset="0"/>
                        <a:cs typeface="Arial" panose="020B0604020202020204" pitchFamily="34" charset="0"/>
                      </a:endParaRPr>
                    </a:p>
                  </a:txBody>
                  <a:tcPr vert="wordArt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1</a:t>
                      </a:r>
                      <a:endParaRPr lang="es-MX" sz="700" b="1" i="0" u="none" strike="noStrike" dirty="0">
                        <a:effectLst/>
                        <a:latin typeface="Arial" panose="020B0604020202020204" pitchFamily="34" charset="0"/>
                        <a:cs typeface="Arial" panose="020B0604020202020204" pitchFamily="34" charset="0"/>
                      </a:endParaRPr>
                    </a:p>
                  </a:txBody>
                  <a:tcPr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just" rtl="0" eaLnBrk="1" fontAlgn="auto" latinLnBrk="0" hangingPunct="1">
                        <a:lnSpc>
                          <a:spcPct val="100000"/>
                        </a:lnSpc>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Ejecutar, supervisar y evaluar los resultados del al plan y programa de mantenimiento preventivo y correctivo anual de equipos e instalaciones</a:t>
                      </a:r>
                      <a:endParaRPr lang="es-MX" sz="800" b="1"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9308872"/>
                  </a:ext>
                </a:extLst>
              </a:tr>
              <a:tr h="0">
                <a:tc vMerge="1">
                  <a:txBody>
                    <a:bodyPr/>
                    <a:lstStyle/>
                    <a:p>
                      <a:pPr algn="ctr"/>
                      <a:endParaRPr lang="es-MX" sz="800"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5">
                        <a:lumMod val="60000"/>
                        <a:lumOff val="40000"/>
                      </a:schemeClr>
                    </a:solidFill>
                  </a:tcPr>
                </a:tc>
                <a:tc>
                  <a:txBody>
                    <a:bodyPr/>
                    <a:lstStyle/>
                    <a:p>
                      <a:pPr algn="ctr"/>
                      <a:r>
                        <a:rPr lang="es-MX" sz="700" b="1" dirty="0" smtClean="0">
                          <a:latin typeface="Arial" panose="020B0604020202020204" pitchFamily="34" charset="0"/>
                          <a:cs typeface="Arial" panose="020B0604020202020204" pitchFamily="34" charset="0"/>
                        </a:rPr>
                        <a:t>2</a:t>
                      </a:r>
                      <a:endParaRPr lang="es-MX" sz="700" b="1" dirty="0">
                        <a:latin typeface="Arial" panose="020B0604020202020204" pitchFamily="34" charset="0"/>
                        <a:cs typeface="Arial" panose="020B0604020202020204" pitchFamily="34" charset="0"/>
                      </a:endParaRPr>
                    </a:p>
                  </a:txBody>
                  <a:tcPr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800" b="1" kern="1200" dirty="0" smtClean="0">
                          <a:solidFill>
                            <a:schemeClr val="tx1"/>
                          </a:solidFill>
                          <a:effectLst/>
                          <a:latin typeface="+mn-lt"/>
                          <a:ea typeface="+mn-ea"/>
                          <a:cs typeface="Arial" panose="020B0604020202020204" pitchFamily="34" charset="0"/>
                        </a:rPr>
                        <a:t>Realizar</a:t>
                      </a:r>
                      <a:r>
                        <a:rPr lang="es-MX" sz="800" b="1" kern="1200" baseline="0" dirty="0" smtClean="0">
                          <a:solidFill>
                            <a:schemeClr val="tx1"/>
                          </a:solidFill>
                          <a:effectLst/>
                          <a:latin typeface="+mn-lt"/>
                          <a:ea typeface="+mn-ea"/>
                          <a:cs typeface="Arial" panose="020B0604020202020204" pitchFamily="34" charset="0"/>
                        </a:rPr>
                        <a:t> las tareas que le corresponden por turno y supervisar la ejecución de las  asignadas a los auxiliares de mantenimiento.</a:t>
                      </a:r>
                      <a:endParaRPr lang="es-MX" sz="800" b="1" kern="1200" dirty="0" smtClean="0">
                        <a:solidFill>
                          <a:schemeClr val="tx1"/>
                        </a:solidFill>
                        <a:effectLst/>
                        <a:latin typeface="+mn-lt"/>
                        <a:ea typeface="+mn-ea"/>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1876656"/>
                  </a:ext>
                </a:extLst>
              </a:tr>
              <a:tr h="0">
                <a:tc vMerge="1">
                  <a:txBody>
                    <a:bodyPr/>
                    <a:lstStyle/>
                    <a:p>
                      <a:pPr algn="ctr"/>
                      <a:endParaRPr lang="es-MX" sz="800"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spcBef>
                          <a:spcPts val="0"/>
                        </a:spcBef>
                        <a:spcAft>
                          <a:spcPts val="0"/>
                        </a:spcAft>
                      </a:pPr>
                      <a:r>
                        <a:rPr lang="es-MX" sz="700" b="1" i="0" u="none" strike="noStrike" kern="1200" dirty="0">
                          <a:solidFill>
                            <a:schemeClr val="tx1"/>
                          </a:solidFill>
                          <a:effectLst/>
                          <a:latin typeface="Arial" panose="020B0604020202020204" pitchFamily="34" charset="0"/>
                          <a:cs typeface="Arial" panose="020B0604020202020204" pitchFamily="34" charset="0"/>
                        </a:rPr>
                        <a:t>3</a:t>
                      </a:r>
                      <a:endParaRPr lang="es-MX" sz="700" b="1" i="0" u="none" strike="noStrike" dirty="0">
                        <a:solidFill>
                          <a:schemeClr val="tx1"/>
                        </a:solidFill>
                        <a:effectLst/>
                        <a:latin typeface="Arial" panose="020B0604020202020204" pitchFamily="34" charset="0"/>
                      </a:endParaRPr>
                    </a:p>
                  </a:txBody>
                  <a:tcPr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800" b="1" kern="1200" dirty="0" smtClean="0">
                          <a:solidFill>
                            <a:schemeClr val="dk1"/>
                          </a:solidFill>
                          <a:effectLst/>
                          <a:latin typeface="+mn-lt"/>
                          <a:ea typeface="+mn-ea"/>
                          <a:cs typeface="Arial" panose="020B0604020202020204" pitchFamily="34" charset="0"/>
                        </a:rPr>
                        <a:t>Participar en los cursos y acciones de capacitación que imparta la empresa</a:t>
                      </a:r>
                      <a:r>
                        <a:rPr lang="es-MX" sz="800" b="1" kern="1200" baseline="0" dirty="0" smtClean="0">
                          <a:solidFill>
                            <a:schemeClr val="dk1"/>
                          </a:solidFill>
                          <a:effectLst/>
                          <a:latin typeface="+mn-lt"/>
                          <a:ea typeface="+mn-ea"/>
                          <a:cs typeface="Arial" panose="020B0604020202020204" pitchFamily="34" charset="0"/>
                        </a:rPr>
                        <a:t>, y aplicar </a:t>
                      </a:r>
                      <a:r>
                        <a:rPr lang="es-MX" sz="800" b="1" kern="1200" dirty="0" smtClean="0">
                          <a:solidFill>
                            <a:schemeClr val="dk1"/>
                          </a:solidFill>
                          <a:effectLst/>
                          <a:latin typeface="+mn-lt"/>
                          <a:ea typeface="+mn-ea"/>
                          <a:cs typeface="Arial" panose="020B0604020202020204" pitchFamily="34" charset="0"/>
                        </a:rPr>
                        <a:t> y compartir los conocimientos</a:t>
                      </a:r>
                      <a:r>
                        <a:rPr lang="es-MX" sz="800" b="1" kern="1200" baseline="0" dirty="0" smtClean="0">
                          <a:solidFill>
                            <a:schemeClr val="dk1"/>
                          </a:solidFill>
                          <a:effectLst/>
                          <a:latin typeface="+mn-lt"/>
                          <a:ea typeface="+mn-ea"/>
                          <a:cs typeface="Arial" panose="020B0604020202020204" pitchFamily="34" charset="0"/>
                        </a:rPr>
                        <a:t> adquiridos con el personal a su cargo.</a:t>
                      </a:r>
                      <a:endParaRPr lang="es-MX" sz="800" b="1" dirty="0" smtClean="0">
                        <a:effectLst/>
                        <a:latin typeface="+mn-lt"/>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1942118"/>
                  </a:ext>
                </a:extLst>
              </a:tr>
              <a:tr h="0">
                <a:tc vMerge="1">
                  <a:txBody>
                    <a:bodyPr/>
                    <a:lstStyle/>
                    <a:p>
                      <a:pPr algn="ctr"/>
                      <a:endParaRPr lang="es-MX" sz="800"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spcBef>
                          <a:spcPts val="0"/>
                        </a:spcBef>
                        <a:spcAft>
                          <a:spcPts val="0"/>
                        </a:spcAft>
                      </a:pPr>
                      <a:r>
                        <a:rPr lang="es-MX" sz="700" b="1" i="0" u="none" strike="noStrike" kern="1200" dirty="0">
                          <a:solidFill>
                            <a:schemeClr val="tx1"/>
                          </a:solidFill>
                          <a:effectLst/>
                          <a:latin typeface="Arial" panose="020B0604020202020204" pitchFamily="34" charset="0"/>
                          <a:cs typeface="Arial" panose="020B0604020202020204" pitchFamily="34" charset="0"/>
                        </a:rPr>
                        <a:t>4</a:t>
                      </a:r>
                      <a:endParaRPr lang="es-MX" sz="700" b="1" i="0" u="none" strike="noStrike" dirty="0">
                        <a:solidFill>
                          <a:schemeClr val="tx1"/>
                        </a:solidFill>
                        <a:effectLst/>
                        <a:latin typeface="Arial" panose="020B0604020202020204" pitchFamily="34" charset="0"/>
                      </a:endParaRPr>
                    </a:p>
                  </a:txBody>
                  <a:tcPr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800" b="1" kern="1200" dirty="0" smtClean="0">
                          <a:solidFill>
                            <a:schemeClr val="tx1"/>
                          </a:solidFill>
                          <a:effectLst/>
                          <a:latin typeface="+mn-lt"/>
                          <a:ea typeface="+mn-ea"/>
                          <a:cs typeface="Arial" panose="020B0604020202020204" pitchFamily="34" charset="0"/>
                        </a:rPr>
                        <a:t>Verificar que equipos requieren mantenimiento preventivo para asignar el rol de trabajo,</a:t>
                      </a:r>
                      <a:r>
                        <a:rPr lang="es-MX" sz="800" b="1" kern="1200" baseline="0" dirty="0" smtClean="0">
                          <a:solidFill>
                            <a:schemeClr val="tx1"/>
                          </a:solidFill>
                          <a:effectLst/>
                          <a:latin typeface="+mn-lt"/>
                          <a:ea typeface="+mn-ea"/>
                          <a:cs typeface="Arial" panose="020B0604020202020204" pitchFamily="34" charset="0"/>
                        </a:rPr>
                        <a:t> y realizar las labores de los equipos que le corresponden.</a:t>
                      </a:r>
                      <a:endParaRPr lang="es-MX" sz="800" b="1" kern="1200" dirty="0" smtClean="0">
                        <a:solidFill>
                          <a:schemeClr val="tx1"/>
                        </a:solidFill>
                        <a:effectLst/>
                        <a:latin typeface="+mn-lt"/>
                        <a:ea typeface="+mn-ea"/>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2138386"/>
                  </a:ext>
                </a:extLst>
              </a:tr>
              <a:tr h="0">
                <a:tc vMerge="1">
                  <a:txBody>
                    <a:bodyPr/>
                    <a:lstStyle/>
                    <a:p>
                      <a:pPr algn="ctr"/>
                      <a:endParaRPr lang="es-MX" sz="800"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spcBef>
                          <a:spcPts val="0"/>
                        </a:spcBef>
                        <a:spcAft>
                          <a:spcPts val="0"/>
                        </a:spcAft>
                      </a:pPr>
                      <a:r>
                        <a:rPr lang="es-MX" sz="700" b="1" i="0" u="none" strike="noStrike" kern="1200" dirty="0">
                          <a:solidFill>
                            <a:schemeClr val="tx1"/>
                          </a:solidFill>
                          <a:effectLst/>
                          <a:latin typeface="Arial" panose="020B0604020202020204" pitchFamily="34" charset="0"/>
                          <a:cs typeface="Arial" panose="020B0604020202020204" pitchFamily="34" charset="0"/>
                        </a:rPr>
                        <a:t>5</a:t>
                      </a:r>
                      <a:endParaRPr lang="es-MX" sz="700" b="1" i="0" u="none" strike="noStrike" dirty="0">
                        <a:solidFill>
                          <a:schemeClr val="tx1"/>
                        </a:solidFill>
                        <a:effectLst/>
                        <a:latin typeface="Arial" panose="020B0604020202020204" pitchFamily="34" charset="0"/>
                      </a:endParaRPr>
                    </a:p>
                  </a:txBody>
                  <a:tcPr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just"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Participar en  el </a:t>
                      </a:r>
                      <a:r>
                        <a:rPr lang="es-MX" sz="800" b="1" i="0" u="none" strike="noStrike" kern="1200" dirty="0">
                          <a:solidFill>
                            <a:srgbClr val="000000"/>
                          </a:solidFill>
                          <a:effectLst/>
                          <a:latin typeface="+mn-lt"/>
                          <a:cs typeface="Arial" panose="020B0604020202020204" pitchFamily="34" charset="0"/>
                        </a:rPr>
                        <a:t>inventario físico mensual de </a:t>
                      </a:r>
                      <a:r>
                        <a:rPr lang="es-MX" sz="800" b="1" i="0" u="none" strike="noStrike" kern="1200" dirty="0" smtClean="0">
                          <a:solidFill>
                            <a:srgbClr val="000000"/>
                          </a:solidFill>
                          <a:effectLst/>
                          <a:latin typeface="+mn-lt"/>
                          <a:cs typeface="Arial" panose="020B0604020202020204" pitchFamily="34" charset="0"/>
                        </a:rPr>
                        <a:t>equipos, suministros</a:t>
                      </a:r>
                      <a:r>
                        <a:rPr lang="es-MX" sz="800" b="1" i="0" u="none" strike="noStrike" kern="1200" dirty="0">
                          <a:solidFill>
                            <a:srgbClr val="000000"/>
                          </a:solidFill>
                          <a:effectLst/>
                          <a:latin typeface="+mn-lt"/>
                          <a:cs typeface="Arial" panose="020B0604020202020204" pitchFamily="34" charset="0"/>
                        </a:rPr>
                        <a:t>, herramientas de mantenimiento y demás activos </a:t>
                      </a:r>
                      <a:r>
                        <a:rPr lang="es-MX" sz="800" b="1" i="0" u="none" strike="noStrike" kern="1200" dirty="0" smtClean="0">
                          <a:solidFill>
                            <a:srgbClr val="000000"/>
                          </a:solidFill>
                          <a:effectLst/>
                          <a:latin typeface="+mn-lt"/>
                          <a:cs typeface="Arial" panose="020B0604020202020204" pitchFamily="34" charset="0"/>
                        </a:rPr>
                        <a:t>fijos.</a:t>
                      </a:r>
                      <a:endParaRPr lang="es-MX" sz="800" b="1" i="0" u="none" strike="noStrike" dirty="0">
                        <a:effectLst/>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154095"/>
                  </a:ext>
                </a:extLst>
              </a:tr>
              <a:tr h="0">
                <a:tc v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chemeClr val="tx1"/>
                          </a:solidFill>
                          <a:effectLst/>
                          <a:latin typeface="Arial" panose="020B0604020202020204" pitchFamily="34" charset="0"/>
                          <a:cs typeface="Arial" panose="020B0604020202020204" pitchFamily="34" charset="0"/>
                        </a:rPr>
                        <a:t>6</a:t>
                      </a:r>
                      <a:endParaRPr lang="es-MX" sz="700" b="1" i="0" u="none" strike="noStrike" dirty="0">
                        <a:solidFill>
                          <a:schemeClr val="tx1"/>
                        </a:solidFill>
                        <a:effectLst/>
                        <a:latin typeface="Arial" panose="020B0604020202020204" pitchFamily="34" charset="0"/>
                      </a:endParaRPr>
                    </a:p>
                  </a:txBody>
                  <a:tcPr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just" rtl="0" eaLnBrk="1" fontAlgn="auto" latinLnBrk="0" hangingPunct="1">
                        <a:spcBef>
                          <a:spcPts val="0"/>
                        </a:spcBef>
                        <a:spcAft>
                          <a:spcPts val="0"/>
                        </a:spcAft>
                      </a:pPr>
                      <a:r>
                        <a:rPr lang="es-MX" sz="800" b="1" i="0" u="none" strike="noStrike" dirty="0" smtClean="0">
                          <a:effectLst/>
                          <a:latin typeface="+mn-lt"/>
                        </a:rPr>
                        <a:t>Operar y supervisar el</a:t>
                      </a:r>
                      <a:r>
                        <a:rPr lang="es-MX" sz="800" b="1" i="0" u="none" strike="noStrike" baseline="0" dirty="0" smtClean="0">
                          <a:effectLst/>
                          <a:latin typeface="+mn-lt"/>
                        </a:rPr>
                        <a:t> mantenimiento preventivo de las habitaciones bloqueadas., así como asignar a los auxiliares de mantenimiento las respectivas</a:t>
                      </a:r>
                      <a:endParaRPr lang="es-MX" sz="800" b="1"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8046239"/>
                  </a:ext>
                </a:extLst>
              </a:tr>
              <a:tr h="0">
                <a:tc vMerge="1">
                  <a:txBody>
                    <a:bodyPr/>
                    <a:lstStyle/>
                    <a:p>
                      <a:pPr algn="ctr"/>
                      <a:endParaRPr lang="es-MX" sz="800"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spcBef>
                          <a:spcPts val="0"/>
                        </a:spcBef>
                        <a:spcAft>
                          <a:spcPts val="0"/>
                        </a:spcAft>
                      </a:pPr>
                      <a:r>
                        <a:rPr lang="es-MX" sz="700" b="1" i="0" u="none" strike="noStrike" kern="1200" dirty="0">
                          <a:solidFill>
                            <a:schemeClr val="tx1"/>
                          </a:solidFill>
                          <a:effectLst/>
                          <a:latin typeface="Arial" panose="020B0604020202020204" pitchFamily="34" charset="0"/>
                          <a:cs typeface="Arial" panose="020B0604020202020204" pitchFamily="34" charset="0"/>
                        </a:rPr>
                        <a:t>7</a:t>
                      </a:r>
                      <a:endParaRPr lang="es-MX" sz="700" b="1" i="0" u="none" strike="noStrike" dirty="0">
                        <a:solidFill>
                          <a:schemeClr val="tx1"/>
                        </a:solidFill>
                        <a:effectLst/>
                        <a:latin typeface="Arial" panose="020B0604020202020204" pitchFamily="34" charset="0"/>
                      </a:endParaRPr>
                    </a:p>
                  </a:txBody>
                  <a:tcPr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just"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Realizar el recorrido diario en las instalaciones </a:t>
                      </a:r>
                      <a:r>
                        <a:rPr lang="es-MX" sz="800" b="1" i="0" u="none" strike="noStrike" kern="1200" dirty="0" smtClean="0">
                          <a:solidFill>
                            <a:srgbClr val="000000"/>
                          </a:solidFill>
                          <a:effectLst/>
                          <a:latin typeface="+mn-lt"/>
                          <a:cs typeface="Arial" panose="020B0604020202020204" pitchFamily="34" charset="0"/>
                        </a:rPr>
                        <a:t>del </a:t>
                      </a:r>
                      <a:r>
                        <a:rPr lang="es-MX" sz="800" b="1" i="0" u="none" strike="noStrike" kern="1200" dirty="0">
                          <a:solidFill>
                            <a:srgbClr val="000000"/>
                          </a:solidFill>
                          <a:effectLst/>
                          <a:latin typeface="+mn-lt"/>
                          <a:cs typeface="Arial" panose="020B0604020202020204" pitchFamily="34" charset="0"/>
                        </a:rPr>
                        <a:t>para verificar </a:t>
                      </a:r>
                      <a:r>
                        <a:rPr lang="es-MX" sz="800" b="1" i="0" u="none" strike="noStrike" kern="1200" dirty="0" smtClean="0">
                          <a:solidFill>
                            <a:srgbClr val="000000"/>
                          </a:solidFill>
                          <a:effectLst/>
                          <a:latin typeface="+mn-lt"/>
                          <a:cs typeface="Arial" panose="020B0604020202020204" pitchFamily="34" charset="0"/>
                        </a:rPr>
                        <a:t>su estado y el </a:t>
                      </a:r>
                      <a:r>
                        <a:rPr lang="es-MX" sz="800" b="1" i="0" u="none" strike="noStrike" kern="1200" dirty="0">
                          <a:solidFill>
                            <a:srgbClr val="000000"/>
                          </a:solidFill>
                          <a:effectLst/>
                          <a:latin typeface="+mn-lt"/>
                          <a:cs typeface="Arial" panose="020B0604020202020204" pitchFamily="34" charset="0"/>
                        </a:rPr>
                        <a:t>correcto funcionamiento de los equipos</a:t>
                      </a:r>
                      <a:r>
                        <a:rPr lang="es-MX" sz="800" b="1" i="0" u="none" strike="noStrike" kern="1200" dirty="0" smtClean="0">
                          <a:solidFill>
                            <a:srgbClr val="000000"/>
                          </a:solidFill>
                          <a:effectLst/>
                          <a:latin typeface="+mn-lt"/>
                          <a:cs typeface="Arial" panose="020B0604020202020204" pitchFamily="34" charset="0"/>
                        </a:rPr>
                        <a:t>, y verificar la  posibilidad de fallas y</a:t>
                      </a:r>
                      <a:r>
                        <a:rPr lang="es-MX" sz="800" b="1" i="0" u="none" strike="noStrike" kern="1200" baseline="0" dirty="0" smtClean="0">
                          <a:solidFill>
                            <a:srgbClr val="000000"/>
                          </a:solidFill>
                          <a:effectLst/>
                          <a:latin typeface="+mn-lt"/>
                          <a:cs typeface="Arial" panose="020B0604020202020204" pitchFamily="34" charset="0"/>
                        </a:rPr>
                        <a:t> elaborar las bitácoras del turno.</a:t>
                      </a:r>
                      <a:endParaRPr lang="es-MX" sz="800" b="1"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62307"/>
                  </a:ext>
                </a:extLst>
              </a:tr>
              <a:tr h="0">
                <a:tc vMerge="1">
                  <a:txBody>
                    <a:bodyPr/>
                    <a:lstStyle/>
                    <a:p>
                      <a:pPr algn="ctr"/>
                      <a:endParaRPr lang="es-MX" sz="800"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5">
                        <a:lumMod val="60000"/>
                        <a:lumOff val="40000"/>
                      </a:schemeClr>
                    </a:solidFill>
                  </a:tcPr>
                </a:tc>
                <a:tc>
                  <a:txBody>
                    <a:bodyPr/>
                    <a:lstStyle/>
                    <a:p>
                      <a:pPr algn="ctr"/>
                      <a:r>
                        <a:rPr lang="es-MX" sz="700" b="1" dirty="0" smtClean="0">
                          <a:latin typeface="Arial" panose="020B0604020202020204" pitchFamily="34" charset="0"/>
                          <a:cs typeface="Arial" panose="020B0604020202020204" pitchFamily="34" charset="0"/>
                        </a:rPr>
                        <a:t>8</a:t>
                      </a:r>
                      <a:endParaRPr lang="es-MX" sz="700" b="1"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just" rtl="0" eaLnBrk="1" fontAlgn="auto" latinLnBrk="0" hangingPunct="1">
                        <a:lnSpc>
                          <a:spcPct val="100000"/>
                        </a:lnSpc>
                        <a:spcBef>
                          <a:spcPts val="0"/>
                        </a:spcBef>
                        <a:spcAft>
                          <a:spcPts val="0"/>
                        </a:spcAft>
                      </a:pPr>
                      <a:r>
                        <a:rPr lang="es-MX" sz="800" b="1" i="0" u="none" strike="noStrike" kern="1200" baseline="0" dirty="0" smtClean="0">
                          <a:solidFill>
                            <a:srgbClr val="000000"/>
                          </a:solidFill>
                          <a:effectLst/>
                          <a:latin typeface="+mn-lt"/>
                          <a:cs typeface="Arial" panose="020B0604020202020204" pitchFamily="34" charset="0"/>
                        </a:rPr>
                        <a:t>Actualizar y verificar los registros que permitan operar oportunamente los remplazos, substitución o renovación de e equipos e instalaciones.</a:t>
                      </a:r>
                      <a:endParaRPr lang="es-MX" sz="800" b="1"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3609584"/>
                  </a:ext>
                </a:extLst>
              </a:tr>
              <a:tr h="0">
                <a:tc v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MX" sz="700" b="1" dirty="0" smtClean="0">
                        <a:effectLst/>
                        <a:latin typeface="Arial" panose="020B0604020202020204" pitchFamily="34" charset="0"/>
                        <a:cs typeface="Arial" panose="020B0604020202020204" pitchFamily="34" charset="0"/>
                      </a:endParaRPr>
                    </a:p>
                  </a:txBody>
                  <a:tcPr vert="wordArtVert" anchor="ctr">
                    <a:lnL w="9525" cap="flat" cmpd="sng" algn="ctr">
                      <a:solidFill>
                        <a:schemeClr val="tx1"/>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es-MX" sz="700" b="1" dirty="0" smtClean="0">
                          <a:latin typeface="Arial" panose="020B0604020202020204" pitchFamily="34" charset="0"/>
                          <a:cs typeface="Arial" panose="020B0604020202020204" pitchFamily="34" charset="0"/>
                        </a:rPr>
                        <a:t>9</a:t>
                      </a:r>
                      <a:endParaRPr lang="es-MX" sz="700" b="1"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just"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Atender a proveedores, </a:t>
                      </a:r>
                      <a:r>
                        <a:rPr lang="es-MX" sz="800" b="1" i="0" u="none" strike="noStrike" kern="1200" baseline="0" dirty="0">
                          <a:solidFill>
                            <a:srgbClr val="000000"/>
                          </a:solidFill>
                          <a:effectLst/>
                          <a:latin typeface="+mn-lt"/>
                          <a:cs typeface="Arial" panose="020B0604020202020204" pitchFamily="34" charset="0"/>
                        </a:rPr>
                        <a:t>el</a:t>
                      </a:r>
                      <a:r>
                        <a:rPr lang="es-MX" sz="800" b="1" i="0" u="none" strike="noStrike" kern="1200" dirty="0">
                          <a:solidFill>
                            <a:srgbClr val="000000"/>
                          </a:solidFill>
                          <a:effectLst/>
                          <a:latin typeface="+mn-lt"/>
                          <a:cs typeface="Arial" panose="020B0604020202020204" pitchFamily="34" charset="0"/>
                        </a:rPr>
                        <a:t>aborar el análisis comparativo y enviar las cotizaciones y reportes respectivos a Contraloría.</a:t>
                      </a:r>
                      <a:endParaRPr lang="es-MX" sz="1800" b="1"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3029231"/>
                  </a:ext>
                </a:extLst>
              </a:tr>
              <a:tr h="432000">
                <a:tc v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MX" sz="700" b="1" dirty="0" smtClean="0">
                        <a:effectLst/>
                        <a:latin typeface="Arial" panose="020B0604020202020204" pitchFamily="34" charset="0"/>
                        <a:cs typeface="Arial" panose="020B0604020202020204" pitchFamily="34" charset="0"/>
                      </a:endParaRPr>
                    </a:p>
                  </a:txBody>
                  <a:tcPr vert="wordArtVert" anchor="ctr">
                    <a:lnL w="9525" cap="flat" cmpd="sng" algn="ctr">
                      <a:solidFill>
                        <a:schemeClr val="tx1"/>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MX" sz="700" b="1" dirty="0" smtClean="0">
                          <a:latin typeface="Arial" panose="020B0604020202020204" pitchFamily="34" charset="0"/>
                          <a:cs typeface="Arial" panose="020B0604020202020204" pitchFamily="34" charset="0"/>
                        </a:rPr>
                        <a:t>10</a:t>
                      </a:r>
                      <a:endParaRPr lang="es-MX" sz="700" b="1"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just"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Programar el mantenimiento preventivo, y atender el correctivo de los sistemas informáticos del hotel (reservaciones, recepción, internet, telefonía, manejo de equipos,</a:t>
                      </a:r>
                      <a:r>
                        <a:rPr lang="es-MX" sz="800" b="1" i="0" u="none" strike="noStrike" kern="1200" baseline="0" dirty="0">
                          <a:solidFill>
                            <a:srgbClr val="000000"/>
                          </a:solidFill>
                          <a:effectLst/>
                          <a:latin typeface="+mn-lt"/>
                          <a:cs typeface="Arial" panose="020B0604020202020204" pitchFamily="34" charset="0"/>
                        </a:rPr>
                        <a:t> instalaciones y computadoras</a:t>
                      </a:r>
                      <a:r>
                        <a:rPr lang="es-MX" sz="800" b="1" i="0" u="none" strike="noStrike" kern="1200" dirty="0">
                          <a:solidFill>
                            <a:srgbClr val="000000"/>
                          </a:solidFill>
                          <a:effectLst/>
                          <a:latin typeface="+mn-lt"/>
                          <a:cs typeface="Arial" panose="020B0604020202020204" pitchFamily="34" charset="0"/>
                        </a:rPr>
                        <a:t> etc.)</a:t>
                      </a:r>
                      <a:endParaRPr lang="es-MX" sz="1800" b="1" i="0" u="none" strike="noStrike" dirty="0">
                        <a:effectLst/>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86131283"/>
                  </a:ext>
                </a:extLst>
              </a:tr>
            </a:tbl>
          </a:graphicData>
        </a:graphic>
      </p:graphicFrame>
      <p:graphicFrame>
        <p:nvGraphicFramePr>
          <p:cNvPr id="6" name="19 Tabla"/>
          <p:cNvGraphicFramePr>
            <a:graphicFrameLocks noGrp="1"/>
          </p:cNvGraphicFramePr>
          <p:nvPr>
            <p:extLst/>
          </p:nvPr>
        </p:nvGraphicFramePr>
        <p:xfrm>
          <a:off x="242046" y="84750"/>
          <a:ext cx="8649474" cy="361442"/>
        </p:xfrm>
        <a:graphic>
          <a:graphicData uri="http://schemas.openxmlformats.org/drawingml/2006/table">
            <a:tbl>
              <a:tblPr/>
              <a:tblGrid>
                <a:gridCol w="897589">
                  <a:extLst>
                    <a:ext uri="{9D8B030D-6E8A-4147-A177-3AD203B41FA5}">
                      <a16:colId xmlns:a16="http://schemas.microsoft.com/office/drawing/2014/main" val="20000"/>
                    </a:ext>
                  </a:extLst>
                </a:gridCol>
                <a:gridCol w="3556582">
                  <a:extLst>
                    <a:ext uri="{9D8B030D-6E8A-4147-A177-3AD203B41FA5}">
                      <a16:colId xmlns:a16="http://schemas.microsoft.com/office/drawing/2014/main" val="20001"/>
                    </a:ext>
                  </a:extLst>
                </a:gridCol>
                <a:gridCol w="816783">
                  <a:extLst>
                    <a:ext uri="{9D8B030D-6E8A-4147-A177-3AD203B41FA5}">
                      <a16:colId xmlns:a16="http://schemas.microsoft.com/office/drawing/2014/main" val="20002"/>
                    </a:ext>
                  </a:extLst>
                </a:gridCol>
                <a:gridCol w="148505">
                  <a:extLst>
                    <a:ext uri="{9D8B030D-6E8A-4147-A177-3AD203B41FA5}">
                      <a16:colId xmlns:a16="http://schemas.microsoft.com/office/drawing/2014/main" val="20003"/>
                    </a:ext>
                  </a:extLst>
                </a:gridCol>
                <a:gridCol w="965287">
                  <a:extLst>
                    <a:ext uri="{9D8B030D-6E8A-4147-A177-3AD203B41FA5}">
                      <a16:colId xmlns:a16="http://schemas.microsoft.com/office/drawing/2014/main" val="20004"/>
                    </a:ext>
                  </a:extLst>
                </a:gridCol>
                <a:gridCol w="742523">
                  <a:extLst>
                    <a:ext uri="{9D8B030D-6E8A-4147-A177-3AD203B41FA5}">
                      <a16:colId xmlns:a16="http://schemas.microsoft.com/office/drawing/2014/main" val="20005"/>
                    </a:ext>
                  </a:extLst>
                </a:gridCol>
                <a:gridCol w="445514">
                  <a:extLst>
                    <a:ext uri="{9D8B030D-6E8A-4147-A177-3AD203B41FA5}">
                      <a16:colId xmlns:a16="http://schemas.microsoft.com/office/drawing/2014/main" val="20007"/>
                    </a:ext>
                  </a:extLst>
                </a:gridCol>
                <a:gridCol w="371262">
                  <a:extLst>
                    <a:ext uri="{9D8B030D-6E8A-4147-A177-3AD203B41FA5}">
                      <a16:colId xmlns:a16="http://schemas.microsoft.com/office/drawing/2014/main" val="1992962398"/>
                    </a:ext>
                  </a:extLst>
                </a:gridCol>
                <a:gridCol w="392631">
                  <a:extLst>
                    <a:ext uri="{9D8B030D-6E8A-4147-A177-3AD203B41FA5}">
                      <a16:colId xmlns:a16="http://schemas.microsoft.com/office/drawing/2014/main" val="3983719627"/>
                    </a:ext>
                  </a:extLst>
                </a:gridCol>
                <a:gridCol w="312798">
                  <a:extLst>
                    <a:ext uri="{9D8B030D-6E8A-4147-A177-3AD203B41FA5}">
                      <a16:colId xmlns:a16="http://schemas.microsoft.com/office/drawing/2014/main" val="20008"/>
                    </a:ext>
                  </a:extLst>
                </a:gridCol>
              </a:tblGrid>
              <a:tr h="0">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600" b="1" i="0" u="none" strike="noStrike" kern="1200" baseline="0" dirty="0">
                          <a:solidFill>
                            <a:srgbClr val="000000"/>
                          </a:solidFill>
                          <a:effectLst/>
                          <a:latin typeface="Arial Narrow" panose="020B0606020202030204" pitchFamily="34" charset="0"/>
                          <a:cs typeface="Arial"/>
                        </a:rPr>
                        <a:t>TGE -</a:t>
                      </a:r>
                      <a:r>
                        <a:rPr lang="es-MX" sz="600" b="1" i="0" u="none" strike="noStrike" kern="1200" baseline="0" dirty="0" smtClean="0">
                          <a:solidFill>
                            <a:srgbClr val="000000"/>
                          </a:solidFill>
                          <a:effectLst/>
                          <a:latin typeface="Arial Narrow" panose="020B0606020202030204" pitchFamily="34" charset="0"/>
                          <a:cs typeface="Arial"/>
                        </a:rPr>
                        <a:t>2021 </a:t>
                      </a:r>
                      <a:r>
                        <a:rPr lang="es-MX" sz="600" b="1" i="0" u="none" strike="noStrike" kern="1200" baseline="0" dirty="0">
                          <a:solidFill>
                            <a:srgbClr val="000000"/>
                          </a:solidFill>
                          <a:effectLst/>
                          <a:latin typeface="Arial Narrow" panose="020B0606020202030204" pitchFamily="34" charset="0"/>
                          <a:cs typeface="Arial"/>
                        </a:rPr>
                        <a:t>– </a:t>
                      </a:r>
                      <a:r>
                        <a:rPr lang="es-MX" sz="600" b="1" i="0" u="none" strike="noStrike" kern="1200" baseline="0" dirty="0" smtClean="0">
                          <a:solidFill>
                            <a:srgbClr val="000000"/>
                          </a:solidFill>
                          <a:effectLst/>
                          <a:latin typeface="Arial Narrow" panose="020B0606020202030204" pitchFamily="34" charset="0"/>
                          <a:cs typeface="Arial"/>
                        </a:rPr>
                        <a:t>2022. </a:t>
                      </a:r>
                      <a:r>
                        <a:rPr lang="es-MX" sz="600" b="1" i="0" u="none" strike="noStrike" kern="1200" baseline="0" dirty="0">
                          <a:solidFill>
                            <a:srgbClr val="000000"/>
                          </a:solidFill>
                          <a:effectLst/>
                          <a:latin typeface="Arial Narrow" panose="020B0606020202030204" pitchFamily="34" charset="0"/>
                          <a:cs typeface="Arial"/>
                        </a:rPr>
                        <a:t>MÓDULO I </a:t>
                      </a:r>
                      <a:r>
                        <a:rPr lang="es-MX" sz="600" b="1" i="0" u="none" strike="noStrike" kern="1200" baseline="0" dirty="0" smtClean="0">
                          <a:solidFill>
                            <a:srgbClr val="000000"/>
                          </a:solidFill>
                          <a:effectLst/>
                          <a:latin typeface="Arial Narrow" panose="020B0606020202030204" pitchFamily="34" charset="0"/>
                          <a:cs typeface="Arial"/>
                        </a:rPr>
                        <a:t>. CASO PRÁCTICO: SU HOTEL, S.A.</a:t>
                      </a:r>
                      <a:endParaRPr lang="es-MX" sz="600" dirty="0" smtClean="0">
                        <a:effectLst/>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600" b="1" i="0" u="none" strike="noStrike" kern="1200" dirty="0">
                          <a:solidFill>
                            <a:srgbClr val="000000"/>
                          </a:solidFill>
                          <a:effectLst/>
                          <a:latin typeface="Arial Narrow" panose="020B0606020202030204" pitchFamily="34" charset="0"/>
                          <a:cs typeface="Arial"/>
                        </a:rPr>
                        <a:t>FECHA DE ENVÍ0</a:t>
                      </a:r>
                      <a:endParaRPr lang="es-MX" sz="6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endParaRPr lang="es-MX" sz="600" b="1" dirty="0">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l" rtl="0" eaLnBrk="1" fontAlgn="ctr" latinLnBrk="0" hangingPunct="1">
                        <a:spcBef>
                          <a:spcPts val="0"/>
                        </a:spcBef>
                        <a:spcAft>
                          <a:spcPts val="0"/>
                        </a:spcAft>
                      </a:pPr>
                      <a:r>
                        <a:rPr lang="es-MX" sz="600" b="1" i="0" u="none" strike="noStrike" kern="1200" baseline="0" dirty="0">
                          <a:solidFill>
                            <a:srgbClr val="000000"/>
                          </a:solidFill>
                          <a:effectLst/>
                          <a:latin typeface="Arial Narrow" panose="020B0606020202030204" pitchFamily="34" charset="0"/>
                          <a:cs typeface="Arial"/>
                        </a:rPr>
                        <a:t>HOJA</a:t>
                      </a:r>
                      <a:endParaRPr lang="es-MX" sz="6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algn="l" rtl="0" eaLnBrk="1" fontAlgn="ctr" latinLnBrk="0" hangingPunct="1">
                        <a:spcBef>
                          <a:spcPts val="0"/>
                        </a:spcBef>
                        <a:spcAft>
                          <a:spcPts val="0"/>
                        </a:spcAft>
                      </a:pPr>
                      <a:r>
                        <a:rPr lang="es-MX" sz="600" b="1" i="0" u="none" strike="noStrike" dirty="0" smtClean="0">
                          <a:effectLst/>
                          <a:latin typeface="Arial Narrow" panose="020B0606020202030204" pitchFamily="34" charset="0"/>
                        </a:rPr>
                        <a:t>4</a:t>
                      </a:r>
                      <a:endParaRPr lang="es-MX" sz="6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600" b="1" i="0" u="none" strike="noStrike" dirty="0" smtClean="0">
                          <a:effectLst/>
                          <a:latin typeface="Arial Narrow" panose="020B0606020202030204" pitchFamily="34" charset="0"/>
                        </a:rPr>
                        <a:t>DE</a:t>
                      </a:r>
                      <a:endParaRPr lang="es-MX" sz="6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algn="l" rtl="0" eaLnBrk="1" fontAlgn="ctr" latinLnBrk="0" hangingPunct="1">
                        <a:spcBef>
                          <a:spcPts val="0"/>
                        </a:spcBef>
                        <a:spcAft>
                          <a:spcPts val="0"/>
                        </a:spcAft>
                      </a:pPr>
                      <a:r>
                        <a:rPr lang="es-MX" sz="600" b="1" i="0" u="none" strike="noStrike" dirty="0" smtClean="0">
                          <a:effectLst/>
                          <a:latin typeface="Arial Narrow" panose="020B0606020202030204" pitchFamily="34" charset="0"/>
                        </a:rPr>
                        <a:t>7</a:t>
                      </a:r>
                      <a:endParaRPr lang="es-MX" sz="6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indent="0" algn="ctr" rtl="0" eaLnBrk="1" fontAlgn="base" latinLnBrk="0" hangingPunct="1">
                        <a:spcBef>
                          <a:spcPts val="0"/>
                        </a:spcBef>
                        <a:spcAft>
                          <a:spcPts val="0"/>
                        </a:spcAft>
                      </a:pPr>
                      <a:r>
                        <a:rPr lang="es-MX" sz="600" b="1" i="0" u="none" strike="noStrike" kern="1200" baseline="0" dirty="0">
                          <a:ln>
                            <a:noFill/>
                          </a:ln>
                          <a:solidFill>
                            <a:srgbClr val="000000"/>
                          </a:solidFill>
                          <a:effectLst/>
                          <a:latin typeface="Arial Narrow" panose="020B0606020202030204" pitchFamily="34" charset="0"/>
                          <a:cs typeface="Arial"/>
                        </a:rPr>
                        <a:t>NOMBRE:</a:t>
                      </a:r>
                      <a:endParaRPr lang="es-MX" sz="6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base" latinLnBrk="0" hangingPunct="1">
                        <a:spcBef>
                          <a:spcPts val="0"/>
                        </a:spcBef>
                        <a:spcAft>
                          <a:spcPts val="0"/>
                        </a:spcAft>
                      </a:pPr>
                      <a:endParaRPr lang="es-MX" sz="6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600" b="1" i="0" u="none" strike="noStrike" kern="1200" dirty="0">
                          <a:solidFill>
                            <a:srgbClr val="000000"/>
                          </a:solidFill>
                          <a:effectLst/>
                          <a:latin typeface="Arial Narrow" panose="020B0606020202030204" pitchFamily="34" charset="0"/>
                          <a:cs typeface="Arial"/>
                        </a:rPr>
                        <a:t>CARRERA</a:t>
                      </a:r>
                      <a:endParaRPr lang="es-MX" sz="6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pPr marL="0" algn="l" rtl="0" eaLnBrk="1" fontAlgn="ctr" latinLnBrk="0" hangingPunct="1">
                        <a:spcBef>
                          <a:spcPts val="0"/>
                        </a:spcBef>
                        <a:spcAft>
                          <a:spcPts val="0"/>
                        </a:spcAft>
                      </a:pPr>
                      <a:endParaRPr lang="es-MX" sz="6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600" b="1" i="0" u="none" strike="noStrike" kern="1200" dirty="0">
                          <a:solidFill>
                            <a:srgbClr val="000000"/>
                          </a:solidFill>
                          <a:effectLst/>
                          <a:latin typeface="Arial Narrow" panose="020B0606020202030204" pitchFamily="34" charset="0"/>
                          <a:cs typeface="Arial"/>
                        </a:rPr>
                        <a:t>MATRÍCULA</a:t>
                      </a:r>
                      <a:endParaRPr lang="es-MX" sz="6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4">
                  <a:txBody>
                    <a:bodyPr/>
                    <a:lstStyle/>
                    <a:p>
                      <a:pPr marL="0" algn="l" rtl="0" eaLnBrk="1" fontAlgn="ctr" latinLnBrk="0" hangingPunct="1">
                        <a:spcBef>
                          <a:spcPts val="0"/>
                        </a:spcBef>
                        <a:spcAft>
                          <a:spcPts val="0"/>
                        </a:spcAft>
                      </a:pPr>
                      <a:endParaRPr lang="es-MX" sz="6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graphicFrame>
        <p:nvGraphicFramePr>
          <p:cNvPr id="7" name="Tabla 6"/>
          <p:cNvGraphicFramePr>
            <a:graphicFrameLocks noGrp="1"/>
          </p:cNvGraphicFramePr>
          <p:nvPr>
            <p:extLst/>
          </p:nvPr>
        </p:nvGraphicFramePr>
        <p:xfrm>
          <a:off x="4067945" y="1700808"/>
          <a:ext cx="4824000" cy="4787999"/>
        </p:xfrm>
        <a:graphic>
          <a:graphicData uri="http://schemas.openxmlformats.org/drawingml/2006/table">
            <a:tbl>
              <a:tblPr firstRow="1" bandRow="1"/>
              <a:tblGrid>
                <a:gridCol w="287034">
                  <a:extLst>
                    <a:ext uri="{9D8B030D-6E8A-4147-A177-3AD203B41FA5}">
                      <a16:colId xmlns:a16="http://schemas.microsoft.com/office/drawing/2014/main" val="2605492190"/>
                    </a:ext>
                  </a:extLst>
                </a:gridCol>
                <a:gridCol w="499536">
                  <a:extLst>
                    <a:ext uri="{9D8B030D-6E8A-4147-A177-3AD203B41FA5}">
                      <a16:colId xmlns:a16="http://schemas.microsoft.com/office/drawing/2014/main" val="2225351250"/>
                    </a:ext>
                  </a:extLst>
                </a:gridCol>
                <a:gridCol w="1709426">
                  <a:extLst>
                    <a:ext uri="{9D8B030D-6E8A-4147-A177-3AD203B41FA5}">
                      <a16:colId xmlns:a16="http://schemas.microsoft.com/office/drawing/2014/main" val="3084686496"/>
                    </a:ext>
                  </a:extLst>
                </a:gridCol>
                <a:gridCol w="309289">
                  <a:extLst>
                    <a:ext uri="{9D8B030D-6E8A-4147-A177-3AD203B41FA5}">
                      <a16:colId xmlns:a16="http://schemas.microsoft.com/office/drawing/2014/main" val="86605906"/>
                    </a:ext>
                  </a:extLst>
                </a:gridCol>
                <a:gridCol w="1709426">
                  <a:extLst>
                    <a:ext uri="{9D8B030D-6E8A-4147-A177-3AD203B41FA5}">
                      <a16:colId xmlns:a16="http://schemas.microsoft.com/office/drawing/2014/main" val="2305927071"/>
                    </a:ext>
                  </a:extLst>
                </a:gridCol>
                <a:gridCol w="309289">
                  <a:extLst>
                    <a:ext uri="{9D8B030D-6E8A-4147-A177-3AD203B41FA5}">
                      <a16:colId xmlns:a16="http://schemas.microsoft.com/office/drawing/2014/main" val="1863437419"/>
                    </a:ext>
                  </a:extLst>
                </a:gridCol>
              </a:tblGrid>
              <a:tr h="228714">
                <a:tc gridSpan="4">
                  <a:txBody>
                    <a:bodyPr/>
                    <a:lstStyle/>
                    <a:p>
                      <a:pPr marL="0" marR="0" indent="0" algn="ctr" rtl="0" eaLnBrk="1" fontAlgn="ctr" latinLnBrk="0" hangingPunct="1">
                        <a:spcBef>
                          <a:spcPts val="0"/>
                        </a:spcBef>
                        <a:spcAft>
                          <a:spcPts val="0"/>
                        </a:spcAft>
                      </a:pPr>
                      <a:r>
                        <a:rPr lang="es-MX" sz="800" b="1" i="0" u="none" strike="noStrike" dirty="0" smtClean="0">
                          <a:effectLst/>
                          <a:latin typeface="Arial" panose="020B0604020202020204" pitchFamily="34" charset="0"/>
                          <a:cs typeface="Arial" panose="020B0604020202020204" pitchFamily="34" charset="0"/>
                        </a:rPr>
                        <a:t>PERFIL DE LOS CANDIDATOS</a:t>
                      </a:r>
                      <a:r>
                        <a:rPr lang="es-MX" sz="800" b="1" i="0" u="none" strike="noStrike" baseline="0" dirty="0" smtClean="0">
                          <a:effectLst/>
                          <a:latin typeface="Arial" panose="020B0604020202020204" pitchFamily="34" charset="0"/>
                          <a:cs typeface="Arial" panose="020B0604020202020204" pitchFamily="34" charset="0"/>
                        </a:rPr>
                        <a:t> AL PUESTO DE:</a:t>
                      </a: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pPr marL="0" marR="0" indent="0" algn="ctr" rtl="0" eaLnBrk="1" fontAlgn="ctr" latinLnBrk="0" hangingPunct="1">
                        <a:spcBef>
                          <a:spcPts val="0"/>
                        </a:spcBef>
                        <a:spcAft>
                          <a:spcPts val="0"/>
                        </a:spcAft>
                      </a:pP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indent="0" algn="ctr" rtl="0" eaLnBrk="1" fontAlgn="ctr" latinLnBrk="0" hangingPunct="1">
                        <a:spcBef>
                          <a:spcPts val="0"/>
                        </a:spcBef>
                        <a:spcAft>
                          <a:spcPts val="0"/>
                        </a:spcAft>
                      </a:pP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indent="0" algn="ctr" rtl="0" eaLnBrk="1" fontAlgn="ctr" latinLnBrk="0" hangingPunct="1">
                        <a:spcBef>
                          <a:spcPts val="0"/>
                        </a:spcBef>
                        <a:spcAft>
                          <a:spcPts val="0"/>
                        </a:spcAft>
                      </a:pPr>
                      <a:r>
                        <a:rPr lang="es-MX" sz="800" b="1" i="1" u="none" strike="noStrike" dirty="0" smtClean="0">
                          <a:solidFill>
                            <a:srgbClr val="FF0000"/>
                          </a:solidFill>
                          <a:effectLst/>
                          <a:latin typeface="Arial" panose="020B0604020202020204" pitchFamily="34" charset="0"/>
                          <a:cs typeface="Arial" panose="020B0604020202020204" pitchFamily="34" charset="0"/>
                        </a:rPr>
                        <a:t>TÉCNICO DE MANTENIMIENTO</a:t>
                      </a:r>
                      <a:endParaRPr lang="es-MX" sz="800" b="1" i="1" u="none" strike="noStrike" dirty="0">
                        <a:solidFill>
                          <a:srgbClr val="FF0000"/>
                        </a:solidFill>
                        <a:effectLst/>
                        <a:latin typeface="Arial" panose="020B0604020202020204" pitchFamily="34" charset="0"/>
                        <a:cs typeface="Arial" panose="020B0604020202020204" pitchFamily="34" charset="0"/>
                      </a:endParaRPr>
                    </a:p>
                  </a:txBody>
                  <a:tcPr marL="63962" marR="63962" marT="31935" marB="31935"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marL="0" algn="l"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8670565"/>
                  </a:ext>
                </a:extLst>
              </a:tr>
              <a:tr h="206327">
                <a:tc gridSpan="2">
                  <a:txBody>
                    <a:bodyPr/>
                    <a:lstStyle/>
                    <a:p>
                      <a:pPr marL="0" marR="0" indent="0" algn="ctr" rtl="0" eaLnBrk="1" fontAlgn="ctr" latinLnBrk="0" hangingPunct="1">
                        <a:spcBef>
                          <a:spcPts val="0"/>
                        </a:spcBef>
                        <a:spcAft>
                          <a:spcPts val="0"/>
                        </a:spcAft>
                      </a:pPr>
                      <a:r>
                        <a:rPr lang="es-MX" sz="700" b="0" i="0" u="none" strike="noStrike" kern="1200" dirty="0" smtClean="0">
                          <a:solidFill>
                            <a:srgbClr val="000000"/>
                          </a:solidFill>
                          <a:effectLst/>
                          <a:latin typeface="Arial" panose="020B0604020202020204" pitchFamily="34" charset="0"/>
                          <a:cs typeface="Arial" panose="020B0604020202020204" pitchFamily="34" charset="0"/>
                        </a:rPr>
                        <a:t>Candidato</a:t>
                      </a:r>
                      <a:endParaRPr lang="es-MX" sz="7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marR="0" indent="0" algn="ctr" rtl="0" eaLnBrk="1" fontAlgn="ctr" latinLnBrk="0" hangingPunct="1">
                        <a:spcBef>
                          <a:spcPts val="0"/>
                        </a:spcBef>
                        <a:spcAft>
                          <a:spcPts val="0"/>
                        </a:spcAft>
                      </a:pPr>
                      <a:r>
                        <a:rPr lang="es-MX" sz="800" b="1" i="0" u="none" strike="noStrike" kern="1200" dirty="0" smtClean="0">
                          <a:solidFill>
                            <a:srgbClr val="000000"/>
                          </a:solidFill>
                          <a:effectLst/>
                          <a:latin typeface="Arial" panose="020B0604020202020204" pitchFamily="34" charset="0"/>
                          <a:cs typeface="Arial" panose="020B0604020202020204" pitchFamily="34" charset="0"/>
                        </a:rPr>
                        <a:t>MARIO </a:t>
                      </a:r>
                      <a:r>
                        <a:rPr lang="es-MX" sz="800" b="1" i="0" u="none" strike="noStrike" kern="1200" dirty="0" smtClean="0">
                          <a:solidFill>
                            <a:srgbClr val="000000"/>
                          </a:solidFill>
                          <a:effectLst/>
                          <a:latin typeface="Arial" panose="020B0604020202020204" pitchFamily="34" charset="0"/>
                          <a:cs typeface="Arial" panose="020B0604020202020204" pitchFamily="34" charset="0"/>
                        </a:rPr>
                        <a:t>RAMOS  </a:t>
                      </a:r>
                      <a:r>
                        <a:rPr lang="es-MX" sz="800" b="1" i="0" u="none" strike="noStrike" kern="1200" dirty="0" smtClean="0">
                          <a:solidFill>
                            <a:srgbClr val="000000"/>
                          </a:solidFill>
                          <a:effectLst/>
                          <a:latin typeface="Arial" panose="020B0604020202020204" pitchFamily="34" charset="0"/>
                          <a:cs typeface="Arial" panose="020B0604020202020204" pitchFamily="34" charset="0"/>
                        </a:rPr>
                        <a:t>RUIZ</a:t>
                      </a: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ctr" latinLnBrk="0" hangingPunct="1">
                        <a:spcBef>
                          <a:spcPts val="0"/>
                        </a:spcBef>
                        <a:spcAft>
                          <a:spcPts val="0"/>
                        </a:spcAft>
                      </a:pPr>
                      <a:r>
                        <a:rPr lang="es-MX" sz="800" b="1" i="0" u="none" strike="noStrike" kern="1200" dirty="0" smtClean="0">
                          <a:solidFill>
                            <a:srgbClr val="000000"/>
                          </a:solidFill>
                          <a:effectLst/>
                          <a:latin typeface="Arial" panose="020B0604020202020204" pitchFamily="34" charset="0"/>
                          <a:cs typeface="Arial" panose="020B0604020202020204" pitchFamily="34" charset="0"/>
                        </a:rPr>
                        <a:t>TM</a:t>
                      </a: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ctr" latinLnBrk="0" hangingPunct="1">
                        <a:spcBef>
                          <a:spcPts val="0"/>
                        </a:spcBef>
                        <a:spcAft>
                          <a:spcPts val="0"/>
                        </a:spcAft>
                      </a:pPr>
                      <a:r>
                        <a:rPr lang="es-MX" sz="800" b="1" i="0" u="none" strike="noStrike" kern="1200" dirty="0" smtClean="0">
                          <a:solidFill>
                            <a:srgbClr val="000000"/>
                          </a:solidFill>
                          <a:effectLst/>
                          <a:latin typeface="Arial" panose="020B0604020202020204" pitchFamily="34" charset="0"/>
                          <a:cs typeface="Arial" panose="020B0604020202020204" pitchFamily="34" charset="0"/>
                        </a:rPr>
                        <a:t>JOSÉ</a:t>
                      </a:r>
                      <a:r>
                        <a:rPr lang="es-MX" sz="800" b="1" i="0" u="none" strike="noStrike" kern="1200" baseline="0" dirty="0" smtClean="0">
                          <a:solidFill>
                            <a:srgbClr val="000000"/>
                          </a:solidFill>
                          <a:effectLst/>
                          <a:latin typeface="Arial" panose="020B0604020202020204" pitchFamily="34" charset="0"/>
                          <a:cs typeface="Arial" panose="020B0604020202020204" pitchFamily="34" charset="0"/>
                        </a:rPr>
                        <a:t> </a:t>
                      </a:r>
                      <a:r>
                        <a:rPr lang="es-MX" sz="800" b="1" i="0" u="none" strike="noStrike" kern="1200" baseline="0" dirty="0" smtClean="0">
                          <a:solidFill>
                            <a:srgbClr val="000000"/>
                          </a:solidFill>
                          <a:effectLst/>
                          <a:latin typeface="Arial" panose="020B0604020202020204" pitchFamily="34" charset="0"/>
                          <a:cs typeface="Arial" panose="020B0604020202020204" pitchFamily="34" charset="0"/>
                        </a:rPr>
                        <a:t>ALVAREZ </a:t>
                      </a:r>
                      <a:r>
                        <a:rPr lang="es-MX" sz="800" b="1" i="0" u="none" strike="noStrike" kern="1200" baseline="0" dirty="0" smtClean="0">
                          <a:solidFill>
                            <a:srgbClr val="000000"/>
                          </a:solidFill>
                          <a:effectLst/>
                          <a:latin typeface="Arial" panose="020B0604020202020204" pitchFamily="34" charset="0"/>
                          <a:cs typeface="Arial" panose="020B0604020202020204" pitchFamily="34" charset="0"/>
                        </a:rPr>
                        <a:t>PEREZ</a:t>
                      </a: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l" rtl="0" eaLnBrk="1" fontAlgn="ctr" latinLnBrk="0" hangingPunct="1">
                        <a:spcBef>
                          <a:spcPts val="0"/>
                        </a:spcBef>
                        <a:spcAft>
                          <a:spcPts val="0"/>
                        </a:spcAft>
                      </a:pPr>
                      <a:r>
                        <a:rPr lang="es-MX" sz="800" b="1" i="0" u="none" strike="noStrike" kern="1200" dirty="0" smtClean="0">
                          <a:solidFill>
                            <a:srgbClr val="000000"/>
                          </a:solidFill>
                          <a:effectLst/>
                          <a:latin typeface="Arial" panose="020B0604020202020204" pitchFamily="34" charset="0"/>
                          <a:cs typeface="Arial" panose="020B0604020202020204" pitchFamily="34" charset="0"/>
                        </a:rPr>
                        <a:t>TM</a:t>
                      </a: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9911165"/>
                  </a:ext>
                </a:extLst>
              </a:tr>
              <a:tr h="199238">
                <a:tc gridSpan="2">
                  <a:txBody>
                    <a:bodyPr/>
                    <a:lstStyle/>
                    <a:p>
                      <a:pPr marL="0" algn="ctr" rtl="0" eaLnBrk="1" fontAlgn="ctr" latinLnBrk="0" hangingPunct="1">
                        <a:spcBef>
                          <a:spcPts val="0"/>
                        </a:spcBef>
                        <a:spcAft>
                          <a:spcPts val="0"/>
                        </a:spcAft>
                      </a:pPr>
                      <a:r>
                        <a:rPr lang="es-MX" sz="600" b="1" i="0" u="none" strike="noStrike" kern="1200" dirty="0" smtClean="0">
                          <a:solidFill>
                            <a:srgbClr val="000000"/>
                          </a:solidFill>
                          <a:effectLst/>
                          <a:latin typeface="Ebrima" panose="02000000000000000000" pitchFamily="2" charset="0"/>
                          <a:ea typeface="Ebrima" panose="02000000000000000000" pitchFamily="2" charset="0"/>
                          <a:cs typeface="Ebrima" panose="02000000000000000000" pitchFamily="2" charset="0"/>
                        </a:rPr>
                        <a:t>GENERO</a:t>
                      </a: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MASCULINO</a:t>
                      </a:r>
                      <a:endParaRPr lang="es-MX" sz="800" b="1"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800" b="1" i="0" u="none" strike="noStrike" kern="1200" baseline="-30000" dirty="0">
                          <a:solidFill>
                            <a:srgbClr val="000000"/>
                          </a:solidFill>
                          <a:effectLst/>
                          <a:latin typeface="Arial" panose="020B0604020202020204" pitchFamily="34" charset="0"/>
                          <a:cs typeface="Arial" panose="020B0604020202020204" pitchFamily="34" charset="0"/>
                        </a:rPr>
                        <a:t>(1)</a:t>
                      </a: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cs typeface="Arial" panose="020B0604020202020204" pitchFamily="34" charset="0"/>
                        </a:rPr>
                        <a:t>MASCULINO</a:t>
                      </a: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800" b="1" i="0" u="none" strike="noStrike" kern="1200" baseline="-30000" dirty="0">
                          <a:solidFill>
                            <a:srgbClr val="000000"/>
                          </a:solidFill>
                          <a:effectLst/>
                          <a:latin typeface="Arial" panose="020B0604020202020204" pitchFamily="34" charset="0"/>
                          <a:cs typeface="Arial" panose="020B0604020202020204" pitchFamily="34" charset="0"/>
                        </a:rPr>
                        <a:t>(1)</a:t>
                      </a: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0021500"/>
                  </a:ext>
                </a:extLst>
              </a:tr>
              <a:tr h="226081">
                <a:tc gridSpan="2">
                  <a:txBody>
                    <a:bodyPr/>
                    <a:lstStyle/>
                    <a:p>
                      <a:pPr marL="0" algn="ctr" rtl="0" eaLnBrk="1" fontAlgn="ctr" latinLnBrk="0" hangingPunct="1">
                        <a:spcBef>
                          <a:spcPts val="0"/>
                        </a:spcBef>
                        <a:spcAft>
                          <a:spcPts val="0"/>
                        </a:spcAft>
                      </a:pPr>
                      <a:r>
                        <a:rPr lang="es-MX" sz="600" b="1" i="0" u="none" strike="noStrike" kern="1200" dirty="0" smtClean="0">
                          <a:solidFill>
                            <a:srgbClr val="000000"/>
                          </a:solidFill>
                          <a:effectLst/>
                          <a:latin typeface="Ebrima" panose="02000000000000000000" pitchFamily="2" charset="0"/>
                          <a:ea typeface="Ebrima" panose="02000000000000000000" pitchFamily="2" charset="0"/>
                          <a:cs typeface="Ebrima" panose="02000000000000000000" pitchFamily="2" charset="0"/>
                        </a:rPr>
                        <a:t>EDAD</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24 años</a:t>
                      </a:r>
                      <a:endParaRPr lang="es-MX" sz="800" b="1" i="0" u="none" strike="noStrike" dirty="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34 </a:t>
                      </a:r>
                      <a:r>
                        <a:rPr lang="es-MX" sz="800" b="1" i="0" u="none" strike="noStrike" kern="1200" dirty="0">
                          <a:solidFill>
                            <a:srgbClr val="000000"/>
                          </a:solidFill>
                          <a:effectLst/>
                          <a:latin typeface="+mn-lt"/>
                          <a:cs typeface="Arial" panose="020B0604020202020204" pitchFamily="34" charset="0"/>
                        </a:rPr>
                        <a:t>años</a:t>
                      </a:r>
                      <a:endParaRPr lang="es-MX" sz="800" b="1" i="0" u="none" strike="noStrike" dirty="0">
                        <a:effectLst/>
                        <a:latin typeface="+mn-lt"/>
                      </a:endParaRPr>
                    </a:p>
                  </a:txBody>
                  <a:tcPr marL="89027" marR="89027" marT="44450" marB="4445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auto"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043327989"/>
                  </a:ext>
                </a:extLst>
              </a:tr>
              <a:tr h="356827">
                <a:tc gridSpan="2">
                  <a:txBody>
                    <a:bodyPr/>
                    <a:lstStyle/>
                    <a:p>
                      <a:pPr marL="0" algn="ctr" rtl="0" eaLnBrk="1" fontAlgn="ctr" latinLnBrk="0" hangingPunct="1">
                        <a:spcBef>
                          <a:spcPts val="0"/>
                        </a:spcBef>
                        <a:spcAft>
                          <a:spcPts val="0"/>
                        </a:spcAft>
                      </a:pPr>
                      <a:r>
                        <a:rPr lang="es-MX" sz="600" b="1" i="0" u="none" strike="noStrike" kern="1200" dirty="0" smtClean="0">
                          <a:solidFill>
                            <a:srgbClr val="000000"/>
                          </a:solidFill>
                          <a:effectLst/>
                          <a:latin typeface="Ebrima" panose="02000000000000000000" pitchFamily="2" charset="0"/>
                          <a:ea typeface="Ebrima" panose="02000000000000000000" pitchFamily="2" charset="0"/>
                          <a:cs typeface="Ebrima" panose="02000000000000000000" pitchFamily="2" charset="0"/>
                        </a:rPr>
                        <a:t>EDO CIVIL</a:t>
                      </a:r>
                    </a:p>
                    <a:p>
                      <a:pPr marL="0" marR="0" indent="0" algn="ctr" defTabSz="914400" rtl="0" eaLnBrk="1" fontAlgn="ctr" latinLnBrk="0" hangingPunct="1">
                        <a:lnSpc>
                          <a:spcPct val="100000"/>
                        </a:lnSpc>
                        <a:spcBef>
                          <a:spcPts val="0"/>
                        </a:spcBef>
                        <a:spcAft>
                          <a:spcPts val="0"/>
                        </a:spcAft>
                        <a:buClrTx/>
                        <a:buSzTx/>
                        <a:buFontTx/>
                        <a:buNone/>
                        <a:tabLst/>
                        <a:defRPr/>
                      </a:pPr>
                      <a:r>
                        <a:rPr lang="es-MX" sz="600" b="1" i="0" kern="1200" dirty="0" smtClean="0">
                          <a:solidFill>
                            <a:schemeClr val="tx1"/>
                          </a:solidFill>
                          <a:effectLst/>
                          <a:latin typeface="Ebrima" panose="02000000000000000000" pitchFamily="2" charset="0"/>
                          <a:ea typeface="Ebrima" panose="02000000000000000000" pitchFamily="2" charset="0"/>
                          <a:cs typeface="Ebrima" panose="02000000000000000000" pitchFamily="2" charset="0"/>
                        </a:rPr>
                        <a:t>CONYUGÜE</a:t>
                      </a:r>
                      <a:endParaRPr lang="es-MX" sz="600" dirty="0" smtClean="0">
                        <a:effectLst/>
                        <a:latin typeface="Ebrima" panose="02000000000000000000" pitchFamily="2" charset="0"/>
                        <a:ea typeface="Ebrima" panose="02000000000000000000" pitchFamily="2" charset="0"/>
                        <a:cs typeface="Ebrima" panose="02000000000000000000" pitchFamily="2"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Recién casado</a:t>
                      </a:r>
                      <a:r>
                        <a:rPr lang="es-MX" sz="800" b="1" i="0" u="none" strike="noStrike" kern="1200" dirty="0">
                          <a:solidFill>
                            <a:srgbClr val="000000"/>
                          </a:solidFill>
                          <a:effectLst/>
                          <a:latin typeface="+mn-lt"/>
                          <a:cs typeface="Arial" panose="020B0604020202020204" pitchFamily="34" charset="0"/>
                        </a:rPr>
                        <a:t>.  </a:t>
                      </a:r>
                      <a:endParaRPr lang="es-MX" sz="800" b="1" i="0" u="none" strike="noStrike" dirty="0">
                        <a:effectLst/>
                        <a:latin typeface="+mn-lt"/>
                      </a:endParaRPr>
                    </a:p>
                    <a:p>
                      <a:pPr algn="ctr" rtl="0" eaLnBrk="1" fontAlgn="ctr" latinLnBrk="0" hangingPunct="1"/>
                      <a:r>
                        <a:rPr lang="es-MX" sz="800" b="1" i="0" kern="1200" dirty="0" smtClean="0">
                          <a:solidFill>
                            <a:schemeClr val="tx1"/>
                          </a:solidFill>
                          <a:effectLst/>
                          <a:latin typeface="+mn-lt"/>
                          <a:ea typeface="+mn-ea"/>
                          <a:cs typeface="Arial" panose="020B0604020202020204" pitchFamily="34" charset="0"/>
                        </a:rPr>
                        <a:t>Preparatoria. </a:t>
                      </a:r>
                      <a:r>
                        <a:rPr lang="es-MX" sz="800" b="1" i="0" kern="1200" baseline="0" dirty="0" smtClean="0">
                          <a:solidFill>
                            <a:schemeClr val="tx1"/>
                          </a:solidFill>
                          <a:effectLst/>
                          <a:latin typeface="+mn-lt"/>
                          <a:ea typeface="+mn-ea"/>
                          <a:cs typeface="Arial" panose="020B0604020202020204" pitchFamily="34" charset="0"/>
                        </a:rPr>
                        <a:t> </a:t>
                      </a:r>
                      <a:r>
                        <a:rPr lang="es-MX" sz="800" b="1" i="0" kern="1200" dirty="0" smtClean="0">
                          <a:solidFill>
                            <a:schemeClr val="tx1"/>
                          </a:solidFill>
                          <a:effectLst/>
                          <a:latin typeface="+mn-lt"/>
                          <a:ea typeface="+mn-ea"/>
                          <a:cs typeface="Arial" panose="020B0604020202020204" pitchFamily="34" charset="0"/>
                        </a:rPr>
                        <a:t>Secretaria Ejecutiva</a:t>
                      </a:r>
                      <a:endParaRPr lang="es-MX" sz="800" b="1" dirty="0">
                        <a:effectLst/>
                        <a:latin typeface="+mn-lt"/>
                        <a:cs typeface="Arial" panose="020B0604020202020204" pitchFamily="34" charset="0"/>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Casado. 1 hijo</a:t>
                      </a:r>
                      <a:r>
                        <a:rPr lang="es-MX" sz="800" b="1" i="0" u="none" strike="noStrike" kern="1200" baseline="0" dirty="0" smtClean="0">
                          <a:solidFill>
                            <a:srgbClr val="000000"/>
                          </a:solidFill>
                          <a:effectLst/>
                          <a:latin typeface="+mn-lt"/>
                          <a:cs typeface="Arial" panose="020B0604020202020204" pitchFamily="34" charset="0"/>
                        </a:rPr>
                        <a:t> pequeño</a:t>
                      </a:r>
                      <a:endParaRPr lang="es-MX" sz="800" b="1" i="0" u="none" strike="noStrike" dirty="0">
                        <a:effectLst/>
                        <a:latin typeface="+mn-lt"/>
                      </a:endParaRPr>
                    </a:p>
                    <a:p>
                      <a:pPr algn="ctr" rtl="0" eaLnBrk="1" fontAlgn="ctr" latinLnBrk="0" hangingPunct="1"/>
                      <a:r>
                        <a:rPr lang="es-MX" sz="800" b="1" i="0" kern="1200" dirty="0" smtClean="0">
                          <a:solidFill>
                            <a:schemeClr val="tx1"/>
                          </a:solidFill>
                          <a:effectLst/>
                          <a:latin typeface="+mn-lt"/>
                          <a:ea typeface="+mn-ea"/>
                          <a:cs typeface="Arial" panose="020B0604020202020204" pitchFamily="34" charset="0"/>
                        </a:rPr>
                        <a:t>Estudiando psicología</a:t>
                      </a:r>
                      <a:endParaRPr lang="es-MX" sz="800" b="1" dirty="0">
                        <a:effectLst/>
                        <a:latin typeface="+mn-lt"/>
                        <a:cs typeface="Arial" panose="020B0604020202020204" pitchFamily="34" charset="0"/>
                      </a:endParaRPr>
                    </a:p>
                  </a:txBody>
                  <a:tcPr marL="89027" marR="89027" marT="44450" marB="4445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indent="0" algn="ctr" rtl="0" eaLnBrk="1" fontAlgn="ctr" latinLnBrk="0" hangingPunct="1">
                        <a:spcBef>
                          <a:spcPts val="0"/>
                        </a:spcBef>
                        <a:spcAft>
                          <a:spcPts val="0"/>
                        </a:spcAft>
                      </a:pPr>
                      <a:endParaRPr lang="es-MX" sz="800" b="0" i="0" u="none" strike="noStrike" dirty="0">
                        <a:effectLst/>
                        <a:latin typeface="Arial" panose="020B0604020202020204" pitchFamily="34" charset="0"/>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254632541"/>
                  </a:ext>
                </a:extLst>
              </a:tr>
              <a:tr h="199238">
                <a:tc gridSpan="2">
                  <a:txBody>
                    <a:bodyPr/>
                    <a:lstStyle/>
                    <a:p>
                      <a:pPr marL="0" algn="ctr" rtl="0" eaLnBrk="1" fontAlgn="ctr" latinLnBrk="0" hangingPunct="1">
                        <a:spcBef>
                          <a:spcPts val="0"/>
                        </a:spcBef>
                        <a:spcAft>
                          <a:spcPts val="0"/>
                        </a:spcAft>
                      </a:pPr>
                      <a:r>
                        <a:rPr lang="es-MX" sz="600" b="1" i="0" u="none" strike="noStrike" dirty="0" smtClean="0">
                          <a:effectLst/>
                          <a:latin typeface="Ebrima" panose="02000000000000000000" pitchFamily="2" charset="0"/>
                          <a:ea typeface="Ebrima" panose="02000000000000000000" pitchFamily="2" charset="0"/>
                          <a:cs typeface="Ebrima" panose="02000000000000000000" pitchFamily="2" charset="0"/>
                        </a:rPr>
                        <a:t>RESIDENCIA</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algn="ctr" rtl="0" eaLnBrk="1" fontAlgn="ctr" latinLnBrk="0" hangingPunct="1"/>
                      <a:r>
                        <a:rPr lang="es-MX" sz="800" b="1" i="0" kern="1200" baseline="0" dirty="0" smtClean="0">
                          <a:solidFill>
                            <a:schemeClr val="tx1"/>
                          </a:solidFill>
                          <a:effectLst/>
                          <a:latin typeface="+mn-lt"/>
                          <a:ea typeface="+mn-ea"/>
                          <a:cs typeface="Arial" panose="020B0604020202020204" pitchFamily="34" charset="0"/>
                        </a:rPr>
                        <a:t>Ciudad del Carmen, Camp.</a:t>
                      </a: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rtl="0" eaLnBrk="1" fontAlgn="ctr" latinLnBrk="0" hangingPunct="1"/>
                      <a:r>
                        <a:rPr lang="es-MX" sz="800" b="1" dirty="0" smtClean="0">
                          <a:effectLst/>
                          <a:latin typeface="+mn-lt"/>
                          <a:cs typeface="Arial" panose="020B0604020202020204" pitchFamily="34" charset="0"/>
                        </a:rPr>
                        <a:t>Ciudad del </a:t>
                      </a:r>
                      <a:r>
                        <a:rPr lang="es-MX" sz="800" b="1" dirty="0" err="1" smtClean="0">
                          <a:effectLst/>
                          <a:latin typeface="+mn-lt"/>
                          <a:cs typeface="Arial" panose="020B0604020202020204" pitchFamily="34" charset="0"/>
                        </a:rPr>
                        <a:t>Carmer</a:t>
                      </a:r>
                      <a:r>
                        <a:rPr lang="es-MX" sz="800" b="1" dirty="0" smtClean="0">
                          <a:effectLst/>
                          <a:latin typeface="+mn-lt"/>
                          <a:cs typeface="Arial" panose="020B0604020202020204" pitchFamily="34" charset="0"/>
                        </a:rPr>
                        <a:t>, Camp.</a:t>
                      </a:r>
                      <a:endParaRPr lang="es-MX" sz="800" b="1" dirty="0">
                        <a:effectLst/>
                        <a:latin typeface="+mn-lt"/>
                        <a:cs typeface="Arial" panose="020B0604020202020204" pitchFamily="34" charset="0"/>
                      </a:endParaRPr>
                    </a:p>
                  </a:txBody>
                  <a:tcPr marL="63962" marR="63962" marT="31935" marB="31935"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auto"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752050844"/>
                  </a:ext>
                </a:extLst>
              </a:tr>
              <a:tr h="487571">
                <a:tc gridSpan="2">
                  <a:txBody>
                    <a:bodyPr/>
                    <a:lstStyle/>
                    <a:p>
                      <a:pPr marL="0" algn="ctr" rtl="0" eaLnBrk="1" fontAlgn="ctr" latinLnBrk="0" hangingPunct="1">
                        <a:spcBef>
                          <a:spcPts val="0"/>
                        </a:spcBef>
                        <a:spcAft>
                          <a:spcPts val="0"/>
                        </a:spcAft>
                      </a:pPr>
                      <a:r>
                        <a:rPr lang="es-MX" sz="600" b="1" i="0" u="none" strike="noStrike" kern="1200" dirty="0" smtClean="0">
                          <a:solidFill>
                            <a:srgbClr val="000000"/>
                          </a:solidFill>
                          <a:effectLst/>
                          <a:latin typeface="Ebrima" panose="02000000000000000000" pitchFamily="2" charset="0"/>
                          <a:ea typeface="Ebrima" panose="02000000000000000000" pitchFamily="2" charset="0"/>
                          <a:cs typeface="Ebrima" panose="02000000000000000000" pitchFamily="2" charset="0"/>
                        </a:rPr>
                        <a:t>ESCOLARIDAD</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p>
                      <a:pPr marL="0" algn="ctr" rtl="0" eaLnBrk="1" fontAlgn="ctr" latinLnBrk="0" hangingPunct="1">
                        <a:spcBef>
                          <a:spcPts val="0"/>
                        </a:spcBef>
                        <a:spcAft>
                          <a:spcPts val="0"/>
                        </a:spcAft>
                      </a:pPr>
                      <a:r>
                        <a:rPr lang="es-MX" sz="600" b="1" i="0" u="none" strike="noStrike" kern="1200" dirty="0" smtClean="0">
                          <a:solidFill>
                            <a:srgbClr val="000000"/>
                          </a:solidFill>
                          <a:effectLst/>
                          <a:latin typeface="Ebrima" panose="02000000000000000000" pitchFamily="2" charset="0"/>
                          <a:ea typeface="Ebrima" panose="02000000000000000000" pitchFamily="2" charset="0"/>
                          <a:cs typeface="Ebrima" panose="02000000000000000000" pitchFamily="2" charset="0"/>
                        </a:rPr>
                        <a:t>OTROS ESTUDIOS</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Ingeniero Industrial por la UAQRO</a:t>
                      </a:r>
                      <a:endParaRPr lang="es-MX" sz="800" b="1" i="0" u="none" strike="noStrike" dirty="0">
                        <a:effectLst/>
                        <a:latin typeface="+mn-lt"/>
                      </a:endParaRPr>
                    </a:p>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Cursando una especialidad en</a:t>
                      </a:r>
                      <a:r>
                        <a:rPr lang="es-MX" sz="800" b="1" i="0" u="none" strike="noStrike" kern="1200" baseline="0" dirty="0">
                          <a:solidFill>
                            <a:srgbClr val="000000"/>
                          </a:solidFill>
                          <a:effectLst/>
                          <a:latin typeface="+mn-lt"/>
                          <a:cs typeface="Arial" panose="020B0604020202020204" pitchFamily="34" charset="0"/>
                        </a:rPr>
                        <a:t> mantenimiento preventivo</a:t>
                      </a:r>
                      <a:endParaRPr lang="es-MX" sz="800" b="1" i="0" u="none" strike="noStrike" dirty="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Ingeniero en Mecatrónica</a:t>
                      </a:r>
                      <a:r>
                        <a:rPr lang="es-MX" sz="800" b="1" i="0" u="none" strike="noStrike" kern="1200" baseline="0" dirty="0">
                          <a:solidFill>
                            <a:srgbClr val="000000"/>
                          </a:solidFill>
                          <a:effectLst/>
                          <a:latin typeface="+mn-lt"/>
                          <a:cs typeface="Arial" panose="020B0604020202020204" pitchFamily="34" charset="0"/>
                        </a:rPr>
                        <a:t> por la UASLP</a:t>
                      </a:r>
                      <a:endParaRPr lang="es-MX" sz="800" b="1" i="0" u="none" strike="noStrike" dirty="0">
                        <a:effectLst/>
                        <a:latin typeface="+mn-lt"/>
                      </a:endParaRPr>
                    </a:p>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Cursos de planeación</a:t>
                      </a:r>
                      <a:r>
                        <a:rPr lang="es-MX" sz="800" b="1" i="0" u="none" strike="noStrike" kern="1200" baseline="0" dirty="0">
                          <a:solidFill>
                            <a:srgbClr val="000000"/>
                          </a:solidFill>
                          <a:effectLst/>
                          <a:latin typeface="+mn-lt"/>
                          <a:cs typeface="Arial" panose="020B0604020202020204" pitchFamily="34" charset="0"/>
                        </a:rPr>
                        <a:t> estratégica</a:t>
                      </a:r>
                      <a:endParaRPr lang="es-MX" sz="800" b="1" i="0" u="none" strike="noStrike" dirty="0">
                        <a:effectLst/>
                        <a:latin typeface="+mn-lt"/>
                      </a:endParaRPr>
                    </a:p>
                  </a:txBody>
                  <a:tcPr marL="89027" marR="89027" marT="44450" marB="4445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indent="0" algn="ctr" rtl="0" eaLnBrk="1" fontAlgn="auto"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069226254"/>
                  </a:ext>
                </a:extLst>
              </a:tr>
              <a:tr h="228802">
                <a:tc gridSpan="2">
                  <a:txBody>
                    <a:bodyPr/>
                    <a:lstStyle/>
                    <a:p>
                      <a:pPr marL="0" algn="ctr" rtl="0" eaLnBrk="1" fontAlgn="ctr" latinLnBrk="0" hangingPunct="1">
                        <a:spcBef>
                          <a:spcPts val="0"/>
                        </a:spcBef>
                        <a:spcAft>
                          <a:spcPts val="0"/>
                        </a:spcAft>
                      </a:pP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marR="0" indent="0" algn="ctr" rtl="0" eaLnBrk="1" fontAlgn="ctr" latinLnBrk="0" hangingPunct="1">
                        <a:spcBef>
                          <a:spcPts val="0"/>
                        </a:spcBef>
                        <a:spcAft>
                          <a:spcPts val="0"/>
                        </a:spcAft>
                      </a:pPr>
                      <a:r>
                        <a:rPr lang="es-MX" sz="800" b="1" i="0" u="none" strike="noStrike" dirty="0" smtClean="0">
                          <a:effectLst/>
                          <a:latin typeface="+mn-lt"/>
                        </a:rPr>
                        <a:t>SUBTOTAL</a:t>
                      </a:r>
                      <a:r>
                        <a:rPr lang="es-MX" sz="800" b="1" i="0" u="none" strike="noStrike" baseline="0" dirty="0" smtClean="0">
                          <a:effectLst/>
                          <a:latin typeface="+mn-lt"/>
                        </a:rPr>
                        <a:t> 1</a:t>
                      </a:r>
                      <a:endParaRPr lang="es-MX" sz="800" b="1" i="0" u="none" strike="noStrike" dirty="0">
                        <a:effectLst/>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ctr" latinLnBrk="0" hangingPunct="1">
                        <a:spcBef>
                          <a:spcPts val="0"/>
                        </a:spcBef>
                        <a:spcAft>
                          <a:spcPts val="0"/>
                        </a:spcAft>
                      </a:pPr>
                      <a:endParaRPr lang="es-MX" sz="800" b="0" i="0" u="none" strike="noStrike" dirty="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ctr" latinLnBrk="0" hangingPunct="1">
                        <a:spcBef>
                          <a:spcPts val="0"/>
                        </a:spcBef>
                        <a:spcAft>
                          <a:spcPts val="0"/>
                        </a:spcAft>
                      </a:pPr>
                      <a:r>
                        <a:rPr lang="es-MX" sz="800" b="1" i="0" u="none" strike="noStrike" dirty="0" smtClean="0">
                          <a:effectLst/>
                          <a:latin typeface="+mn-lt"/>
                        </a:rPr>
                        <a:t>SUBTOTAL </a:t>
                      </a:r>
                      <a:r>
                        <a:rPr lang="es-MX" sz="800" b="1" i="0" u="none" strike="noStrike" baseline="0" dirty="0" smtClean="0">
                          <a:effectLst/>
                          <a:latin typeface="+mn-lt"/>
                        </a:rPr>
                        <a:t>  1</a:t>
                      </a:r>
                      <a:endParaRPr lang="es-MX" sz="800" b="1" i="0" u="none" strike="noStrike" dirty="0">
                        <a:effectLst/>
                        <a:latin typeface="+mn-lt"/>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49272" marR="49272" marT="684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200187862"/>
                  </a:ext>
                </a:extLst>
              </a:tr>
              <a:tr h="228802">
                <a:tc gridSpan="2">
                  <a:txBody>
                    <a:bodyPr/>
                    <a:lstStyle/>
                    <a:p>
                      <a:pPr marL="0" algn="ctr" rtl="0" eaLnBrk="1" fontAlgn="ctr" latinLnBrk="0" hangingPunct="1">
                        <a:spcBef>
                          <a:spcPts val="0"/>
                        </a:spcBef>
                        <a:spcAft>
                          <a:spcPts val="0"/>
                        </a:spcAft>
                      </a:pPr>
                      <a:r>
                        <a:rPr lang="es-MX" sz="600" b="1" i="0" u="none" strike="noStrike" kern="1200" dirty="0" smtClean="0">
                          <a:solidFill>
                            <a:srgbClr val="000000"/>
                          </a:solidFill>
                          <a:effectLst/>
                          <a:latin typeface="Ebrima" panose="02000000000000000000" pitchFamily="2" charset="0"/>
                          <a:ea typeface="Ebrima" panose="02000000000000000000" pitchFamily="2" charset="0"/>
                          <a:cs typeface="Ebrima" panose="02000000000000000000" pitchFamily="2" charset="0"/>
                        </a:rPr>
                        <a:t>IDIOMAS</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marR="0" indent="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Español </a:t>
                      </a:r>
                      <a:r>
                        <a:rPr lang="es-MX" sz="800" b="1" i="0" u="none" strike="noStrike" kern="1200" dirty="0">
                          <a:solidFill>
                            <a:srgbClr val="000000"/>
                          </a:solidFill>
                          <a:effectLst/>
                          <a:latin typeface="+mn-lt"/>
                          <a:cs typeface="Arial" panose="020B0604020202020204" pitchFamily="34" charset="0"/>
                        </a:rPr>
                        <a:t>e inglés técnicos al 90%</a:t>
                      </a:r>
                      <a:endParaRPr lang="es-MX" sz="800" b="1" i="0" u="none" strike="noStrike" dirty="0">
                        <a:effectLst/>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indent="0" algn="ctr" rtl="0" eaLnBrk="1" fontAlgn="ctr" latinLnBrk="0" hangingPunct="1">
                        <a:spcBef>
                          <a:spcPts val="0"/>
                        </a:spcBef>
                        <a:spcAft>
                          <a:spcPts val="0"/>
                        </a:spcAft>
                      </a:pPr>
                      <a:endParaRPr lang="es-MX" sz="800" b="0" i="0" u="none" strike="noStrike" dirty="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Español </a:t>
                      </a:r>
                      <a:r>
                        <a:rPr lang="es-MX" sz="800" b="1" i="0" u="none" strike="noStrike" kern="1200" dirty="0">
                          <a:solidFill>
                            <a:srgbClr val="000000"/>
                          </a:solidFill>
                          <a:effectLst/>
                          <a:latin typeface="+mn-lt"/>
                          <a:cs typeface="Arial" panose="020B0604020202020204" pitchFamily="34" charset="0"/>
                        </a:rPr>
                        <a:t>e inglés técnicos al </a:t>
                      </a:r>
                      <a:r>
                        <a:rPr lang="es-MX" sz="800" b="1" i="0" u="none" strike="noStrike" kern="1200" dirty="0" smtClean="0">
                          <a:solidFill>
                            <a:srgbClr val="000000"/>
                          </a:solidFill>
                          <a:effectLst/>
                          <a:latin typeface="+mn-lt"/>
                          <a:cs typeface="Arial" panose="020B0604020202020204" pitchFamily="34" charset="0"/>
                        </a:rPr>
                        <a:t>100</a:t>
                      </a:r>
                      <a:r>
                        <a:rPr lang="es-MX" sz="800" b="1" i="0" u="none" strike="noStrike" kern="1200" dirty="0">
                          <a:solidFill>
                            <a:srgbClr val="000000"/>
                          </a:solidFill>
                          <a:effectLst/>
                          <a:latin typeface="+mn-lt"/>
                          <a:cs typeface="Arial" panose="020B0604020202020204" pitchFamily="34" charset="0"/>
                        </a:rPr>
                        <a:t>%</a:t>
                      </a:r>
                      <a:endParaRPr lang="es-MX" sz="800" b="1" i="0" u="none" strike="noStrike" dirty="0">
                        <a:effectLst/>
                        <a:latin typeface="+mn-lt"/>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49272" marR="49272" marT="684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82824989"/>
                  </a:ext>
                </a:extLst>
              </a:tr>
              <a:tr h="197719">
                <a:tc rowSpan="5">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600" b="1" i="0" u="none" strike="noStrike" dirty="0" smtClean="0">
                          <a:effectLst/>
                          <a:latin typeface="Ebrima" panose="02000000000000000000" pitchFamily="2" charset="0"/>
                          <a:ea typeface="Ebrima" panose="02000000000000000000" pitchFamily="2" charset="0"/>
                          <a:cs typeface="Ebrima" panose="02000000000000000000" pitchFamily="2" charset="0"/>
                        </a:rPr>
                        <a:t>EXPERIEN</a:t>
                      </a:r>
                    </a:p>
                    <a:p>
                      <a:pPr marL="0" marR="0" indent="0" algn="ctr" defTabSz="914400" rtl="0" eaLnBrk="1" fontAlgn="ctr" latinLnBrk="0" hangingPunct="1">
                        <a:lnSpc>
                          <a:spcPct val="100000"/>
                        </a:lnSpc>
                        <a:spcBef>
                          <a:spcPts val="0"/>
                        </a:spcBef>
                        <a:spcAft>
                          <a:spcPts val="0"/>
                        </a:spcAft>
                        <a:buClrTx/>
                        <a:buSzTx/>
                        <a:buFontTx/>
                        <a:buNone/>
                        <a:tabLst/>
                        <a:defRPr/>
                      </a:pPr>
                      <a:r>
                        <a:rPr lang="es-MX" sz="600" b="1" i="0" u="none" strike="noStrike" dirty="0" smtClean="0">
                          <a:effectLst/>
                          <a:latin typeface="Ebrima" panose="02000000000000000000" pitchFamily="2" charset="0"/>
                          <a:ea typeface="Ebrima" panose="02000000000000000000" pitchFamily="2" charset="0"/>
                          <a:cs typeface="Ebrima" panose="02000000000000000000" pitchFamily="2" charset="0"/>
                        </a:rPr>
                        <a:t>-CIAS</a:t>
                      </a:r>
                      <a:r>
                        <a:rPr lang="es-MX" sz="600" b="1" i="0" u="none" strike="noStrike" baseline="0" dirty="0" smtClean="0">
                          <a:effectLst/>
                          <a:latin typeface="Ebrima" panose="02000000000000000000" pitchFamily="2" charset="0"/>
                          <a:ea typeface="Ebrima" panose="02000000000000000000" pitchFamily="2" charset="0"/>
                          <a:cs typeface="Ebrima" panose="02000000000000000000" pitchFamily="2" charset="0"/>
                        </a:rPr>
                        <a:t> EN </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500" b="1" i="0" u="none" strike="noStrike" kern="1200" dirty="0">
                          <a:solidFill>
                            <a:srgbClr val="000000"/>
                          </a:solidFill>
                          <a:effectLst/>
                          <a:latin typeface="Ebrima" panose="02000000000000000000" pitchFamily="2" charset="0"/>
                          <a:ea typeface="Ebrima" panose="02000000000000000000" pitchFamily="2" charset="0"/>
                          <a:cs typeface="Ebrima" panose="02000000000000000000" pitchFamily="2" charset="0"/>
                        </a:rPr>
                        <a:t>EL</a:t>
                      </a:r>
                      <a:r>
                        <a:rPr lang="es-MX" sz="500" b="1" i="0" u="none" strike="noStrike" kern="1200" baseline="0" dirty="0">
                          <a:solidFill>
                            <a:srgbClr val="000000"/>
                          </a:solidFill>
                          <a:effectLst/>
                          <a:latin typeface="Ebrima" panose="02000000000000000000" pitchFamily="2" charset="0"/>
                          <a:ea typeface="Ebrima" panose="02000000000000000000" pitchFamily="2" charset="0"/>
                          <a:cs typeface="Ebrima" panose="02000000000000000000" pitchFamily="2" charset="0"/>
                        </a:rPr>
                        <a:t> </a:t>
                      </a:r>
                      <a:r>
                        <a:rPr lang="es-MX" sz="500" b="1" i="0" u="none" strike="noStrike" kern="1200" dirty="0">
                          <a:solidFill>
                            <a:srgbClr val="000000"/>
                          </a:solidFill>
                          <a:effectLst/>
                          <a:latin typeface="Ebrima" panose="02000000000000000000" pitchFamily="2" charset="0"/>
                          <a:ea typeface="Ebrima" panose="02000000000000000000" pitchFamily="2" charset="0"/>
                          <a:cs typeface="Ebrima" panose="02000000000000000000" pitchFamily="2" charset="0"/>
                        </a:rPr>
                        <a:t>PUESTO</a:t>
                      </a:r>
                      <a:endParaRPr lang="es-MX" sz="1800" b="0" i="0" u="none" strike="noStrike" dirty="0">
                        <a:effectLst/>
                        <a:latin typeface="Arial" panose="020B0604020202020204" pitchFamily="34" charset="0"/>
                      </a:endParaRPr>
                    </a:p>
                  </a:txBody>
                  <a:tcPr marL="65659" marR="65659" marT="32893" marB="3289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2 años</a:t>
                      </a: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8 </a:t>
                      </a:r>
                      <a:r>
                        <a:rPr lang="es-MX" sz="800" b="1" i="0" u="none" strike="noStrike" kern="1200" dirty="0">
                          <a:solidFill>
                            <a:srgbClr val="000000"/>
                          </a:solidFill>
                          <a:effectLst/>
                          <a:latin typeface="+mn-lt"/>
                          <a:cs typeface="Arial" panose="020B0604020202020204" pitchFamily="34" charset="0"/>
                        </a:rPr>
                        <a:t>años</a:t>
                      </a:r>
                      <a:endParaRPr lang="es-MX" sz="800" b="1"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50247967"/>
                  </a:ext>
                </a:extLst>
              </a:tr>
              <a:tr h="229934">
                <a:tc vMerge="1">
                  <a:txBody>
                    <a:bodyPr/>
                    <a:lstStyle/>
                    <a:p>
                      <a:pPr marL="0" algn="ctr" rtl="0" eaLnBrk="1" fontAlgn="ctr" latinLnBrk="0" hangingPunct="1">
                        <a:spcBef>
                          <a:spcPts val="0"/>
                        </a:spcBef>
                        <a:spcAft>
                          <a:spcPts val="0"/>
                        </a:spcAft>
                      </a:pP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500" b="1" i="0" u="none" strike="noStrike" kern="1200" dirty="0">
                          <a:solidFill>
                            <a:srgbClr val="000000"/>
                          </a:solidFill>
                          <a:effectLst/>
                          <a:latin typeface="Ebrima" panose="02000000000000000000" pitchFamily="2" charset="0"/>
                          <a:ea typeface="Ebrima" panose="02000000000000000000" pitchFamily="2" charset="0"/>
                          <a:cs typeface="Ebrima" panose="02000000000000000000" pitchFamily="2" charset="0"/>
                        </a:rPr>
                        <a:t>OTROS PUESTOS</a:t>
                      </a:r>
                      <a:endParaRPr lang="es-MX" sz="1800" b="0" i="0" u="none" strike="noStrike" dirty="0">
                        <a:effectLst/>
                        <a:latin typeface="Arial" panose="020B0604020202020204" pitchFamily="34" charset="0"/>
                      </a:endParaRPr>
                    </a:p>
                  </a:txBody>
                  <a:tcPr marL="65659" marR="65659" marT="32893" marB="3289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1 </a:t>
                      </a:r>
                      <a:r>
                        <a:rPr lang="es-MX" sz="800" b="1" i="0" u="none" strike="noStrike" kern="1200" dirty="0" smtClean="0">
                          <a:solidFill>
                            <a:srgbClr val="000000"/>
                          </a:solidFill>
                          <a:effectLst/>
                          <a:latin typeface="+mn-lt"/>
                          <a:cs typeface="Arial" panose="020B0604020202020204" pitchFamily="34" charset="0"/>
                        </a:rPr>
                        <a:t>asistente técnico</a:t>
                      </a: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kern="1200" baseline="0" dirty="0">
                          <a:solidFill>
                            <a:srgbClr val="000000"/>
                          </a:solidFill>
                          <a:effectLst/>
                          <a:latin typeface="+mn-lt"/>
                          <a:cs typeface="Arial" panose="020B0604020202020204" pitchFamily="34" charset="0"/>
                        </a:rPr>
                        <a:t>4</a:t>
                      </a:r>
                      <a:r>
                        <a:rPr lang="es-MX" sz="800" b="1" i="0" u="none" strike="noStrike" kern="1200" baseline="0" dirty="0" smtClean="0">
                          <a:solidFill>
                            <a:srgbClr val="000000"/>
                          </a:solidFill>
                          <a:effectLst/>
                          <a:latin typeface="+mn-lt"/>
                          <a:cs typeface="Arial" panose="020B0604020202020204" pitchFamily="34" charset="0"/>
                        </a:rPr>
                        <a:t> auxiliar de logística</a:t>
                      </a:r>
                      <a:endParaRPr lang="es-MX" sz="800" b="1"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085067853"/>
                  </a:ext>
                </a:extLst>
              </a:tr>
              <a:tr h="326203">
                <a:tc vMerge="1">
                  <a:txBody>
                    <a:bodyPr/>
                    <a:lstStyle/>
                    <a:p>
                      <a:pPr marL="0" algn="ctr" rtl="0" eaLnBrk="1" fontAlgn="ctr" latinLnBrk="0" hangingPunct="1">
                        <a:spcBef>
                          <a:spcPts val="0"/>
                        </a:spcBef>
                        <a:spcAft>
                          <a:spcPts val="0"/>
                        </a:spcAft>
                      </a:pP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500" b="1" i="0" u="none" strike="noStrike" kern="1200" dirty="0">
                          <a:solidFill>
                            <a:srgbClr val="000000"/>
                          </a:solidFill>
                          <a:effectLst/>
                          <a:latin typeface="Ebrima" panose="02000000000000000000" pitchFamily="2" charset="0"/>
                          <a:ea typeface="Ebrima" panose="02000000000000000000" pitchFamily="2" charset="0"/>
                          <a:cs typeface="Ebrima" panose="02000000000000000000" pitchFamily="2" charset="0"/>
                        </a:rPr>
                        <a:t>EN EL</a:t>
                      </a:r>
                      <a:endParaRPr lang="es-MX" sz="1800" b="0" i="0" u="none" strike="noStrike" dirty="0">
                        <a:effectLst/>
                        <a:latin typeface="Arial" panose="020B0604020202020204" pitchFamily="34" charset="0"/>
                      </a:endParaRPr>
                    </a:p>
                    <a:p>
                      <a:pPr marL="0" algn="ctr" rtl="0" eaLnBrk="1" fontAlgn="ctr" latinLnBrk="0" hangingPunct="1">
                        <a:spcBef>
                          <a:spcPts val="0"/>
                        </a:spcBef>
                        <a:spcAft>
                          <a:spcPts val="0"/>
                        </a:spcAft>
                      </a:pPr>
                      <a:r>
                        <a:rPr lang="es-MX" sz="500" b="1" i="0" u="none" strike="noStrike" kern="1200" dirty="0">
                          <a:solidFill>
                            <a:srgbClr val="000000"/>
                          </a:solidFill>
                          <a:effectLst/>
                          <a:latin typeface="Ebrima" panose="02000000000000000000" pitchFamily="2" charset="0"/>
                          <a:ea typeface="Ebrima" panose="02000000000000000000" pitchFamily="2" charset="0"/>
                          <a:cs typeface="Ebrima" panose="02000000000000000000" pitchFamily="2" charset="0"/>
                        </a:rPr>
                        <a:t>RAMO </a:t>
                      </a:r>
                      <a:endParaRPr lang="es-MX" sz="1800" b="0" i="0" u="none" strike="noStrike" dirty="0">
                        <a:effectLst/>
                        <a:latin typeface="Arial" panose="020B0604020202020204" pitchFamily="34" charset="0"/>
                      </a:endParaRPr>
                    </a:p>
                  </a:txBody>
                  <a:tcPr marL="65659" marR="65659" marT="32893" marB="3289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1 año en un pequeño hotel</a:t>
                      </a: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2 años como auxiliar en una hotel pequeño</a:t>
                      </a:r>
                      <a:endParaRPr lang="es-MX" sz="800" b="1"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488534650"/>
                  </a:ext>
                </a:extLst>
              </a:tr>
              <a:tr h="326203">
                <a:tc vMerge="1">
                  <a:txBody>
                    <a:bodyPr/>
                    <a:lstStyle/>
                    <a:p>
                      <a:pPr marL="0" algn="ctr" rtl="0" eaLnBrk="1" fontAlgn="ctr" latinLnBrk="0" hangingPunct="1">
                        <a:spcBef>
                          <a:spcPts val="0"/>
                        </a:spcBef>
                        <a:spcAft>
                          <a:spcPts val="0"/>
                        </a:spcAft>
                      </a:pP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500" b="1" i="0" u="none" strike="noStrike" kern="1200" dirty="0">
                          <a:solidFill>
                            <a:srgbClr val="000000"/>
                          </a:solidFill>
                          <a:effectLst/>
                          <a:latin typeface="Ebrima" panose="02000000000000000000" pitchFamily="2" charset="0"/>
                          <a:ea typeface="Ebrima" panose="02000000000000000000" pitchFamily="2" charset="0"/>
                          <a:cs typeface="Ebrima" panose="02000000000000000000" pitchFamily="2" charset="0"/>
                        </a:rPr>
                        <a:t>EN OTRO RAMOS</a:t>
                      </a:r>
                      <a:endParaRPr lang="es-MX" sz="1800" b="0" i="0" u="none" strike="noStrike" dirty="0">
                        <a:effectLst/>
                        <a:latin typeface="Arial" panose="020B0604020202020204" pitchFamily="34" charset="0"/>
                      </a:endParaRPr>
                    </a:p>
                  </a:txBody>
                  <a:tcPr marL="65659" marR="65659" marT="32893" marB="3289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1</a:t>
                      </a:r>
                      <a:r>
                        <a:rPr lang="es-MX" sz="800" b="1" i="0" u="none" strike="noStrike" baseline="0" dirty="0" smtClean="0">
                          <a:effectLst/>
                          <a:latin typeface="+mn-lt"/>
                          <a:cs typeface="Arial" panose="020B0604020202020204" pitchFamily="34" charset="0"/>
                        </a:rPr>
                        <a:t> año como profesionista independiente</a:t>
                      </a: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Mantenimiento y calidad en una industria farmacéutica</a:t>
                      </a:r>
                      <a:endParaRPr lang="es-MX" sz="800" b="1"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900760169"/>
                  </a:ext>
                </a:extLst>
              </a:tr>
              <a:tr h="229934">
                <a:tc vMerge="1">
                  <a:txBody>
                    <a:bodyPr/>
                    <a:lstStyle/>
                    <a:p>
                      <a:pPr marL="0" algn="ctr" rtl="0" eaLnBrk="1" fontAlgn="ctr" latinLnBrk="0" hangingPunct="1">
                        <a:spcBef>
                          <a:spcPts val="0"/>
                        </a:spcBef>
                        <a:spcAft>
                          <a:spcPts val="0"/>
                        </a:spcAft>
                      </a:pP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500" b="1" i="0" u="none" strike="noStrike" kern="1200" dirty="0">
                          <a:solidFill>
                            <a:srgbClr val="000000"/>
                          </a:solidFill>
                          <a:effectLst/>
                          <a:latin typeface="Ebrima" panose="02000000000000000000" pitchFamily="2" charset="0"/>
                          <a:ea typeface="Ebrima" panose="02000000000000000000" pitchFamily="2" charset="0"/>
                          <a:cs typeface="Ebrima" panose="02000000000000000000" pitchFamily="2" charset="0"/>
                        </a:rPr>
                        <a:t>TIEMPO DURACIÓN</a:t>
                      </a:r>
                      <a:endParaRPr lang="es-MX" sz="1800" b="0" i="0" u="none" strike="noStrike" dirty="0">
                        <a:effectLst/>
                        <a:latin typeface="Arial" panose="020B0604020202020204" pitchFamily="34" charset="0"/>
                      </a:endParaRPr>
                    </a:p>
                  </a:txBody>
                  <a:tcPr marL="65659" marR="65659" marT="32893" marB="3289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3</a:t>
                      </a:r>
                      <a:r>
                        <a:rPr lang="es-MX" sz="800" b="1" i="0" u="none" strike="noStrike" kern="1200" dirty="0" smtClean="0">
                          <a:solidFill>
                            <a:srgbClr val="000000"/>
                          </a:solidFill>
                          <a:effectLst/>
                          <a:latin typeface="+mn-lt"/>
                          <a:cs typeface="Arial" panose="020B0604020202020204" pitchFamily="34" charset="0"/>
                        </a:rPr>
                        <a:t> </a:t>
                      </a:r>
                      <a:r>
                        <a:rPr lang="es-MX" sz="800" b="1" i="0" u="none" strike="noStrike" kern="1200" dirty="0">
                          <a:solidFill>
                            <a:srgbClr val="000000"/>
                          </a:solidFill>
                          <a:effectLst/>
                          <a:latin typeface="+mn-lt"/>
                          <a:cs typeface="Arial" panose="020B0604020202020204" pitchFamily="34" charset="0"/>
                        </a:rPr>
                        <a:t>años  </a:t>
                      </a:r>
                      <a:r>
                        <a:rPr lang="es-MX" sz="800" b="1" i="0" u="none" strike="noStrike" kern="1200" dirty="0" smtClean="0">
                          <a:solidFill>
                            <a:srgbClr val="000000"/>
                          </a:solidFill>
                          <a:effectLst/>
                          <a:latin typeface="+mn-lt"/>
                          <a:cs typeface="Arial" panose="020B0604020202020204" pitchFamily="34" charset="0"/>
                        </a:rPr>
                        <a:t>promedio</a:t>
                      </a: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5</a:t>
                      </a:r>
                      <a:r>
                        <a:rPr lang="es-MX" sz="800" b="1" i="0" u="none" strike="noStrike" kern="1200" baseline="0" dirty="0" smtClean="0">
                          <a:solidFill>
                            <a:srgbClr val="000000"/>
                          </a:solidFill>
                          <a:effectLst/>
                          <a:latin typeface="+mn-lt"/>
                          <a:cs typeface="Arial" panose="020B0604020202020204" pitchFamily="34" charset="0"/>
                        </a:rPr>
                        <a:t> </a:t>
                      </a:r>
                      <a:r>
                        <a:rPr lang="es-MX" sz="800" b="1" i="0" u="none" strike="noStrike" kern="1200" dirty="0" smtClean="0">
                          <a:solidFill>
                            <a:srgbClr val="000000"/>
                          </a:solidFill>
                          <a:effectLst/>
                          <a:latin typeface="+mn-lt"/>
                          <a:cs typeface="Arial" panose="020B0604020202020204" pitchFamily="34" charset="0"/>
                        </a:rPr>
                        <a:t> </a:t>
                      </a:r>
                      <a:r>
                        <a:rPr lang="es-MX" sz="800" b="1" i="0" u="none" strike="noStrike" kern="1200" dirty="0">
                          <a:solidFill>
                            <a:srgbClr val="000000"/>
                          </a:solidFill>
                          <a:effectLst/>
                          <a:latin typeface="+mn-lt"/>
                          <a:cs typeface="Arial" panose="020B0604020202020204" pitchFamily="34" charset="0"/>
                        </a:rPr>
                        <a:t>años  promedio</a:t>
                      </a:r>
                      <a:endParaRPr lang="es-MX" sz="800" b="1"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97453203"/>
                  </a:ext>
                </a:extLst>
              </a:tr>
              <a:tr h="201198">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800" b="1" i="0" u="none" strike="noStrike" dirty="0" smtClean="0">
                          <a:effectLst/>
                          <a:latin typeface="+mn-lt"/>
                          <a:ea typeface="Ebrima" panose="02000000000000000000" pitchFamily="2" charset="0"/>
                          <a:cs typeface="Ebrima" panose="02000000000000000000" pitchFamily="2" charset="0"/>
                        </a:rPr>
                        <a:t>SUBTOTAL  2</a:t>
                      </a:r>
                      <a:endParaRPr lang="es-MX" sz="800" b="1" i="0" u="none" strike="noStrike" dirty="0">
                        <a:effectLst/>
                        <a:latin typeface="+mn-lt"/>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algn="ctr" rtl="0" eaLnBrk="1" fontAlgn="ctr" latinLnBrk="0" hangingPunct="1">
                        <a:spcBef>
                          <a:spcPts val="0"/>
                        </a:spcBef>
                        <a:spcAft>
                          <a:spcPts val="0"/>
                        </a:spcAft>
                      </a:pPr>
                      <a:endParaRPr lang="es-MX" sz="1800" b="0" i="0" u="none" strike="noStrike" dirty="0">
                        <a:effectLst/>
                        <a:latin typeface="Arial" panose="020B0604020202020204" pitchFamily="34" charset="0"/>
                      </a:endParaRPr>
                    </a:p>
                  </a:txBody>
                  <a:tcPr marL="65659" marR="65659" marT="32893" marB="3289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SUBTOTAL  2</a:t>
                      </a:r>
                      <a:endParaRPr lang="es-MX" sz="800" b="1"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027668344"/>
                  </a:ext>
                </a:extLst>
              </a:tr>
              <a:tr h="228802">
                <a:tc rowSpan="4" gridSpan="2">
                  <a:txBody>
                    <a:bodyPr/>
                    <a:lstStyle/>
                    <a:p>
                      <a:pPr marL="0" algn="ctr" rtl="0" eaLnBrk="1" fontAlgn="ctr" latinLnBrk="0" hangingPunct="1">
                        <a:spcBef>
                          <a:spcPts val="0"/>
                        </a:spcBef>
                        <a:spcAft>
                          <a:spcPts val="0"/>
                        </a:spcAft>
                      </a:pPr>
                      <a:r>
                        <a:rPr lang="es-MX" sz="600" b="1" i="0" u="none" strike="noStrike" dirty="0" smtClean="0">
                          <a:effectLst/>
                          <a:latin typeface="Ebrima" panose="02000000000000000000" pitchFamily="2" charset="0"/>
                          <a:ea typeface="Ebrima" panose="02000000000000000000" pitchFamily="2" charset="0"/>
                          <a:cs typeface="Ebrima" panose="02000000000000000000" pitchFamily="2" charset="0"/>
                        </a:rPr>
                        <a:t>CARACTERÍ</a:t>
                      </a:r>
                      <a:r>
                        <a:rPr lang="es-MX" sz="600" b="1" i="0" u="sng" strike="noStrike" dirty="0" smtClean="0">
                          <a:effectLst/>
                          <a:latin typeface="Ebrima" panose="02000000000000000000" pitchFamily="2" charset="0"/>
                          <a:ea typeface="Ebrima" panose="02000000000000000000" pitchFamily="2" charset="0"/>
                          <a:cs typeface="Ebrima" panose="02000000000000000000" pitchFamily="2" charset="0"/>
                        </a:rPr>
                        <a:t>S</a:t>
                      </a:r>
                    </a:p>
                    <a:p>
                      <a:pPr marL="0" algn="ctr" rtl="0" eaLnBrk="1" fontAlgn="ctr" latinLnBrk="0" hangingPunct="1">
                        <a:spcBef>
                          <a:spcPts val="0"/>
                        </a:spcBef>
                        <a:spcAft>
                          <a:spcPts val="0"/>
                        </a:spcAft>
                      </a:pPr>
                      <a:r>
                        <a:rPr lang="es-MX" sz="600" b="1" i="0" u="none" strike="noStrike" dirty="0" smtClean="0">
                          <a:effectLst/>
                          <a:latin typeface="Ebrima" panose="02000000000000000000" pitchFamily="2" charset="0"/>
                          <a:ea typeface="Ebrima" panose="02000000000000000000" pitchFamily="2" charset="0"/>
                          <a:cs typeface="Ebrima" panose="02000000000000000000" pitchFamily="2" charset="0"/>
                        </a:rPr>
                        <a:t>TICAS</a:t>
                      </a:r>
                      <a:r>
                        <a:rPr lang="es-MX" sz="600" b="1" i="0" u="none" strike="noStrike" baseline="0" dirty="0" smtClean="0">
                          <a:effectLst/>
                          <a:latin typeface="Ebrima" panose="02000000000000000000" pitchFamily="2" charset="0"/>
                          <a:ea typeface="Ebrima" panose="02000000000000000000" pitchFamily="2" charset="0"/>
                          <a:cs typeface="Ebrima" panose="02000000000000000000" pitchFamily="2" charset="0"/>
                        </a:rPr>
                        <a:t> PERSONALES</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rowSpan="4" h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Sistemático y ordenado</a:t>
                      </a:r>
                      <a:endParaRPr lang="es-MX" sz="800" b="1" i="0" u="none" strike="noStrike" dirty="0">
                        <a:effectLst/>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Disciplinado y ordenado</a:t>
                      </a:r>
                      <a:endParaRPr lang="es-MX" sz="800" b="1" i="0" u="none" strike="noStrike" dirty="0">
                        <a:effectLst/>
                        <a:latin typeface="+mn-lt"/>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indent="0" algn="ctr" rtl="0" eaLnBrk="1" fontAlgn="auto"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564837780"/>
                  </a:ext>
                </a:extLst>
              </a:tr>
              <a:tr h="228802">
                <a:tc gridSpan="2" vMerge="1">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1270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accent1">
                        <a:lumMod val="20000"/>
                        <a:lumOff val="80000"/>
                      </a:schemeClr>
                    </a:solidFill>
                  </a:tcPr>
                </a:tc>
                <a:tc hMerge="1" v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Honesto,</a:t>
                      </a:r>
                      <a:r>
                        <a:rPr lang="es-MX" sz="800" b="1" i="0" u="none" strike="noStrike" kern="1200" baseline="0" dirty="0" smtClean="0">
                          <a:solidFill>
                            <a:srgbClr val="000000"/>
                          </a:solidFill>
                          <a:effectLst/>
                          <a:latin typeface="+mn-lt"/>
                          <a:cs typeface="Arial" panose="020B0604020202020204" pitchFamily="34" charset="0"/>
                        </a:rPr>
                        <a:t> e</a:t>
                      </a:r>
                      <a:r>
                        <a:rPr lang="es-MX" sz="800" b="1" i="0" u="none" strike="noStrike" kern="1200" dirty="0" smtClean="0">
                          <a:solidFill>
                            <a:srgbClr val="000000"/>
                          </a:solidFill>
                          <a:effectLst/>
                          <a:latin typeface="+mn-lt"/>
                          <a:cs typeface="Arial" panose="020B0604020202020204" pitchFamily="34" charset="0"/>
                        </a:rPr>
                        <a:t>stable </a:t>
                      </a:r>
                      <a:r>
                        <a:rPr lang="es-MX" sz="800" b="1" i="0" u="none" strike="noStrike" kern="1200" dirty="0" smtClean="0">
                          <a:solidFill>
                            <a:srgbClr val="000000"/>
                          </a:solidFill>
                          <a:effectLst/>
                          <a:latin typeface="+mn-lt"/>
                          <a:cs typeface="Arial" panose="020B0604020202020204" pitchFamily="34" charset="0"/>
                        </a:rPr>
                        <a:t>y observador</a:t>
                      </a:r>
                      <a:endParaRPr lang="es-MX" sz="800" b="1" i="0" u="none" strike="noStrike" dirty="0">
                        <a:effectLst/>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Honesto, estable </a:t>
                      </a:r>
                      <a:r>
                        <a:rPr lang="es-MX" sz="800" b="1" i="0" u="none" strike="noStrike" kern="1200" dirty="0" smtClean="0">
                          <a:solidFill>
                            <a:srgbClr val="000000"/>
                          </a:solidFill>
                          <a:effectLst/>
                          <a:latin typeface="+mn-lt"/>
                          <a:cs typeface="Arial" panose="020B0604020202020204" pitchFamily="34" charset="0"/>
                        </a:rPr>
                        <a:t>y metódico</a:t>
                      </a:r>
                      <a:endParaRPr lang="es-MX" sz="800" b="1" i="0" u="none" strike="noStrike" dirty="0">
                        <a:effectLst/>
                        <a:latin typeface="+mn-lt"/>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520918343"/>
                  </a:ext>
                </a:extLst>
              </a:tr>
              <a:tr h="228802">
                <a:tc gridSpan="2" vMerge="1">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1270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accent1">
                        <a:lumMod val="20000"/>
                        <a:lumOff val="80000"/>
                      </a:schemeClr>
                    </a:solidFill>
                  </a:tcPr>
                </a:tc>
                <a:tc hMerge="1" v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Integrador de  equipos de trabajo</a:t>
                      </a:r>
                      <a:endParaRPr lang="es-MX" sz="800" b="1" i="0" u="none" strike="noStrike" dirty="0">
                        <a:effectLst/>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Acostumbrado a</a:t>
                      </a:r>
                      <a:r>
                        <a:rPr lang="es-MX" sz="800" b="1" i="0" u="none" strike="noStrike" kern="1200" baseline="0" dirty="0">
                          <a:solidFill>
                            <a:srgbClr val="000000"/>
                          </a:solidFill>
                          <a:effectLst/>
                          <a:latin typeface="+mn-lt"/>
                          <a:cs typeface="Arial" panose="020B0604020202020204" pitchFamily="34" charset="0"/>
                        </a:rPr>
                        <a:t> equipos de trabajo</a:t>
                      </a:r>
                      <a:endParaRPr lang="es-MX" sz="800" b="1" i="0" u="none" strike="noStrike" dirty="0">
                        <a:effectLst/>
                        <a:latin typeface="+mn-lt"/>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033662940"/>
                  </a:ext>
                </a:extLst>
              </a:tr>
              <a:tr h="228802">
                <a:tc gridSpan="2" vMerge="1">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vMerge="1">
                  <a:txBody>
                    <a:bodyPr/>
                    <a:lstStyle/>
                    <a:p>
                      <a:endParaRPr lang="es-MX"/>
                    </a:p>
                  </a:txBody>
                  <a:tcPr/>
                </a:tc>
                <a:tc>
                  <a:txBody>
                    <a:bodyPr/>
                    <a:lstStyle/>
                    <a:p>
                      <a:pPr marL="0" marR="0" indent="0" algn="ctr" rtl="0" eaLnBrk="1" fontAlgn="auto"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Liderazgo Técnico</a:t>
                      </a:r>
                      <a:endParaRPr lang="es-MX" sz="800" b="1" i="0" u="none" strike="noStrike" dirty="0">
                        <a:effectLst/>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Liderazgo </a:t>
                      </a:r>
                      <a:r>
                        <a:rPr lang="es-MX" sz="800" b="1" i="0" u="none" strike="noStrike" kern="1200" baseline="0" dirty="0" smtClean="0">
                          <a:solidFill>
                            <a:srgbClr val="000000"/>
                          </a:solidFill>
                          <a:effectLst/>
                          <a:latin typeface="+mn-lt"/>
                          <a:cs typeface="Arial" panose="020B0604020202020204" pitchFamily="34" charset="0"/>
                        </a:rPr>
                        <a:t> formal</a:t>
                      </a:r>
                      <a:endParaRPr lang="es-MX" sz="800" b="1" i="0" u="none" strike="noStrike" dirty="0">
                        <a:effectLst/>
                        <a:latin typeface="+mn-lt"/>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82237464"/>
                  </a:ext>
                </a:extLst>
              </a:tr>
            </a:tbl>
          </a:graphicData>
        </a:graphic>
      </p:graphicFrame>
      <p:graphicFrame>
        <p:nvGraphicFramePr>
          <p:cNvPr id="8" name="18 Tabla"/>
          <p:cNvGraphicFramePr>
            <a:graphicFrameLocks noGrp="1"/>
          </p:cNvGraphicFramePr>
          <p:nvPr>
            <p:extLst/>
          </p:nvPr>
        </p:nvGraphicFramePr>
        <p:xfrm>
          <a:off x="251520" y="476672"/>
          <a:ext cx="8636279" cy="1179604"/>
        </p:xfrm>
        <a:graphic>
          <a:graphicData uri="http://schemas.openxmlformats.org/drawingml/2006/table">
            <a:tbl>
              <a:tblPr firstRow="1" bandRow="1"/>
              <a:tblGrid>
                <a:gridCol w="396000">
                  <a:extLst>
                    <a:ext uri="{9D8B030D-6E8A-4147-A177-3AD203B41FA5}">
                      <a16:colId xmlns:a16="http://schemas.microsoft.com/office/drawing/2014/main" val="20001"/>
                    </a:ext>
                  </a:extLst>
                </a:gridCol>
                <a:gridCol w="8240279">
                  <a:extLst>
                    <a:ext uri="{9D8B030D-6E8A-4147-A177-3AD203B41FA5}">
                      <a16:colId xmlns:a16="http://schemas.microsoft.com/office/drawing/2014/main" val="3843358727"/>
                    </a:ext>
                  </a:extLst>
                </a:gridCol>
              </a:tblGrid>
              <a:tr h="180000">
                <a:tc gridSpan="2">
                  <a:txBody>
                    <a:bodyPr/>
                    <a:lstStyle/>
                    <a:p>
                      <a:pPr algn="ctr" rtl="0" eaLnBrk="1" latinLnBrk="0" hangingPunct="1"/>
                      <a:r>
                        <a:rPr lang="es-ES" sz="700" b="1" kern="1200" baseline="0" dirty="0" smtClean="0">
                          <a:solidFill>
                            <a:schemeClr val="tx1"/>
                          </a:solidFill>
                          <a:effectLst/>
                          <a:latin typeface="+mn-lt"/>
                          <a:ea typeface="+mn-ea"/>
                          <a:cs typeface="Arial" panose="020B0604020202020204" pitchFamily="34" charset="0"/>
                        </a:rPr>
                        <a:t>CASO PRÁCTICO MÓDULO I: SU HOTEL, S.A.</a:t>
                      </a:r>
                      <a:endParaRPr lang="es-MX" sz="700" b="1" dirty="0">
                        <a:effectLst/>
                        <a:latin typeface="+mn-lt"/>
                        <a:cs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extLst>
                  <a:ext uri="{0D108BD9-81ED-4DB2-BD59-A6C34878D82A}">
                    <a16:rowId xmlns:a16="http://schemas.microsoft.com/office/drawing/2014/main" val="4166110361"/>
                  </a:ext>
                </a:extLst>
              </a:tr>
              <a:tr h="0">
                <a:tc rowSpan="2">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s-MX" sz="1400" b="1" dirty="0" smtClean="0">
                          <a:solidFill>
                            <a:srgbClr val="FF0000"/>
                          </a:solidFill>
                          <a:effectLst/>
                          <a:latin typeface="Arial Narrow" panose="020B0606020202030204" pitchFamily="34" charset="0"/>
                          <a:cs typeface="Arial" panose="020B0604020202020204" pitchFamily="34" charset="0"/>
                        </a:rPr>
                        <a:t>2.2</a:t>
                      </a:r>
                    </a:p>
                  </a:txBody>
                  <a:tcPr marL="86881" marR="86881" marT="43441" marB="43441"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tcPr>
                </a:tc>
                <a:tc>
                  <a:txBody>
                    <a:bodyPr/>
                    <a:lstStyle/>
                    <a:p>
                      <a:pPr marL="0" marR="0" indent="0" algn="just" defTabSz="914400" rtl="0" eaLnBrk="1" fontAlgn="t" latinLnBrk="0" hangingPunct="1">
                        <a:lnSpc>
                          <a:spcPct val="100000"/>
                        </a:lnSpc>
                        <a:spcBef>
                          <a:spcPts val="0"/>
                        </a:spcBef>
                        <a:spcAft>
                          <a:spcPts val="0"/>
                        </a:spcAft>
                        <a:buClrTx/>
                        <a:buSzTx/>
                        <a:buFontTx/>
                        <a:buNone/>
                        <a:tabLst/>
                        <a:defRPr/>
                      </a:pPr>
                      <a:r>
                        <a:rPr lang="es-MX" sz="700" b="1" dirty="0" smtClean="0">
                          <a:solidFill>
                            <a:schemeClr val="tx1"/>
                          </a:solidFill>
                          <a:effectLst/>
                          <a:latin typeface="+mn-lt"/>
                          <a:cs typeface="Arial" panose="020B0604020202020204" pitchFamily="34" charset="0"/>
                        </a:rPr>
                        <a:t>El Gerente de Operaciones del Hotel, le ha pedido que lo ayude para poder  decidir que candidatos debe contratar para los tres puestos que le quedan vacantes,</a:t>
                      </a:r>
                      <a:r>
                        <a:rPr lang="es-MX" sz="700" b="1" baseline="0" dirty="0" smtClean="0">
                          <a:solidFill>
                            <a:schemeClr val="tx1"/>
                          </a:solidFill>
                          <a:effectLst/>
                          <a:latin typeface="+mn-lt"/>
                          <a:cs typeface="Arial" panose="020B0604020202020204" pitchFamily="34" charset="0"/>
                        </a:rPr>
                        <a:t> a saber el Jefe, el Técnico y el Auxiliar de Mantenimiento. El departamento de Recursos Humanos, preselecciono dos candidatos a cada uno de dichos puestos, en función de la descripción sintética que envió el Hotel para cada uno de e ellos y que se describe a continuación. Lea cuidadosamente la siguientes información pues será fundamental su análisis para la solución del Caso.</a:t>
                      </a:r>
                      <a:endParaRPr lang="es-MX" sz="700" b="1" dirty="0" smtClean="0">
                        <a:solidFill>
                          <a:schemeClr val="tx1"/>
                        </a:solidFill>
                        <a:effectLst/>
                        <a:latin typeface="+mn-lt"/>
                        <a:cs typeface="Arial" panose="020B0604020202020204" pitchFamily="34" charset="0"/>
                      </a:endParaRPr>
                    </a:p>
                  </a:txBody>
                  <a:tcPr marL="86881" marR="86881" marT="43441" marB="43441">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lang="es-MX" sz="800" b="1" dirty="0" smtClean="0">
                        <a:solidFill>
                          <a:srgbClr val="FF0000"/>
                        </a:solidFill>
                        <a:effectLst/>
                        <a:latin typeface="Arial Narrow" panose="020B0606020202030204" pitchFamily="34" charset="0"/>
                        <a:cs typeface="Arial" panose="020B0604020202020204" pitchFamily="34" charset="0"/>
                      </a:endParaRPr>
                    </a:p>
                  </a:txBody>
                  <a:tcPr marL="86881" marR="86881" marT="43441" marB="43441"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tcPr>
                </a:tc>
                <a:tc>
                  <a:txBody>
                    <a:bodyPr/>
                    <a:lstStyle/>
                    <a:p>
                      <a:pPr algn="just" rtl="0" eaLnBrk="1" fontAlgn="t" latinLnBrk="0" hangingPunct="1"/>
                      <a:r>
                        <a:rPr lang="es-MX" sz="800" b="1" kern="1200" dirty="0" smtClean="0">
                          <a:solidFill>
                            <a:schemeClr val="tx1"/>
                          </a:solidFill>
                          <a:effectLst/>
                          <a:latin typeface="+mn-lt"/>
                          <a:ea typeface="+mn-ea"/>
                          <a:cs typeface="+mn-cs"/>
                        </a:rPr>
                        <a:t>El</a:t>
                      </a:r>
                      <a:r>
                        <a:rPr lang="es-MX" sz="800" b="1" kern="1200" baseline="0" dirty="0" smtClean="0">
                          <a:solidFill>
                            <a:schemeClr val="tx1"/>
                          </a:solidFill>
                          <a:effectLst/>
                          <a:latin typeface="+mn-lt"/>
                          <a:ea typeface="+mn-ea"/>
                          <a:cs typeface="+mn-cs"/>
                        </a:rPr>
                        <a:t> cuadro a la derecha </a:t>
                      </a:r>
                      <a:r>
                        <a:rPr lang="es-MX" sz="800" b="1" i="1" kern="1200" baseline="0" dirty="0" smtClean="0">
                          <a:solidFill>
                            <a:schemeClr val="tx1"/>
                          </a:solidFill>
                          <a:effectLst/>
                          <a:latin typeface="+mn-lt"/>
                          <a:ea typeface="+mn-ea"/>
                          <a:cs typeface="+mn-cs"/>
                        </a:rPr>
                        <a:t>“Descripción sintetizada del Puesto”</a:t>
                      </a:r>
                      <a:r>
                        <a:rPr lang="es-MX" sz="800" b="1" kern="1200" baseline="0" dirty="0" smtClean="0">
                          <a:solidFill>
                            <a:schemeClr val="tx1"/>
                          </a:solidFill>
                          <a:effectLst/>
                          <a:latin typeface="+mn-lt"/>
                          <a:ea typeface="+mn-ea"/>
                          <a:cs typeface="+mn-cs"/>
                        </a:rPr>
                        <a:t> proporciona la información del objetivo, las funciones principales, las capacidades requeridas y la importancia del puesto,  para que usted analice el alcance y responsabilidad del puesto. En el cuadro a la derecha</a:t>
                      </a:r>
                      <a:r>
                        <a:rPr lang="es-MX" sz="800" b="1" i="1" kern="1200" baseline="0" dirty="0" smtClean="0">
                          <a:solidFill>
                            <a:schemeClr val="tx1"/>
                          </a:solidFill>
                          <a:effectLst/>
                          <a:latin typeface="+mn-lt"/>
                          <a:ea typeface="+mn-ea"/>
                          <a:cs typeface="+mn-cs"/>
                        </a:rPr>
                        <a:t>, “Perfil de los candidatos al puesto de” </a:t>
                      </a:r>
                      <a:r>
                        <a:rPr lang="es-MX" sz="800" b="1" kern="1200" baseline="0" dirty="0" smtClean="0">
                          <a:solidFill>
                            <a:schemeClr val="tx1"/>
                          </a:solidFill>
                          <a:effectLst/>
                          <a:latin typeface="+mn-lt"/>
                          <a:ea typeface="+mn-ea"/>
                          <a:cs typeface="+mn-cs"/>
                        </a:rPr>
                        <a:t>aparecen los datos de dos candidatos. Al extremo derecho aparece una columna en blanco con las iniciales JM, y en ella usted debe anotar lo siguiente: A cada dato anote usted los siguientes valores:</a:t>
                      </a:r>
                      <a:r>
                        <a:rPr lang="es-MX" sz="800" b="1" i="1" kern="1200" baseline="0" dirty="0" smtClean="0">
                          <a:solidFill>
                            <a:schemeClr val="tx1"/>
                          </a:solidFill>
                          <a:effectLst/>
                          <a:latin typeface="+mn-lt"/>
                          <a:ea typeface="+mn-ea"/>
                          <a:cs typeface="+mn-cs"/>
                        </a:rPr>
                        <a:t> </a:t>
                      </a:r>
                      <a:r>
                        <a:rPr lang="es-MX" sz="800" b="1" i="0" kern="1200" baseline="0" dirty="0" smtClean="0">
                          <a:solidFill>
                            <a:srgbClr val="FF0000"/>
                          </a:solidFill>
                          <a:effectLst/>
                          <a:latin typeface="+mn-lt"/>
                          <a:ea typeface="+mn-ea"/>
                          <a:cs typeface="+mn-cs"/>
                        </a:rPr>
                        <a:t>1. Si no es importante o adecuado; 3. Si el dato tiene un valor medio o es aceptable y anote 5, si el dato es de  valor máximo o muy adecuado al puesto. </a:t>
                      </a:r>
                      <a:r>
                        <a:rPr lang="es-MX" sz="800" b="1" kern="1200" baseline="0" dirty="0" smtClean="0">
                          <a:solidFill>
                            <a:schemeClr val="tx1"/>
                          </a:solidFill>
                          <a:effectLst/>
                          <a:latin typeface="+mn-lt"/>
                          <a:ea typeface="+mn-ea"/>
                          <a:cs typeface="+mn-cs"/>
                        </a:rPr>
                        <a:t>Al final sume el total de ambos candidatos, y tome la decisión de a cual de los dos va contratar</a:t>
                      </a:r>
                      <a:endParaRPr lang="es-MX" sz="800" dirty="0">
                        <a:effectLst/>
                      </a:endParaRPr>
                    </a:p>
                  </a:txBody>
                  <a:tcPr marL="86881" marR="86881" marT="43441" marB="43441">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00141026"/>
                  </a:ext>
                </a:extLst>
              </a:tr>
            </a:tbl>
          </a:graphicData>
        </a:graphic>
      </p:graphicFrame>
      <p:sp>
        <p:nvSpPr>
          <p:cNvPr id="2" name="Rectángulo 1"/>
          <p:cNvSpPr/>
          <p:nvPr/>
        </p:nvSpPr>
        <p:spPr>
          <a:xfrm>
            <a:off x="179512" y="6453336"/>
            <a:ext cx="4793300" cy="215444"/>
          </a:xfrm>
          <a:prstGeom prst="rect">
            <a:avLst/>
          </a:prstGeom>
        </p:spPr>
        <p:txBody>
          <a:bodyPr wrap="none">
            <a:spAutoFit/>
          </a:bodyPr>
          <a:lstStyle/>
          <a:p>
            <a:pPr algn="ctr" fontAlgn="ctr"/>
            <a:r>
              <a:rPr lang="es-MX" sz="800" b="1" baseline="-30000" dirty="0">
                <a:solidFill>
                  <a:srgbClr val="000000"/>
                </a:solidFill>
                <a:latin typeface="Arial" panose="020B0604020202020204" pitchFamily="34" charset="0"/>
                <a:cs typeface="Arial" panose="020B0604020202020204" pitchFamily="34" charset="0"/>
              </a:rPr>
              <a:t>(1</a:t>
            </a:r>
            <a:r>
              <a:rPr lang="es-MX" sz="800" b="1" baseline="-30000" dirty="0" smtClean="0">
                <a:solidFill>
                  <a:srgbClr val="000000"/>
                </a:solidFill>
                <a:latin typeface="Arial" panose="020B0604020202020204" pitchFamily="34" charset="0"/>
                <a:cs typeface="Arial" panose="020B0604020202020204" pitchFamily="34" charset="0"/>
              </a:rPr>
              <a:t>) Por razones de los horarios y los cambios de turno, se considero conveniente que el género del titular de este puesto sea solo masculino.</a:t>
            </a:r>
            <a:endParaRPr lang="es-MX" sz="800" dirty="0">
              <a:effectLst/>
              <a:latin typeface="Arial" panose="020B0604020202020204" pitchFamily="34" charset="0"/>
              <a:cs typeface="Arial" panose="020B0604020202020204" pitchFamily="34" charset="0"/>
            </a:endParaRPr>
          </a:p>
        </p:txBody>
      </p:sp>
      <p:sp>
        <p:nvSpPr>
          <p:cNvPr id="9" name="Rectángulo 8"/>
          <p:cNvSpPr/>
          <p:nvPr/>
        </p:nvSpPr>
        <p:spPr>
          <a:xfrm>
            <a:off x="179512" y="81376"/>
            <a:ext cx="8784000" cy="6624000"/>
          </a:xfrm>
          <a:prstGeom prst="rect">
            <a:avLst/>
          </a:prstGeom>
          <a:noFill/>
          <a:ln w="952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4" name="Rectángulo 3"/>
          <p:cNvSpPr/>
          <p:nvPr/>
        </p:nvSpPr>
        <p:spPr>
          <a:xfrm>
            <a:off x="6357137" y="6490202"/>
            <a:ext cx="2326278" cy="215444"/>
          </a:xfrm>
          <a:prstGeom prst="rect">
            <a:avLst/>
          </a:prstGeom>
        </p:spPr>
        <p:txBody>
          <a:bodyPr wrap="none" anchor="ctr">
            <a:spAutoFit/>
          </a:bodyPr>
          <a:lstStyle/>
          <a:p>
            <a:pPr algn="just" fontAlgn="t"/>
            <a:r>
              <a:rPr lang="es-MX" sz="800" b="1" dirty="0" smtClean="0">
                <a:solidFill>
                  <a:srgbClr val="FF0000"/>
                </a:solidFill>
                <a:latin typeface="Calibri" panose="020F0502020204030204" pitchFamily="34" charset="0"/>
                <a:cs typeface="Arial" panose="020B0604020202020204" pitchFamily="34" charset="0"/>
              </a:rPr>
              <a:t>   </a:t>
            </a:r>
            <a:r>
              <a:rPr lang="es-MX" sz="700" b="1" dirty="0">
                <a:solidFill>
                  <a:srgbClr val="FF0000"/>
                </a:solidFill>
                <a:latin typeface="Calibri" panose="020F0502020204030204" pitchFamily="34" charset="0"/>
                <a:cs typeface="Arial" panose="020B0604020202020204" pitchFamily="34" charset="0"/>
              </a:rPr>
              <a:t>* Datos válidos solo para el efecto de solución del caso</a:t>
            </a:r>
            <a:endParaRPr lang="es-MX" sz="700" dirty="0">
              <a:effectLst/>
            </a:endParaRPr>
          </a:p>
        </p:txBody>
      </p:sp>
      <p:sp>
        <p:nvSpPr>
          <p:cNvPr id="10" name="5 Rectángulo"/>
          <p:cNvSpPr/>
          <p:nvPr/>
        </p:nvSpPr>
        <p:spPr>
          <a:xfrm>
            <a:off x="179512" y="6669360"/>
            <a:ext cx="8784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ESTE CASO PRÁCTICO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MAS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609340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nvPr>
        </p:nvGraphicFramePr>
        <p:xfrm>
          <a:off x="252003" y="517842"/>
          <a:ext cx="3780000" cy="3144393"/>
        </p:xfrm>
        <a:graphic>
          <a:graphicData uri="http://schemas.openxmlformats.org/drawingml/2006/table">
            <a:tbl>
              <a:tblPr firstRow="1" bandRow="1">
                <a:tableStyleId>{5C22544A-7EE6-4342-B048-85BDC9FD1C3A}</a:tableStyleId>
              </a:tblPr>
              <a:tblGrid>
                <a:gridCol w="253348">
                  <a:extLst>
                    <a:ext uri="{9D8B030D-6E8A-4147-A177-3AD203B41FA5}">
                      <a16:colId xmlns:a16="http://schemas.microsoft.com/office/drawing/2014/main" val="3299705492"/>
                    </a:ext>
                  </a:extLst>
                </a:gridCol>
                <a:gridCol w="381793">
                  <a:extLst>
                    <a:ext uri="{9D8B030D-6E8A-4147-A177-3AD203B41FA5}">
                      <a16:colId xmlns:a16="http://schemas.microsoft.com/office/drawing/2014/main" val="916490761"/>
                    </a:ext>
                  </a:extLst>
                </a:gridCol>
                <a:gridCol w="3144859">
                  <a:extLst>
                    <a:ext uri="{9D8B030D-6E8A-4147-A177-3AD203B41FA5}">
                      <a16:colId xmlns:a16="http://schemas.microsoft.com/office/drawing/2014/main" val="963190403"/>
                    </a:ext>
                  </a:extLst>
                </a:gridCol>
              </a:tblGrid>
              <a:tr h="211720">
                <a:tc gridSpan="3">
                  <a:txBody>
                    <a:bodyPr/>
                    <a:lstStyle/>
                    <a:p>
                      <a:pPr algn="ctr"/>
                      <a:r>
                        <a:rPr lang="es-MX" sz="800" dirty="0" smtClean="0">
                          <a:solidFill>
                            <a:schemeClr val="tx1"/>
                          </a:solidFill>
                          <a:latin typeface="Arial" panose="020B0604020202020204" pitchFamily="34" charset="0"/>
                          <a:cs typeface="Arial" panose="020B0604020202020204" pitchFamily="34" charset="0"/>
                        </a:rPr>
                        <a:t>DESCRIPCION</a:t>
                      </a:r>
                      <a:r>
                        <a:rPr lang="es-MX" sz="800" baseline="0" dirty="0" smtClean="0">
                          <a:solidFill>
                            <a:schemeClr val="tx1"/>
                          </a:solidFill>
                          <a:latin typeface="Arial" panose="020B0604020202020204" pitchFamily="34" charset="0"/>
                          <a:cs typeface="Arial" panose="020B0604020202020204" pitchFamily="34" charset="0"/>
                        </a:rPr>
                        <a:t> SINTETIZADA DEL PUESTO</a:t>
                      </a:r>
                      <a:endParaRPr lang="es-MX" sz="800" dirty="0">
                        <a:solidFill>
                          <a:schemeClr val="tx1"/>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pPr algn="ctr"/>
                      <a:endParaRPr lang="es-MX" sz="800" dirty="0">
                        <a:solidFill>
                          <a:schemeClr val="tx1"/>
                        </a:solidFill>
                        <a:latin typeface="Arial" panose="020B0604020202020204" pitchFamily="34" charset="0"/>
                        <a:cs typeface="Arial" panose="020B0604020202020204" pitchFamily="34"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23172269"/>
                  </a:ext>
                </a:extLst>
              </a:tr>
              <a:tr h="211720">
                <a:tc gridSpan="2">
                  <a:txBody>
                    <a:bodyPr/>
                    <a:lstStyle/>
                    <a:p>
                      <a:pPr algn="ctr"/>
                      <a:r>
                        <a:rPr lang="es-MX" sz="600" dirty="0" smtClean="0">
                          <a:solidFill>
                            <a:schemeClr val="tx1"/>
                          </a:solidFill>
                          <a:latin typeface="+mn-lt"/>
                          <a:cs typeface="Arial" panose="020B0604020202020204" pitchFamily="34" charset="0"/>
                        </a:rPr>
                        <a:t>PUESTO</a:t>
                      </a:r>
                      <a:endParaRPr lang="es-MX" sz="600" dirty="0">
                        <a:solidFill>
                          <a:schemeClr val="tx1"/>
                        </a:solidFill>
                        <a:latin typeface="+mn-lt"/>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algn="ctr"/>
                      <a:r>
                        <a:rPr lang="es-MX" sz="800" b="1" i="1" dirty="0" smtClean="0">
                          <a:solidFill>
                            <a:srgbClr val="FF0000"/>
                          </a:solidFill>
                          <a:latin typeface="+mn-lt"/>
                          <a:cs typeface="Arial" panose="020B0604020202020204" pitchFamily="34" charset="0"/>
                        </a:rPr>
                        <a:t>TECNICO DE MANTENIMIENTO</a:t>
                      </a:r>
                      <a:endParaRPr lang="es-MX" sz="800" b="1" i="1" dirty="0">
                        <a:solidFill>
                          <a:srgbClr val="FF0000"/>
                        </a:solidFill>
                        <a:latin typeface="+mn-lt"/>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6043827"/>
                  </a:ext>
                </a:extLst>
              </a:tr>
              <a:tr h="0">
                <a:tc row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MX" sz="700" b="1" dirty="0" smtClean="0">
                        <a:effectLst/>
                        <a:latin typeface="+mn-lt"/>
                        <a:cs typeface="Arial" panose="020B0604020202020204" pitchFamily="34" charset="0"/>
                      </a:endParaRPr>
                    </a:p>
                  </a:txBody>
                  <a:tcPr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MX" sz="700" b="1" dirty="0" smtClean="0">
                          <a:latin typeface="+mn-lt"/>
                          <a:cs typeface="Arial" panose="020B0604020202020204" pitchFamily="34" charset="0"/>
                        </a:rPr>
                        <a:t>11</a:t>
                      </a:r>
                      <a:endParaRPr lang="es-MX" sz="700" b="1" dirty="0">
                        <a:latin typeface="+mn-lt"/>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just" rtl="0" eaLnBrk="1" fontAlgn="ctr" latinLnBrk="0" hangingPunct="1">
                        <a:lnSpc>
                          <a:spcPct val="115000"/>
                        </a:lnSpc>
                        <a:spcBef>
                          <a:spcPts val="0"/>
                        </a:spcBef>
                        <a:spcAft>
                          <a:spcPts val="0"/>
                        </a:spcAft>
                      </a:pPr>
                      <a:r>
                        <a:rPr lang="es-MX" sz="800" b="1" i="0" u="none" strike="noStrike" kern="1200" dirty="0">
                          <a:solidFill>
                            <a:srgbClr val="000000"/>
                          </a:solidFill>
                          <a:effectLst/>
                          <a:latin typeface="+mn-lt"/>
                          <a:cs typeface="Arial" panose="020B0604020202020204" pitchFamily="34" charset="0"/>
                        </a:rPr>
                        <a:t>Supervisar y verificar los  niveles de agua potable, agua cruda, agua suave, agua tratada, al inicio, intermedio y fin de su turno.</a:t>
                      </a:r>
                      <a:endParaRPr lang="es-MX" sz="1800" b="1" i="0" u="none" strike="noStrike" dirty="0">
                        <a:effectLst/>
                        <a:latin typeface="+mn-lt"/>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1004178"/>
                  </a:ext>
                </a:extLst>
              </a:tr>
              <a:tr h="0">
                <a:tc v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MX" sz="700" b="1" dirty="0" smtClean="0">
                        <a:effectLst/>
                        <a:latin typeface="Arial" panose="020B0604020202020204" pitchFamily="34" charset="0"/>
                        <a:cs typeface="Arial" panose="020B0604020202020204" pitchFamily="34" charset="0"/>
                      </a:endParaRPr>
                    </a:p>
                  </a:txBody>
                  <a:tcPr vert="wordArtVert" anchor="ctr">
                    <a:lnL w="9525" cap="flat" cmpd="sng" algn="ctr">
                      <a:solidFill>
                        <a:schemeClr val="tx1"/>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MX" sz="700" b="1" dirty="0" smtClean="0">
                          <a:latin typeface="+mn-lt"/>
                          <a:cs typeface="Arial" panose="020B0604020202020204" pitchFamily="34" charset="0"/>
                        </a:rPr>
                        <a:t>12</a:t>
                      </a:r>
                      <a:endParaRPr lang="es-MX" sz="700" b="1" dirty="0">
                        <a:latin typeface="+mn-lt"/>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rtl="0" eaLnBrk="1" fontAlgn="t" latinLnBrk="0" hangingPunct="1">
                        <a:lnSpc>
                          <a:spcPct val="105000"/>
                        </a:lnSpc>
                        <a:spcBef>
                          <a:spcPts val="0"/>
                        </a:spcBef>
                        <a:spcAft>
                          <a:spcPts val="0"/>
                        </a:spcAft>
                      </a:pPr>
                      <a:r>
                        <a:rPr lang="es-MX" sz="800" b="1" i="0" u="none" strike="noStrike" kern="1200" dirty="0">
                          <a:solidFill>
                            <a:srgbClr val="000000"/>
                          </a:solidFill>
                          <a:effectLst/>
                          <a:latin typeface="+mn-lt"/>
                          <a:ea typeface="Calibri" panose="020F0502020204030204" pitchFamily="34" charset="0"/>
                          <a:cs typeface="Arial" panose="020B0604020202020204" pitchFamily="34" charset="0"/>
                        </a:rPr>
                        <a:t>Llenar las bitácoras de mantenimiento a la alberca, y .de la planta de tratamiento de aguas residuales.</a:t>
                      </a:r>
                      <a:endParaRPr lang="es-MX" sz="1800" b="1" i="0" u="none" strike="noStrike" dirty="0">
                        <a:effectLst/>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2129580"/>
                  </a:ext>
                </a:extLst>
              </a:tr>
              <a:tr h="375285">
                <a:tc rowSpan="6">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700" b="1" dirty="0" smtClean="0">
                          <a:effectLst/>
                          <a:latin typeface="+mn-lt"/>
                          <a:cs typeface="Arial" panose="020B0604020202020204" pitchFamily="34" charset="0"/>
                        </a:rPr>
                        <a:t>CAPACIDADES</a:t>
                      </a:r>
                    </a:p>
                  </a:txBody>
                  <a:tcPr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700" b="1" dirty="0" smtClean="0">
                          <a:effectLst/>
                          <a:latin typeface="+mn-lt"/>
                          <a:cs typeface="Arial" panose="020B0604020202020204" pitchFamily="34" charset="0"/>
                        </a:rPr>
                        <a:t>A</a:t>
                      </a:r>
                    </a:p>
                  </a:txBody>
                  <a:tcPr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marL="0" algn="just" rtl="0" eaLnBrk="1" fontAlgn="ctr" latinLnBrk="0" hangingPunct="1">
                        <a:spcBef>
                          <a:spcPts val="0"/>
                        </a:spcBef>
                        <a:spcAft>
                          <a:spcPts val="0"/>
                        </a:spcAft>
                      </a:pPr>
                      <a:r>
                        <a:rPr lang="es-MX" sz="800" b="1" i="0" u="none" strike="noStrike" kern="1200" dirty="0">
                          <a:solidFill>
                            <a:srgbClr val="000000"/>
                          </a:solidFill>
                          <a:effectLst/>
                          <a:latin typeface="+mn-lt"/>
                          <a:ea typeface="Calibri" panose="020F0502020204030204" pitchFamily="34" charset="0"/>
                          <a:cs typeface="Arial" panose="020B0604020202020204" pitchFamily="34" charset="0"/>
                        </a:rPr>
                        <a:t>Conocimientos intermedios en métodos y procesos de mantenimiento preventivo y correctivo en la conservación de: equipos, instalaciones, bienes muebles e inmuebles en hoteles o similares del ramo.</a:t>
                      </a:r>
                      <a:endParaRPr lang="es-MX" sz="1800" b="1" i="0" u="none" strike="noStrike" dirty="0">
                        <a:effectLst/>
                        <a:latin typeface="+mn-lt"/>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0463293"/>
                  </a:ext>
                </a:extLst>
              </a:tr>
              <a:tr h="121920">
                <a:tc vMerge="1">
                  <a:txBody>
                    <a:bodyPr/>
                    <a:lstStyle/>
                    <a:p>
                      <a:endParaRPr lang="es-MX"/>
                    </a:p>
                  </a:txBody>
                  <a:tcPr/>
                </a:tc>
                <a:tc row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700" b="1" dirty="0" smtClean="0">
                          <a:effectLst/>
                          <a:latin typeface="+mn-lt"/>
                          <a:cs typeface="Arial" panose="020B0604020202020204" pitchFamily="34" charset="0"/>
                        </a:rPr>
                        <a:t>B</a:t>
                      </a:r>
                    </a:p>
                  </a:txBody>
                  <a:tcPr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lang="es-MX"/>
                    </a:p>
                  </a:txBody>
                  <a:tcPr/>
                </a:tc>
                <a:extLst>
                  <a:ext uri="{0D108BD9-81ED-4DB2-BD59-A6C34878D82A}">
                    <a16:rowId xmlns:a16="http://schemas.microsoft.com/office/drawing/2014/main" val="4053168782"/>
                  </a:ext>
                </a:extLst>
              </a:tr>
              <a:tr h="253365">
                <a:tc v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MX" sz="700" b="1" dirty="0" smtClean="0">
                        <a:effectLst/>
                        <a:latin typeface="Arial" panose="020B0604020202020204" pitchFamily="34" charset="0"/>
                        <a:cs typeface="Arial" panose="020B0604020202020204" pitchFamily="34" charset="0"/>
                      </a:endParaRPr>
                    </a:p>
                  </a:txBody>
                  <a:tcPr vert="wordArtVert" anchor="ctr">
                    <a:lnL w="9525" cap="flat" cmpd="sng" algn="ctr">
                      <a:solidFill>
                        <a:schemeClr val="tx1"/>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pPr algn="ctr"/>
                      <a:endParaRPr lang="es-MX" sz="700" b="1" dirty="0">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marL="0" marR="0" indent="0" algn="just"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Conocimientos de elaboración y seguimiento a presupuestos que respalden los planes y programas  de mantenimiento preventivo y correctivo.</a:t>
                      </a:r>
                      <a:endParaRPr lang="es-MX" sz="1800" b="1" i="0" u="none" strike="noStrike" dirty="0">
                        <a:effectLst/>
                        <a:latin typeface="+mn-lt"/>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5568940"/>
                  </a:ext>
                </a:extLst>
              </a:tr>
              <a:tr h="121920">
                <a:tc vMerge="1">
                  <a:txBody>
                    <a:bodyPr/>
                    <a:lstStyle/>
                    <a:p>
                      <a:endParaRPr lang="es-MX"/>
                    </a:p>
                  </a:txBody>
                  <a:tcPr/>
                </a:tc>
                <a:tc row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700" b="1" dirty="0" smtClean="0">
                          <a:effectLst/>
                          <a:latin typeface="+mn-lt"/>
                          <a:cs typeface="Arial" panose="020B0604020202020204" pitchFamily="34" charset="0"/>
                        </a:rPr>
                        <a:t>C</a:t>
                      </a:r>
                    </a:p>
                  </a:txBody>
                  <a:tcPr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lang="es-MX"/>
                    </a:p>
                  </a:txBody>
                  <a:tcPr/>
                </a:tc>
                <a:extLst>
                  <a:ext uri="{0D108BD9-81ED-4DB2-BD59-A6C34878D82A}">
                    <a16:rowId xmlns:a16="http://schemas.microsoft.com/office/drawing/2014/main" val="1075047649"/>
                  </a:ext>
                </a:extLst>
              </a:tr>
              <a:tr h="0">
                <a:tc v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MX" sz="700" b="1" dirty="0" smtClean="0">
                        <a:effectLst/>
                        <a:latin typeface="Arial" panose="020B0604020202020204" pitchFamily="34" charset="0"/>
                        <a:cs typeface="Arial" panose="020B0604020202020204" pitchFamily="34" charset="0"/>
                      </a:endParaRPr>
                    </a:p>
                  </a:txBody>
                  <a:tcPr vert="wordArtVert" anchor="ctr">
                    <a:lnL w="9525" cap="flat" cmpd="sng" algn="ctr">
                      <a:solidFill>
                        <a:schemeClr val="tx1"/>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vMerge="1">
                  <a:txBody>
                    <a:bodyPr/>
                    <a:lstStyle/>
                    <a:p>
                      <a:pPr algn="ctr"/>
                      <a:endParaRPr lang="es-MX" sz="700" b="1" dirty="0">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just"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Conocimiento profundo de programación y supervisión del trabajo y  evaluación de su desempeño y resultados.</a:t>
                      </a:r>
                      <a:endParaRPr lang="es-MX" sz="1800" b="1" i="0" u="none" strike="noStrike" dirty="0">
                        <a:effectLst/>
                        <a:latin typeface="+mn-lt"/>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3609584"/>
                  </a:ext>
                </a:extLst>
              </a:tr>
              <a:tr h="0">
                <a:tc v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MX" sz="700" b="1" dirty="0" smtClean="0">
                        <a:effectLst/>
                        <a:latin typeface="Arial" panose="020B0604020202020204" pitchFamily="34" charset="0"/>
                        <a:cs typeface="Arial" panose="020B0604020202020204" pitchFamily="34" charset="0"/>
                      </a:endParaRPr>
                    </a:p>
                  </a:txBody>
                  <a:tcPr vert="wordArtVert" anchor="ctr">
                    <a:lnL w="9525" cap="flat" cmpd="sng" algn="ctr">
                      <a:solidFill>
                        <a:schemeClr val="tx1"/>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700" b="1" dirty="0" smtClean="0">
                          <a:effectLst/>
                          <a:latin typeface="+mn-lt"/>
                          <a:cs typeface="Arial" panose="020B0604020202020204" pitchFamily="34" charset="0"/>
                        </a:rPr>
                        <a:t>D</a:t>
                      </a:r>
                    </a:p>
                  </a:txBody>
                  <a:tcPr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just"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Gestión y toma de decisiones basada en información e indicadores de la eficiencia en el mantenimiento preventivo y correctivo, así como de los criterios de reemplazo y substitución.</a:t>
                      </a:r>
                      <a:endParaRPr lang="es-MX" sz="1800" b="1" i="0" u="none" strike="noStrike" dirty="0">
                        <a:effectLst/>
                        <a:latin typeface="+mn-lt"/>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3029231"/>
                  </a:ext>
                </a:extLst>
              </a:tr>
              <a:tr h="0">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700" b="1" dirty="0" smtClean="0">
                          <a:effectLst/>
                          <a:latin typeface="+mn-lt"/>
                          <a:cs typeface="Arial" panose="020B0604020202020204" pitchFamily="34" charset="0"/>
                        </a:rPr>
                        <a:t>IMPOR-TANCIA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lang="es-MX" sz="700" b="1" dirty="0">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just"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El desempeño de las labores del puesto de </a:t>
                      </a:r>
                      <a:r>
                        <a:rPr lang="es-MX" sz="800" b="1" i="1" u="none" strike="noStrike" kern="1200" dirty="0">
                          <a:solidFill>
                            <a:srgbClr val="000000"/>
                          </a:solidFill>
                          <a:effectLst/>
                          <a:latin typeface="+mn-lt"/>
                          <a:cs typeface="Arial" panose="020B0604020202020204" pitchFamily="34" charset="0"/>
                        </a:rPr>
                        <a:t>Técnico en Mantenimiento </a:t>
                      </a:r>
                      <a:r>
                        <a:rPr lang="es-MX" sz="800" b="1" i="0" u="none" strike="noStrike" kern="1200" dirty="0">
                          <a:solidFill>
                            <a:srgbClr val="000000"/>
                          </a:solidFill>
                          <a:effectLst/>
                          <a:latin typeface="+mn-lt"/>
                          <a:cs typeface="Arial" panose="020B0604020202020204" pitchFamily="34" charset="0"/>
                        </a:rPr>
                        <a:t>requiere de esfuerzos y horarios adicionales en el caso de proceso de mantenimiento no programados o emergencias, así como de la adecuada coordinación con su equipo.</a:t>
                      </a:r>
                      <a:endParaRPr lang="es-MX" sz="1800" b="1" i="0" u="none" strike="noStrike" dirty="0">
                        <a:effectLst/>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86131283"/>
                  </a:ext>
                </a:extLst>
              </a:tr>
            </a:tbl>
          </a:graphicData>
        </a:graphic>
      </p:graphicFrame>
      <p:graphicFrame>
        <p:nvGraphicFramePr>
          <p:cNvPr id="4" name="Tabla 3"/>
          <p:cNvGraphicFramePr>
            <a:graphicFrameLocks noGrp="1"/>
          </p:cNvGraphicFramePr>
          <p:nvPr>
            <p:extLst/>
          </p:nvPr>
        </p:nvGraphicFramePr>
        <p:xfrm>
          <a:off x="215515" y="100579"/>
          <a:ext cx="8640962" cy="344098"/>
        </p:xfrm>
        <a:graphic>
          <a:graphicData uri="http://schemas.openxmlformats.org/drawingml/2006/table">
            <a:tbl>
              <a:tblPr/>
              <a:tblGrid>
                <a:gridCol w="899771">
                  <a:extLst>
                    <a:ext uri="{9D8B030D-6E8A-4147-A177-3AD203B41FA5}">
                      <a16:colId xmlns:a16="http://schemas.microsoft.com/office/drawing/2014/main" val="2085381507"/>
                    </a:ext>
                  </a:extLst>
                </a:gridCol>
                <a:gridCol w="3542256">
                  <a:extLst>
                    <a:ext uri="{9D8B030D-6E8A-4147-A177-3AD203B41FA5}">
                      <a16:colId xmlns:a16="http://schemas.microsoft.com/office/drawing/2014/main" val="2568473051"/>
                    </a:ext>
                  </a:extLst>
                </a:gridCol>
                <a:gridCol w="820844">
                  <a:extLst>
                    <a:ext uri="{9D8B030D-6E8A-4147-A177-3AD203B41FA5}">
                      <a16:colId xmlns:a16="http://schemas.microsoft.com/office/drawing/2014/main" val="201668317"/>
                    </a:ext>
                  </a:extLst>
                </a:gridCol>
                <a:gridCol w="151541">
                  <a:extLst>
                    <a:ext uri="{9D8B030D-6E8A-4147-A177-3AD203B41FA5}">
                      <a16:colId xmlns:a16="http://schemas.microsoft.com/office/drawing/2014/main" val="985444178"/>
                    </a:ext>
                  </a:extLst>
                </a:gridCol>
                <a:gridCol w="959756">
                  <a:extLst>
                    <a:ext uri="{9D8B030D-6E8A-4147-A177-3AD203B41FA5}">
                      <a16:colId xmlns:a16="http://schemas.microsoft.com/office/drawing/2014/main" val="1405654989"/>
                    </a:ext>
                  </a:extLst>
                </a:gridCol>
                <a:gridCol w="745074">
                  <a:extLst>
                    <a:ext uri="{9D8B030D-6E8A-4147-A177-3AD203B41FA5}">
                      <a16:colId xmlns:a16="http://schemas.microsoft.com/office/drawing/2014/main" val="4161347109"/>
                    </a:ext>
                  </a:extLst>
                </a:gridCol>
                <a:gridCol w="445150">
                  <a:extLst>
                    <a:ext uri="{9D8B030D-6E8A-4147-A177-3AD203B41FA5}">
                      <a16:colId xmlns:a16="http://schemas.microsoft.com/office/drawing/2014/main" val="3173026447"/>
                    </a:ext>
                  </a:extLst>
                </a:gridCol>
                <a:gridCol w="369380">
                  <a:extLst>
                    <a:ext uri="{9D8B030D-6E8A-4147-A177-3AD203B41FA5}">
                      <a16:colId xmlns:a16="http://schemas.microsoft.com/office/drawing/2014/main" val="3401074720"/>
                    </a:ext>
                  </a:extLst>
                </a:gridCol>
                <a:gridCol w="391480">
                  <a:extLst>
                    <a:ext uri="{9D8B030D-6E8A-4147-A177-3AD203B41FA5}">
                      <a16:colId xmlns:a16="http://schemas.microsoft.com/office/drawing/2014/main" val="882842731"/>
                    </a:ext>
                  </a:extLst>
                </a:gridCol>
                <a:gridCol w="315710">
                  <a:extLst>
                    <a:ext uri="{9D8B030D-6E8A-4147-A177-3AD203B41FA5}">
                      <a16:colId xmlns:a16="http://schemas.microsoft.com/office/drawing/2014/main" val="4191205414"/>
                    </a:ext>
                  </a:extLst>
                </a:gridCol>
              </a:tblGrid>
              <a:tr h="0">
                <a:tc gridSpan="4">
                  <a:txBody>
                    <a:bodyPr/>
                    <a:lstStyle/>
                    <a:p>
                      <a:pPr marL="0" marR="0" indent="0" algn="ctr" rtl="0" eaLnBrk="1" fontAlgn="ctr" latinLnBrk="0" hangingPunct="1">
                        <a:spcBef>
                          <a:spcPts val="0"/>
                        </a:spcBef>
                        <a:spcAft>
                          <a:spcPts val="0"/>
                        </a:spcAft>
                      </a:pPr>
                      <a:r>
                        <a:rPr lang="es-MX" sz="600" b="1" i="0" u="none" strike="noStrike" kern="1200" baseline="0" dirty="0">
                          <a:solidFill>
                            <a:srgbClr val="000000"/>
                          </a:solidFill>
                          <a:effectLst/>
                          <a:latin typeface="Arial" panose="020B0604020202020204" pitchFamily="34" charset="0"/>
                          <a:cs typeface="Arial" panose="020B0604020202020204" pitchFamily="34" charset="0"/>
                        </a:rPr>
                        <a:t>TGE -2021 – 2022. MÓDULO I . CASO PRÁCTICO: SU HOTEL, S.A.</a:t>
                      </a:r>
                      <a:endParaRPr lang="es-MX" sz="600" b="0" i="0" u="none" strike="noStrike" dirty="0">
                        <a:effectLst/>
                        <a:latin typeface="Arial" panose="020B0604020202020204" pitchFamily="34" charset="0"/>
                      </a:endParaRPr>
                    </a:p>
                  </a:txBody>
                  <a:tcPr marL="80609" marR="80609" marT="40365" marB="40365"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DCE6F2"/>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600" b="1" i="0" u="none" strike="noStrike" kern="1200" dirty="0">
                          <a:solidFill>
                            <a:srgbClr val="000000"/>
                          </a:solidFill>
                          <a:effectLst/>
                          <a:latin typeface="Arial" panose="020B0604020202020204" pitchFamily="34" charset="0"/>
                          <a:cs typeface="Arial" panose="020B0604020202020204" pitchFamily="34" charset="0"/>
                        </a:rPr>
                        <a:t>FECHA DE ENVÍ0</a:t>
                      </a:r>
                      <a:endParaRPr lang="es-MX" sz="600" b="0" i="0" u="none" strike="noStrike" dirty="0">
                        <a:effectLst/>
                        <a:latin typeface="Arial" panose="020B0604020202020204" pitchFamily="34" charset="0"/>
                      </a:endParaRPr>
                    </a:p>
                  </a:txBody>
                  <a:tcPr marL="80609" marR="80609" marT="40365" marB="40365"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DCE6F2"/>
                    </a:solidFill>
                  </a:tcPr>
                </a:tc>
                <a:tc>
                  <a:txBody>
                    <a:bodyPr/>
                    <a:lstStyle/>
                    <a:p>
                      <a:pPr marL="0" algn="l" rtl="0" eaLnBrk="1" fontAlgn="ctr" latinLnBrk="0" hangingPunct="1">
                        <a:spcBef>
                          <a:spcPts val="0"/>
                        </a:spcBef>
                        <a:spcAft>
                          <a:spcPts val="0"/>
                        </a:spcAft>
                      </a:pPr>
                      <a:endParaRPr lang="es-MX" sz="600" b="0" i="0" u="none" strike="noStrike" dirty="0">
                        <a:effectLst/>
                        <a:latin typeface="Arial" panose="020B0604020202020204" pitchFamily="34" charset="0"/>
                      </a:endParaRPr>
                    </a:p>
                  </a:txBody>
                  <a:tcPr marL="80609" marR="80609" marT="40365" marB="40365"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600" b="1" i="0" u="none" strike="noStrike" kern="1200" baseline="0" dirty="0">
                          <a:solidFill>
                            <a:srgbClr val="000000"/>
                          </a:solidFill>
                          <a:effectLst/>
                          <a:latin typeface="Arial" panose="020B0604020202020204" pitchFamily="34" charset="0"/>
                          <a:cs typeface="Arial" panose="020B0604020202020204" pitchFamily="34" charset="0"/>
                        </a:rPr>
                        <a:t>HOJA</a:t>
                      </a:r>
                      <a:endParaRPr lang="es-MX" sz="600" b="0" i="0" u="none" strike="noStrike" dirty="0">
                        <a:effectLst/>
                        <a:latin typeface="Arial" panose="020B0604020202020204" pitchFamily="34" charset="0"/>
                      </a:endParaRPr>
                    </a:p>
                  </a:txBody>
                  <a:tcPr marL="80609" marR="80609" marT="40365" marB="40365"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DCE6F2"/>
                    </a:solidFill>
                  </a:tcPr>
                </a:tc>
                <a:tc>
                  <a:txBody>
                    <a:bodyPr/>
                    <a:lstStyle/>
                    <a:p>
                      <a:pPr marL="0" algn="l" rtl="0" eaLnBrk="1" fontAlgn="ctr" latinLnBrk="0" hangingPunct="1">
                        <a:spcBef>
                          <a:spcPts val="0"/>
                        </a:spcBef>
                        <a:spcAft>
                          <a:spcPts val="0"/>
                        </a:spcAft>
                      </a:pPr>
                      <a:r>
                        <a:rPr lang="es-MX" sz="600" b="0" i="0" u="none" strike="noStrike" dirty="0" smtClean="0">
                          <a:effectLst/>
                          <a:latin typeface="Arial" panose="020B0604020202020204" pitchFamily="34" charset="0"/>
                        </a:rPr>
                        <a:t>5</a:t>
                      </a:r>
                      <a:endParaRPr lang="es-MX" sz="600" b="0" i="0" u="none" strike="noStrike" dirty="0">
                        <a:effectLst/>
                        <a:latin typeface="Arial" panose="020B0604020202020204" pitchFamily="34" charset="0"/>
                      </a:endParaRPr>
                    </a:p>
                  </a:txBody>
                  <a:tcPr marL="80609" marR="80609" marT="40365" marB="40365"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600" b="1" i="0" u="none" strike="noStrike" kern="1200" dirty="0">
                          <a:solidFill>
                            <a:srgbClr val="000000"/>
                          </a:solidFill>
                          <a:effectLst/>
                          <a:latin typeface="Arial" panose="020B0604020202020204" pitchFamily="34" charset="0"/>
                          <a:cs typeface="Arial" panose="020B0604020202020204" pitchFamily="34" charset="0"/>
                        </a:rPr>
                        <a:t>DE</a:t>
                      </a:r>
                      <a:endParaRPr lang="es-MX" sz="600" b="0" i="0" u="none" strike="noStrike" dirty="0">
                        <a:effectLst/>
                        <a:latin typeface="Arial" panose="020B0604020202020204" pitchFamily="34" charset="0"/>
                      </a:endParaRPr>
                    </a:p>
                  </a:txBody>
                  <a:tcPr marL="80609" marR="80609" marT="40365" marB="40365"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DCE6F2"/>
                    </a:solidFill>
                  </a:tcPr>
                </a:tc>
                <a:tc>
                  <a:txBody>
                    <a:bodyPr/>
                    <a:lstStyle/>
                    <a:p>
                      <a:pPr marL="0" algn="l" rtl="0" eaLnBrk="1" fontAlgn="ctr" latinLnBrk="0" hangingPunct="1">
                        <a:spcBef>
                          <a:spcPts val="0"/>
                        </a:spcBef>
                        <a:spcAft>
                          <a:spcPts val="0"/>
                        </a:spcAft>
                      </a:pPr>
                      <a:r>
                        <a:rPr lang="es-MX" sz="600" b="1" i="0" u="none" strike="noStrike" kern="1200" dirty="0" smtClean="0">
                          <a:solidFill>
                            <a:srgbClr val="000000"/>
                          </a:solidFill>
                          <a:effectLst/>
                          <a:latin typeface="Arial" panose="020B0604020202020204" pitchFamily="34" charset="0"/>
                          <a:cs typeface="Arial" panose="020B0604020202020204" pitchFamily="34" charset="0"/>
                        </a:rPr>
                        <a:t>7</a:t>
                      </a:r>
                      <a:endParaRPr lang="es-MX" sz="600" b="0" i="0" u="none" strike="noStrike" dirty="0">
                        <a:effectLst/>
                        <a:latin typeface="Arial" panose="020B0604020202020204" pitchFamily="34" charset="0"/>
                      </a:endParaRPr>
                    </a:p>
                  </a:txBody>
                  <a:tcPr marL="80609" marR="80609" marT="40365" marB="40365"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tcPr>
                </a:tc>
                <a:extLst>
                  <a:ext uri="{0D108BD9-81ED-4DB2-BD59-A6C34878D82A}">
                    <a16:rowId xmlns:a16="http://schemas.microsoft.com/office/drawing/2014/main" val="3326801404"/>
                  </a:ext>
                </a:extLst>
              </a:tr>
              <a:tr h="0">
                <a:tc>
                  <a:txBody>
                    <a:bodyPr/>
                    <a:lstStyle/>
                    <a:p>
                      <a:pPr marL="0" marR="0" indent="0" algn="ctr" rtl="0" eaLnBrk="1" fontAlgn="base" latinLnBrk="0" hangingPunct="1">
                        <a:spcBef>
                          <a:spcPts val="0"/>
                        </a:spcBef>
                        <a:spcAft>
                          <a:spcPts val="0"/>
                        </a:spcAft>
                      </a:pPr>
                      <a:r>
                        <a:rPr lang="es-MX" sz="600" b="1" i="0" u="none" strike="noStrike" kern="1200" baseline="0" dirty="0">
                          <a:ln>
                            <a:noFill/>
                          </a:ln>
                          <a:solidFill>
                            <a:srgbClr val="000000"/>
                          </a:solidFill>
                          <a:effectLst/>
                          <a:latin typeface="Arial" panose="020B0604020202020204" pitchFamily="34" charset="0"/>
                          <a:cs typeface="Arial" panose="020B0604020202020204" pitchFamily="34" charset="0"/>
                        </a:rPr>
                        <a:t>NOMBRE:</a:t>
                      </a:r>
                      <a:endParaRPr lang="es-MX" sz="600" b="0" i="0" u="none" strike="noStrike" dirty="0">
                        <a:effectLst/>
                        <a:latin typeface="Arial" panose="020B0604020202020204" pitchFamily="34" charset="0"/>
                      </a:endParaRPr>
                    </a:p>
                  </a:txBody>
                  <a:tcPr marL="80489" marR="80489" marT="40244" marB="40244"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DCE6F2"/>
                    </a:solidFill>
                  </a:tcPr>
                </a:tc>
                <a:tc>
                  <a:txBody>
                    <a:bodyPr/>
                    <a:lstStyle/>
                    <a:p>
                      <a:pPr marL="0" marR="0" indent="0" algn="ctr" rtl="0" eaLnBrk="1" fontAlgn="base" latinLnBrk="0" hangingPunct="1">
                        <a:spcBef>
                          <a:spcPts val="0"/>
                        </a:spcBef>
                        <a:spcAft>
                          <a:spcPts val="0"/>
                        </a:spcAft>
                      </a:pPr>
                      <a:endParaRPr lang="es-MX" sz="600" b="0" i="0" u="none" strike="noStrike" dirty="0">
                        <a:effectLst/>
                        <a:latin typeface="Arial" panose="020B0604020202020204" pitchFamily="34" charset="0"/>
                      </a:endParaRPr>
                    </a:p>
                  </a:txBody>
                  <a:tcPr marL="80489" marR="80489" marT="40244" marB="40244"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600" b="1" i="0" u="none" strike="noStrike" kern="1200" dirty="0">
                          <a:solidFill>
                            <a:srgbClr val="000000"/>
                          </a:solidFill>
                          <a:effectLst/>
                          <a:latin typeface="Arial" panose="020B0604020202020204" pitchFamily="34" charset="0"/>
                          <a:cs typeface="Arial" panose="020B0604020202020204" pitchFamily="34" charset="0"/>
                        </a:rPr>
                        <a:t>CARRERA</a:t>
                      </a:r>
                      <a:endParaRPr lang="es-MX" sz="600" b="0" i="0" u="none" strike="noStrike" dirty="0">
                        <a:effectLst/>
                        <a:latin typeface="Arial" panose="020B0604020202020204" pitchFamily="34" charset="0"/>
                      </a:endParaRPr>
                    </a:p>
                  </a:txBody>
                  <a:tcPr marL="80489" marR="80489" marT="40244" marB="40244"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DCE6F2"/>
                    </a:solidFill>
                  </a:tcPr>
                </a:tc>
                <a:tc gridSpan="2">
                  <a:txBody>
                    <a:bodyPr/>
                    <a:lstStyle/>
                    <a:p>
                      <a:pPr marL="0" algn="l" rtl="0" eaLnBrk="1" fontAlgn="ctr" latinLnBrk="0" hangingPunct="1">
                        <a:spcBef>
                          <a:spcPts val="0"/>
                        </a:spcBef>
                        <a:spcAft>
                          <a:spcPts val="0"/>
                        </a:spcAft>
                      </a:pPr>
                      <a:endParaRPr lang="es-MX" sz="600" b="0" i="0" u="none" strike="noStrike" dirty="0">
                        <a:effectLst/>
                        <a:latin typeface="Arial" panose="020B0604020202020204" pitchFamily="34" charset="0"/>
                      </a:endParaRPr>
                    </a:p>
                  </a:txBody>
                  <a:tcPr marL="80489" marR="80489" marT="40244" marB="40244"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600" b="1" i="0" u="none" strike="noStrike" kern="1200" dirty="0">
                          <a:solidFill>
                            <a:srgbClr val="000000"/>
                          </a:solidFill>
                          <a:effectLst/>
                          <a:latin typeface="Arial" panose="020B0604020202020204" pitchFamily="34" charset="0"/>
                          <a:cs typeface="Arial" panose="020B0604020202020204" pitchFamily="34" charset="0"/>
                        </a:rPr>
                        <a:t>MATRÍCULA</a:t>
                      </a:r>
                      <a:endParaRPr lang="es-MX" sz="600" b="0" i="0" u="none" strike="noStrike" dirty="0">
                        <a:effectLst/>
                        <a:latin typeface="Arial" panose="020B0604020202020204" pitchFamily="34" charset="0"/>
                      </a:endParaRPr>
                    </a:p>
                  </a:txBody>
                  <a:tcPr marL="80489" marR="80489" marT="40244" marB="40244"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rgbClr val="DCE6F2"/>
                    </a:solidFill>
                  </a:tcPr>
                </a:tc>
                <a:tc gridSpan="4">
                  <a:txBody>
                    <a:bodyPr/>
                    <a:lstStyle/>
                    <a:p>
                      <a:pPr marL="0" algn="l" rtl="0" eaLnBrk="1" fontAlgn="ctr" latinLnBrk="0" hangingPunct="1">
                        <a:spcBef>
                          <a:spcPts val="0"/>
                        </a:spcBef>
                        <a:spcAft>
                          <a:spcPts val="0"/>
                        </a:spcAft>
                      </a:pPr>
                      <a:endParaRPr lang="es-MX" sz="600" b="0" i="0" u="none" strike="noStrike" dirty="0">
                        <a:effectLst/>
                        <a:latin typeface="Arial" panose="020B0604020202020204" pitchFamily="34" charset="0"/>
                      </a:endParaRPr>
                    </a:p>
                  </a:txBody>
                  <a:tcPr marL="80489" marR="80489" marT="40244" marB="40244" anchor="ctr">
                    <a:lnL w="635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230760433"/>
                  </a:ext>
                </a:extLst>
              </a:tr>
            </a:tbl>
          </a:graphicData>
        </a:graphic>
      </p:graphicFrame>
      <p:graphicFrame>
        <p:nvGraphicFramePr>
          <p:cNvPr id="5" name="Tabla 4"/>
          <p:cNvGraphicFramePr>
            <a:graphicFrameLocks noGrp="1"/>
          </p:cNvGraphicFramePr>
          <p:nvPr>
            <p:extLst/>
          </p:nvPr>
        </p:nvGraphicFramePr>
        <p:xfrm>
          <a:off x="4068525" y="512266"/>
          <a:ext cx="4823999" cy="4545208"/>
        </p:xfrm>
        <a:graphic>
          <a:graphicData uri="http://schemas.openxmlformats.org/drawingml/2006/table">
            <a:tbl>
              <a:tblPr firstRow="1" bandRow="1"/>
              <a:tblGrid>
                <a:gridCol w="641853">
                  <a:extLst>
                    <a:ext uri="{9D8B030D-6E8A-4147-A177-3AD203B41FA5}">
                      <a16:colId xmlns:a16="http://schemas.microsoft.com/office/drawing/2014/main" val="2605492190"/>
                    </a:ext>
                  </a:extLst>
                </a:gridCol>
                <a:gridCol w="1795331">
                  <a:extLst>
                    <a:ext uri="{9D8B030D-6E8A-4147-A177-3AD203B41FA5}">
                      <a16:colId xmlns:a16="http://schemas.microsoft.com/office/drawing/2014/main" val="3084686496"/>
                    </a:ext>
                  </a:extLst>
                </a:gridCol>
                <a:gridCol w="295742">
                  <a:extLst>
                    <a:ext uri="{9D8B030D-6E8A-4147-A177-3AD203B41FA5}">
                      <a16:colId xmlns:a16="http://schemas.microsoft.com/office/drawing/2014/main" val="86605906"/>
                    </a:ext>
                  </a:extLst>
                </a:gridCol>
                <a:gridCol w="1795331">
                  <a:extLst>
                    <a:ext uri="{9D8B030D-6E8A-4147-A177-3AD203B41FA5}">
                      <a16:colId xmlns:a16="http://schemas.microsoft.com/office/drawing/2014/main" val="2305927071"/>
                    </a:ext>
                  </a:extLst>
                </a:gridCol>
                <a:gridCol w="295742">
                  <a:extLst>
                    <a:ext uri="{9D8B030D-6E8A-4147-A177-3AD203B41FA5}">
                      <a16:colId xmlns:a16="http://schemas.microsoft.com/office/drawing/2014/main" val="1863437419"/>
                    </a:ext>
                  </a:extLst>
                </a:gridCol>
              </a:tblGrid>
              <a:tr h="194884">
                <a:tc gridSpan="3">
                  <a:txBody>
                    <a:bodyPr/>
                    <a:lstStyle/>
                    <a:p>
                      <a:pPr marL="0" marR="0" indent="0" algn="ctr" rtl="0" eaLnBrk="1" fontAlgn="ctr" latinLnBrk="0" hangingPunct="1">
                        <a:spcBef>
                          <a:spcPts val="0"/>
                        </a:spcBef>
                        <a:spcAft>
                          <a:spcPts val="0"/>
                        </a:spcAft>
                      </a:pPr>
                      <a:r>
                        <a:rPr lang="es-MX" sz="800" b="1" i="0" u="none" strike="noStrike" dirty="0" smtClean="0">
                          <a:effectLst/>
                          <a:latin typeface="Arial" panose="020B0604020202020204" pitchFamily="34" charset="0"/>
                          <a:cs typeface="Arial" panose="020B0604020202020204" pitchFamily="34" charset="0"/>
                        </a:rPr>
                        <a:t>PERFIL DE LOS CANDIDATOS</a:t>
                      </a:r>
                      <a:r>
                        <a:rPr lang="es-MX" sz="800" b="1" i="0" u="none" strike="noStrike" baseline="0" dirty="0" smtClean="0">
                          <a:effectLst/>
                          <a:latin typeface="Arial" panose="020B0604020202020204" pitchFamily="34" charset="0"/>
                          <a:cs typeface="Arial" panose="020B0604020202020204" pitchFamily="34" charset="0"/>
                        </a:rPr>
                        <a:t> AL PUESTO DE:</a:t>
                      </a: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indent="0" algn="ctr" rtl="0" eaLnBrk="1" fontAlgn="ctr" latinLnBrk="0" hangingPunct="1">
                        <a:spcBef>
                          <a:spcPts val="0"/>
                        </a:spcBef>
                        <a:spcAft>
                          <a:spcPts val="0"/>
                        </a:spcAft>
                      </a:pP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indent="0" algn="ctr" rtl="0" eaLnBrk="1" fontAlgn="ctr" latinLnBrk="0" hangingPunct="1">
                        <a:spcBef>
                          <a:spcPts val="0"/>
                        </a:spcBef>
                        <a:spcAft>
                          <a:spcPts val="0"/>
                        </a:spcAft>
                      </a:pP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indent="0" algn="ctr" rtl="0" eaLnBrk="1" fontAlgn="ctr" latinLnBrk="0" hangingPunct="1">
                        <a:spcBef>
                          <a:spcPts val="0"/>
                        </a:spcBef>
                        <a:spcAft>
                          <a:spcPts val="0"/>
                        </a:spcAft>
                      </a:pPr>
                      <a:r>
                        <a:rPr lang="es-MX" sz="800" b="1" i="1" u="none" strike="noStrike" dirty="0" smtClean="0">
                          <a:solidFill>
                            <a:srgbClr val="FF0000"/>
                          </a:solidFill>
                          <a:effectLst/>
                          <a:latin typeface="Arial" panose="020B0604020202020204" pitchFamily="34" charset="0"/>
                          <a:cs typeface="Arial" panose="020B0604020202020204" pitchFamily="34" charset="0"/>
                        </a:rPr>
                        <a:t>TÉCNICO DE MANTENIMIENTO</a:t>
                      </a:r>
                      <a:endParaRPr lang="es-MX" sz="800" b="1" i="1" u="none" strike="noStrike" dirty="0">
                        <a:solidFill>
                          <a:srgbClr val="FF0000"/>
                        </a:solidFill>
                        <a:effectLst/>
                        <a:latin typeface="Arial" panose="020B0604020202020204" pitchFamily="34" charset="0"/>
                        <a:cs typeface="Arial" panose="020B0604020202020204" pitchFamily="34" charset="0"/>
                      </a:endParaRPr>
                    </a:p>
                  </a:txBody>
                  <a:tcPr marL="63962" marR="63962" marT="31935" marB="31935"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marL="0" algn="l"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8670565"/>
                  </a:ext>
                </a:extLst>
              </a:tr>
              <a:tr h="194884">
                <a:tc>
                  <a:txBody>
                    <a:bodyPr/>
                    <a:lstStyle/>
                    <a:p>
                      <a:pPr marL="0" marR="0" indent="0" algn="ctr" rtl="0" eaLnBrk="1" fontAlgn="ctr" latinLnBrk="0" hangingPunct="1">
                        <a:spcBef>
                          <a:spcPts val="0"/>
                        </a:spcBef>
                        <a:spcAft>
                          <a:spcPts val="0"/>
                        </a:spcAft>
                      </a:pPr>
                      <a:r>
                        <a:rPr lang="es-MX" sz="700" b="0" i="0" u="none" strike="noStrike" kern="1200" dirty="0" smtClean="0">
                          <a:solidFill>
                            <a:srgbClr val="000000"/>
                          </a:solidFill>
                          <a:effectLst/>
                          <a:latin typeface="Arial" panose="020B0604020202020204" pitchFamily="34" charset="0"/>
                          <a:cs typeface="Arial" panose="020B0604020202020204" pitchFamily="34" charset="0"/>
                        </a:rPr>
                        <a:t>Candidato</a:t>
                      </a:r>
                      <a:endParaRPr lang="es-MX" sz="7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ctr" latinLnBrk="0" hangingPunct="1">
                        <a:spcBef>
                          <a:spcPts val="0"/>
                        </a:spcBef>
                        <a:spcAft>
                          <a:spcPts val="0"/>
                        </a:spcAft>
                      </a:pPr>
                      <a:r>
                        <a:rPr lang="es-MX" sz="800" b="1" i="0" u="none" strike="noStrike" kern="1200">
                          <a:solidFill>
                            <a:srgbClr val="000000"/>
                          </a:solidFill>
                          <a:effectLst/>
                          <a:latin typeface="+mn-lt"/>
                          <a:cs typeface="Arial" panose="020B0604020202020204" pitchFamily="34" charset="0"/>
                        </a:rPr>
                        <a:t>MARIO RAMOS  RUIZ</a:t>
                      </a:r>
                      <a:endParaRPr lang="es-MX" sz="1800" b="0" i="0" u="none" strike="noStrike">
                        <a:effectLst/>
                        <a:latin typeface="+mn-lt"/>
                      </a:endParaRPr>
                    </a:p>
                  </a:txBody>
                  <a:tcPr marL="64008" marR="64008" marT="31877" marB="318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ctr" latinLnBrk="0" hangingPunct="1">
                        <a:spcBef>
                          <a:spcPts val="0"/>
                        </a:spcBef>
                        <a:spcAft>
                          <a:spcPts val="0"/>
                        </a:spcAft>
                      </a:pPr>
                      <a:r>
                        <a:rPr lang="es-MX" sz="800" b="1" i="0" u="none" strike="noStrike" kern="1200">
                          <a:solidFill>
                            <a:srgbClr val="000000"/>
                          </a:solidFill>
                          <a:effectLst/>
                          <a:latin typeface="+mn-lt"/>
                          <a:cs typeface="Arial" panose="020B0604020202020204" pitchFamily="34" charset="0"/>
                        </a:rPr>
                        <a:t>TM</a:t>
                      </a:r>
                      <a:endParaRPr lang="es-MX" sz="1800" b="0" i="0" u="none" strike="noStrike">
                        <a:effectLst/>
                        <a:latin typeface="+mn-lt"/>
                      </a:endParaRPr>
                    </a:p>
                  </a:txBody>
                  <a:tcPr marL="64008" marR="64008" marT="31877" marB="31877"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JOSÉ</a:t>
                      </a:r>
                      <a:r>
                        <a:rPr lang="es-MX" sz="800" b="1" i="0" u="none" strike="noStrike" kern="1200" baseline="0" dirty="0">
                          <a:solidFill>
                            <a:srgbClr val="000000"/>
                          </a:solidFill>
                          <a:effectLst/>
                          <a:latin typeface="+mn-lt"/>
                          <a:cs typeface="Arial" panose="020B0604020202020204" pitchFamily="34" charset="0"/>
                        </a:rPr>
                        <a:t> ALVAREZ PEREZ</a:t>
                      </a:r>
                      <a:endParaRPr lang="es-MX" sz="1800" b="0" i="0" u="none" strike="noStrike" dirty="0">
                        <a:effectLst/>
                        <a:latin typeface="+mn-lt"/>
                      </a:endParaRPr>
                    </a:p>
                  </a:txBody>
                  <a:tcPr marL="64008" marR="64008" marT="31877" marB="31877"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TM</a:t>
                      </a: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9911165"/>
                  </a:ext>
                </a:extLst>
              </a:tr>
              <a:tr h="0">
                <a:tc rowSpan="5">
                  <a:txBody>
                    <a:bodyPr/>
                    <a:lstStyle/>
                    <a:p>
                      <a:pPr marL="0" algn="ctr" rtl="0" eaLnBrk="1" fontAlgn="ctr" latinLnBrk="0" hangingPunct="1">
                        <a:spcBef>
                          <a:spcPts val="0"/>
                        </a:spcBef>
                        <a:spcAft>
                          <a:spcPts val="0"/>
                        </a:spcAft>
                      </a:pPr>
                      <a:r>
                        <a:rPr lang="es-MX" sz="600" b="1" i="0" u="none" strike="noStrike" dirty="0" smtClean="0">
                          <a:effectLst/>
                          <a:latin typeface="Ebrima" panose="02000000000000000000" pitchFamily="2" charset="0"/>
                          <a:ea typeface="Ebrima" panose="02000000000000000000" pitchFamily="2" charset="0"/>
                          <a:cs typeface="Ebrima" panose="02000000000000000000" pitchFamily="2" charset="0"/>
                        </a:rPr>
                        <a:t>CARACTERÍ</a:t>
                      </a:r>
                      <a:r>
                        <a:rPr lang="es-MX" sz="600" b="1" i="0" u="sng" strike="noStrike" dirty="0" smtClean="0">
                          <a:effectLst/>
                          <a:latin typeface="Ebrima" panose="02000000000000000000" pitchFamily="2" charset="0"/>
                          <a:ea typeface="Ebrima" panose="02000000000000000000" pitchFamily="2" charset="0"/>
                          <a:cs typeface="Ebrima" panose="02000000000000000000" pitchFamily="2" charset="0"/>
                        </a:rPr>
                        <a:t>S</a:t>
                      </a:r>
                    </a:p>
                    <a:p>
                      <a:pPr marL="0" algn="ctr" rtl="0" eaLnBrk="1" fontAlgn="ctr" latinLnBrk="0" hangingPunct="1">
                        <a:spcBef>
                          <a:spcPts val="0"/>
                        </a:spcBef>
                        <a:spcAft>
                          <a:spcPts val="0"/>
                        </a:spcAft>
                      </a:pPr>
                      <a:r>
                        <a:rPr lang="es-MX" sz="600" b="1" i="0" u="none" strike="noStrike" dirty="0" smtClean="0">
                          <a:effectLst/>
                          <a:latin typeface="Ebrima" panose="02000000000000000000" pitchFamily="2" charset="0"/>
                          <a:ea typeface="Ebrima" panose="02000000000000000000" pitchFamily="2" charset="0"/>
                          <a:cs typeface="Ebrima" panose="02000000000000000000" pitchFamily="2" charset="0"/>
                        </a:rPr>
                        <a:t>TICAS</a:t>
                      </a:r>
                      <a:r>
                        <a:rPr lang="es-MX" sz="600" b="1" i="0" u="none" strike="noStrike" baseline="0" dirty="0" smtClean="0">
                          <a:effectLst/>
                          <a:latin typeface="Ebrima" panose="02000000000000000000" pitchFamily="2" charset="0"/>
                          <a:ea typeface="Ebrima" panose="02000000000000000000" pitchFamily="2" charset="0"/>
                          <a:cs typeface="Ebrima" panose="02000000000000000000" pitchFamily="2" charset="0"/>
                        </a:rPr>
                        <a:t> PERSONALES</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Reservado en ocasiones</a:t>
                      </a:r>
                      <a:endParaRPr lang="es-MX" sz="800" b="1" i="0" u="none" strike="noStrike" dirty="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endParaRPr>
                    </a:p>
                  </a:txBody>
                  <a:tcPr marL="65659" marR="65659" marT="32893" marB="32893"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Abierto y</a:t>
                      </a:r>
                      <a:r>
                        <a:rPr lang="es-MX" sz="800" b="1" i="0" u="none" strike="noStrike" kern="1200" baseline="0" dirty="0">
                          <a:solidFill>
                            <a:srgbClr val="000000"/>
                          </a:solidFill>
                          <a:effectLst/>
                          <a:latin typeface="+mn-lt"/>
                          <a:cs typeface="Arial" panose="020B0604020202020204" pitchFamily="34" charset="0"/>
                        </a:rPr>
                        <a:t> expresivo</a:t>
                      </a:r>
                      <a:endParaRPr lang="es-MX" sz="800" b="1" i="0" u="none" strike="noStrike" dirty="0">
                        <a:effectLst/>
                        <a:latin typeface="+mn-lt"/>
                      </a:endParaRPr>
                    </a:p>
                  </a:txBody>
                  <a:tcPr marL="89027" marR="89027" marT="44450" marB="4445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indent="0" algn="ctr" rtl="0" eaLnBrk="1" fontAlgn="auto"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375770348"/>
                  </a:ext>
                </a:extLst>
              </a:tr>
              <a:tr h="0">
                <a:tc vMerge="1">
                  <a:txBody>
                    <a:bodyPr/>
                    <a:lstStyle/>
                    <a:p>
                      <a:pPr marL="0" algn="ctr" rtl="0" eaLnBrk="1" fontAlgn="ctr" latinLnBrk="0" hangingPunct="1">
                        <a:spcBef>
                          <a:spcPts val="0"/>
                        </a:spcBef>
                        <a:spcAft>
                          <a:spcPts val="0"/>
                        </a:spcAft>
                      </a:pP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Observador</a:t>
                      </a:r>
                      <a:endParaRPr lang="es-MX" sz="800" b="1" i="0" u="none" strike="noStrike" dirty="0">
                        <a:effectLst/>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Observador</a:t>
                      </a:r>
                      <a:endParaRPr lang="es-MX" sz="800" b="1" i="0" u="none" strike="noStrike" dirty="0">
                        <a:effectLst/>
                        <a:latin typeface="+mn-lt"/>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indent="0" algn="ctr" rtl="0" eaLnBrk="1" fontAlgn="auto"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564837780"/>
                  </a:ext>
                </a:extLst>
              </a:tr>
              <a:tr h="0">
                <a:tc vMerge="1">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1270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Integrador de  equipos de trabajo</a:t>
                      </a:r>
                      <a:endParaRPr lang="es-MX" sz="800" b="1" i="0" u="none" strike="noStrike" dirty="0">
                        <a:effectLst/>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ctr"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Acostumbrado a</a:t>
                      </a:r>
                      <a:r>
                        <a:rPr lang="es-MX" sz="800" b="1" i="0" u="none" strike="noStrike" kern="1200" baseline="0" dirty="0">
                          <a:solidFill>
                            <a:srgbClr val="000000"/>
                          </a:solidFill>
                          <a:effectLst/>
                          <a:latin typeface="+mn-lt"/>
                          <a:cs typeface="Arial" panose="020B0604020202020204" pitchFamily="34" charset="0"/>
                        </a:rPr>
                        <a:t> equipos de trabajo</a:t>
                      </a:r>
                      <a:endParaRPr lang="es-MX" sz="800" b="1" i="0" u="none" strike="noStrike" dirty="0">
                        <a:effectLst/>
                        <a:latin typeface="+mn-lt"/>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033662940"/>
                  </a:ext>
                </a:extLst>
              </a:tr>
              <a:tr h="0">
                <a:tc vMerge="1">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dirty="0" smtClean="0">
                          <a:effectLst/>
                          <a:latin typeface="+mn-lt"/>
                        </a:rPr>
                        <a:t>Motivador</a:t>
                      </a:r>
                      <a:endParaRPr lang="es-MX" sz="800" b="1" i="0" u="none" strike="noStrike" dirty="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endParaRPr>
                    </a:p>
                  </a:txBody>
                  <a:tcPr marL="65659" marR="65659" marT="32893" marB="32893"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Reconoce méritos</a:t>
                      </a:r>
                      <a:endParaRPr lang="es-MX" sz="800" b="1" i="0" u="none" strike="noStrike" dirty="0">
                        <a:effectLst/>
                        <a:latin typeface="+mn-lt"/>
                      </a:endParaRPr>
                    </a:p>
                  </a:txBody>
                  <a:tcPr marL="89027" marR="89027" marT="44450" marB="4445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552801161"/>
                  </a:ext>
                </a:extLst>
              </a:tr>
              <a:tr h="0">
                <a:tc vMerge="1">
                  <a:txBody>
                    <a:bodyPr/>
                    <a:lstStyle/>
                    <a:p>
                      <a:pPr marL="0" algn="ctr" rtl="0" eaLnBrk="1" fontAlgn="ctr" latinLnBrk="0" hangingPunct="1">
                        <a:spcBef>
                          <a:spcPts val="0"/>
                        </a:spcBef>
                        <a:spcAft>
                          <a:spcPts val="0"/>
                        </a:spcAft>
                      </a:pP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auto" latinLnBrk="0" hangingPunct="1">
                        <a:spcBef>
                          <a:spcPts val="0"/>
                        </a:spcBef>
                        <a:spcAft>
                          <a:spcPts val="0"/>
                        </a:spcAft>
                      </a:pPr>
                      <a:r>
                        <a:rPr lang="es-MX" sz="800" b="1" i="0" u="none" strike="noStrike" kern="1200" dirty="0">
                          <a:solidFill>
                            <a:srgbClr val="000000"/>
                          </a:solidFill>
                          <a:effectLst/>
                          <a:latin typeface="+mn-lt"/>
                          <a:ea typeface="Calibri" panose="020F0502020204030204" pitchFamily="34" charset="0"/>
                          <a:cs typeface="Arial" panose="020B0604020202020204" pitchFamily="34" charset="0"/>
                        </a:rPr>
                        <a:t>Comunicación asertiva</a:t>
                      </a:r>
                      <a:endParaRPr lang="es-MX" sz="800" b="1"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endParaRPr>
                    </a:p>
                  </a:txBody>
                  <a:tcPr marL="65659" marR="65659" marT="32893" marB="32893"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r>
                        <a:rPr lang="es-MX" sz="800" b="1" i="0" u="none" strike="noStrike" kern="1200" dirty="0" smtClean="0">
                          <a:solidFill>
                            <a:srgbClr val="000000"/>
                          </a:solidFill>
                          <a:effectLst/>
                          <a:latin typeface="+mn-lt"/>
                          <a:ea typeface="Calibri" panose="020F0502020204030204" pitchFamily="34" charset="0"/>
                          <a:cs typeface="Arial" panose="020B0604020202020204" pitchFamily="34" charset="0"/>
                        </a:rPr>
                        <a:t>Buena</a:t>
                      </a:r>
                      <a:r>
                        <a:rPr lang="es-MX" sz="800" b="1" i="0" u="none" strike="noStrike" kern="1200" baseline="0" dirty="0" smtClean="0">
                          <a:solidFill>
                            <a:srgbClr val="000000"/>
                          </a:solidFill>
                          <a:effectLst/>
                          <a:latin typeface="+mn-lt"/>
                          <a:ea typeface="Calibri" panose="020F0502020204030204" pitchFamily="34" charset="0"/>
                          <a:cs typeface="Arial" panose="020B0604020202020204" pitchFamily="34" charset="0"/>
                        </a:rPr>
                        <a:t> </a:t>
                      </a:r>
                      <a:r>
                        <a:rPr lang="es-MX" sz="800" b="1" i="0" u="none" strike="noStrike" kern="1200" dirty="0" smtClean="0">
                          <a:solidFill>
                            <a:srgbClr val="000000"/>
                          </a:solidFill>
                          <a:effectLst/>
                          <a:latin typeface="+mn-lt"/>
                          <a:ea typeface="Calibri" panose="020F0502020204030204" pitchFamily="34" charset="0"/>
                          <a:cs typeface="Arial" panose="020B0604020202020204" pitchFamily="34" charset="0"/>
                        </a:rPr>
                        <a:t> comunicación</a:t>
                      </a:r>
                      <a:r>
                        <a:rPr lang="es-MX" sz="800" b="1" i="0" u="none" strike="noStrike" kern="1200" baseline="0" dirty="0" smtClean="0">
                          <a:solidFill>
                            <a:srgbClr val="000000"/>
                          </a:solidFill>
                          <a:effectLst/>
                          <a:latin typeface="+mn-lt"/>
                          <a:ea typeface="Calibri" panose="020F0502020204030204" pitchFamily="34" charset="0"/>
                          <a:cs typeface="Arial" panose="020B0604020202020204" pitchFamily="34" charset="0"/>
                        </a:rPr>
                        <a:t> y expresión</a:t>
                      </a:r>
                      <a:endParaRPr lang="es-MX" sz="800" b="1" i="0" u="none" strike="noStrike" dirty="0">
                        <a:effectLst/>
                        <a:latin typeface="+mn-lt"/>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526629516"/>
                  </a:ext>
                </a:extLst>
              </a:tr>
              <a:tr h="0">
                <a:tc>
                  <a:txBody>
                    <a:bodyPr/>
                    <a:lstStyle/>
                    <a:p>
                      <a:pPr marL="0" algn="ctr" rtl="0" eaLnBrk="1" fontAlgn="ctr" latinLnBrk="0" hangingPunct="1">
                        <a:spcBef>
                          <a:spcPts val="0"/>
                        </a:spcBef>
                        <a:spcAft>
                          <a:spcPts val="0"/>
                        </a:spcAft>
                      </a:pP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auto" latinLnBrk="0" hangingPunct="1">
                        <a:spcBef>
                          <a:spcPts val="0"/>
                        </a:spcBef>
                        <a:spcAft>
                          <a:spcPts val="0"/>
                        </a:spcAft>
                      </a:pPr>
                      <a:r>
                        <a:rPr lang="es-MX" sz="800" b="1" i="0" u="none" strike="noStrike" dirty="0" smtClean="0">
                          <a:effectLst/>
                          <a:latin typeface="+mn-lt"/>
                        </a:rPr>
                        <a:t>SUBTOTAL</a:t>
                      </a:r>
                      <a:r>
                        <a:rPr lang="es-MX" sz="800" b="1" i="0" u="none" strike="noStrike" baseline="0" dirty="0" smtClean="0">
                          <a:effectLst/>
                          <a:latin typeface="+mn-lt"/>
                        </a:rPr>
                        <a:t> 3</a:t>
                      </a:r>
                      <a:endParaRPr lang="es-MX" sz="800" b="1"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endParaRPr>
                    </a:p>
                  </a:txBody>
                  <a:tcPr marL="65659" marR="65659" marT="32893" marB="32893"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r>
                        <a:rPr lang="es-MX" sz="800" b="1" i="0" u="none" strike="noStrike" dirty="0" smtClean="0">
                          <a:effectLst/>
                          <a:latin typeface="+mn-lt"/>
                        </a:rPr>
                        <a:t>SUBTOTAL </a:t>
                      </a:r>
                      <a:r>
                        <a:rPr lang="es-MX" sz="800" b="1" i="0" u="none" strike="noStrike" baseline="0" dirty="0" smtClean="0">
                          <a:effectLst/>
                          <a:latin typeface="+mn-lt"/>
                        </a:rPr>
                        <a:t>  3</a:t>
                      </a:r>
                      <a:endParaRPr lang="es-MX" sz="800" b="1" i="0" u="none" strike="noStrike" dirty="0">
                        <a:effectLst/>
                        <a:latin typeface="+mn-lt"/>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675287583"/>
                  </a:ext>
                </a:extLst>
              </a:tr>
              <a:tr h="0">
                <a:tc rowSpan="7">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800" b="1" i="0" kern="1200" dirty="0" smtClean="0">
                          <a:solidFill>
                            <a:schemeClr val="tx1"/>
                          </a:solidFill>
                          <a:effectLst/>
                          <a:latin typeface="+mn-lt"/>
                          <a:ea typeface="+mn-ea"/>
                          <a:cs typeface="+mn-cs"/>
                        </a:rPr>
                        <a:t>CAPACIDA-DES</a:t>
                      </a:r>
                      <a:endParaRPr lang="es-MX" sz="800" dirty="0" smtClean="0">
                        <a:effectLst/>
                      </a:endParaRPr>
                    </a:p>
                    <a:p>
                      <a:pPr marL="0" algn="ctr" rtl="0" eaLnBrk="1" fontAlgn="ctr" latinLnBrk="0" hangingPunct="1">
                        <a:spcBef>
                          <a:spcPts val="0"/>
                        </a:spcBef>
                        <a:spcAft>
                          <a:spcPts val="0"/>
                        </a:spcAft>
                      </a:pPr>
                      <a:endParaRPr lang="es-MX" sz="8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Capacidad de trabajar bajo presión</a:t>
                      </a:r>
                      <a:endParaRPr lang="es-MX" sz="800" b="1"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a:effectLst/>
                        <a:latin typeface="+mn-lt"/>
                      </a:endParaRPr>
                    </a:p>
                  </a:txBody>
                  <a:tcPr marL="65659" marR="65659" marT="32893" marB="32893"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r>
                        <a:rPr lang="es-MX" sz="800" b="1" i="0" u="none" strike="noStrike" kern="1200">
                          <a:solidFill>
                            <a:srgbClr val="000000"/>
                          </a:solidFill>
                          <a:effectLst/>
                          <a:latin typeface="+mn-lt"/>
                          <a:cs typeface="Arial" panose="020B0604020202020204" pitchFamily="34" charset="0"/>
                        </a:rPr>
                        <a:t>Capacidad de trabajar bajo presión</a:t>
                      </a:r>
                      <a:endParaRPr lang="es-MX" sz="800" b="1" i="0" u="none" strike="noStrike">
                        <a:effectLst/>
                        <a:latin typeface="+mn-lt"/>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381850061"/>
                  </a:ext>
                </a:extLst>
              </a:tr>
              <a:tr h="0">
                <a:tc vMerge="1">
                  <a:txBody>
                    <a:bodyPr/>
                    <a:lstStyle/>
                    <a:p>
                      <a:pPr marL="0" algn="ctr" rtl="0" eaLnBrk="1" fontAlgn="ctr" latinLnBrk="0" hangingPunct="1">
                        <a:spcBef>
                          <a:spcPts val="0"/>
                        </a:spcBef>
                        <a:spcAft>
                          <a:spcPts val="0"/>
                        </a:spcAft>
                      </a:pPr>
                      <a:endParaRPr lang="es-MX" sz="8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auto" latinLnBrk="0" hangingPunct="1">
                        <a:spcBef>
                          <a:spcPts val="0"/>
                        </a:spcBef>
                        <a:spcAft>
                          <a:spcPts val="0"/>
                        </a:spcAft>
                      </a:pPr>
                      <a:r>
                        <a:rPr lang="es-MX" sz="800" b="1" i="0" u="none" strike="noStrike" dirty="0" smtClean="0">
                          <a:effectLst/>
                          <a:latin typeface="+mn-lt"/>
                        </a:rPr>
                        <a:t>Buen</a:t>
                      </a:r>
                      <a:r>
                        <a:rPr lang="es-MX" sz="800" b="1" i="0" u="none" strike="noStrike" baseline="0" dirty="0" smtClean="0">
                          <a:effectLst/>
                          <a:latin typeface="+mn-lt"/>
                        </a:rPr>
                        <a:t> manejo técnico del seguimiento de reportes y bitácoras</a:t>
                      </a:r>
                      <a:endParaRPr lang="es-MX" sz="800" b="1"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endParaRPr>
                    </a:p>
                  </a:txBody>
                  <a:tcPr marL="65659" marR="65659" marT="32893" marB="32893"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800" b="1" i="0" kern="1200" baseline="0" dirty="0" smtClean="0">
                          <a:solidFill>
                            <a:schemeClr val="tx1"/>
                          </a:solidFill>
                          <a:effectLst/>
                          <a:latin typeface="+mn-lt"/>
                          <a:ea typeface="+mn-ea"/>
                          <a:cs typeface="+mn-cs"/>
                        </a:rPr>
                        <a:t>Buen manejo técnico del seguimiento de reportes y bitácoras</a:t>
                      </a:r>
                      <a:endParaRPr lang="es-MX" sz="800" b="1" dirty="0" smtClean="0">
                        <a:effectLst/>
                        <a:latin typeface="+mn-lt"/>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766906075"/>
                  </a:ext>
                </a:extLst>
              </a:tr>
              <a:tr h="0">
                <a:tc vMerge="1">
                  <a:txBody>
                    <a:bodyPr/>
                    <a:lstStyle/>
                    <a:p>
                      <a:pPr marL="0" algn="ctr" rtl="0" eaLnBrk="1" fontAlgn="ctr" latinLnBrk="0" hangingPunct="1">
                        <a:spcBef>
                          <a:spcPts val="0"/>
                        </a:spcBef>
                        <a:spcAft>
                          <a:spcPts val="0"/>
                        </a:spcAft>
                      </a:pPr>
                      <a:endParaRPr lang="es-MX" sz="8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auto" latinLnBrk="0" hangingPunct="1">
                        <a:spcBef>
                          <a:spcPts val="0"/>
                        </a:spcBef>
                        <a:spcAft>
                          <a:spcPts val="0"/>
                        </a:spcAft>
                      </a:pPr>
                      <a:r>
                        <a:rPr lang="es-MX" sz="800" b="1" i="0" u="none" strike="noStrike" kern="1200" dirty="0" smtClean="0">
                          <a:solidFill>
                            <a:srgbClr val="000000"/>
                          </a:solidFill>
                          <a:effectLst/>
                          <a:latin typeface="+mn-lt"/>
                          <a:ea typeface="Calibri" panose="020F0502020204030204" pitchFamily="34" charset="0"/>
                          <a:cs typeface="Arial" panose="020B0604020202020204" pitchFamily="34" charset="0"/>
                        </a:rPr>
                        <a:t>Poca experiencia en negociación </a:t>
                      </a:r>
                      <a:r>
                        <a:rPr lang="es-MX" sz="800" b="1" i="0" u="none" strike="noStrike" kern="1200" dirty="0">
                          <a:solidFill>
                            <a:srgbClr val="000000"/>
                          </a:solidFill>
                          <a:effectLst/>
                          <a:latin typeface="+mn-lt"/>
                          <a:ea typeface="Calibri" panose="020F0502020204030204" pitchFamily="34" charset="0"/>
                          <a:cs typeface="Arial" panose="020B0604020202020204" pitchFamily="34" charset="0"/>
                        </a:rPr>
                        <a:t>y manejo de conflictos.</a:t>
                      </a:r>
                      <a:endParaRPr lang="es-MX" sz="800" b="1" i="0" u="none" strike="noStrike" dirty="0">
                        <a:effectLst/>
                        <a:latin typeface="+mn-lt"/>
                      </a:endParaRPr>
                    </a:p>
                    <a:p>
                      <a:pPr marL="0" marR="0" indent="0" algn="ctr"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No conflictivo</a:t>
                      </a:r>
                      <a:endParaRPr lang="es-MX" sz="800" b="1"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a:effectLst/>
                        <a:latin typeface="+mn-lt"/>
                      </a:endParaRPr>
                    </a:p>
                  </a:txBody>
                  <a:tcPr marL="65659" marR="65659" marT="32893" marB="32893"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r>
                        <a:rPr lang="es-MX" sz="800" b="1" i="0" u="none" strike="noStrike" kern="1200" dirty="0" smtClean="0">
                          <a:solidFill>
                            <a:srgbClr val="000000"/>
                          </a:solidFill>
                          <a:effectLst/>
                          <a:latin typeface="+mn-lt"/>
                          <a:ea typeface="Calibri" panose="020F0502020204030204" pitchFamily="34" charset="0"/>
                          <a:cs typeface="Arial" panose="020B0604020202020204" pitchFamily="34" charset="0"/>
                        </a:rPr>
                        <a:t>Capacidad </a:t>
                      </a:r>
                      <a:r>
                        <a:rPr lang="es-MX" sz="800" b="1" i="0" u="none" strike="noStrike" kern="1200" dirty="0">
                          <a:solidFill>
                            <a:srgbClr val="000000"/>
                          </a:solidFill>
                          <a:effectLst/>
                          <a:latin typeface="+mn-lt"/>
                          <a:ea typeface="Calibri" panose="020F0502020204030204" pitchFamily="34" charset="0"/>
                          <a:cs typeface="Arial" panose="020B0604020202020204" pitchFamily="34" charset="0"/>
                        </a:rPr>
                        <a:t>de negociación y manejo de conflictos.</a:t>
                      </a:r>
                      <a:endParaRPr lang="es-MX" sz="800" b="1" i="0" u="none" strike="noStrike" dirty="0">
                        <a:effectLst/>
                        <a:latin typeface="+mn-lt"/>
                      </a:endParaRPr>
                    </a:p>
                    <a:p>
                      <a:pPr marL="0" marR="0" indent="0" algn="ctr" rtl="0" eaLnBrk="1" fontAlgn="auto" latinLnBrk="0" hangingPunct="1">
                        <a:spcBef>
                          <a:spcPts val="0"/>
                        </a:spcBef>
                        <a:spcAft>
                          <a:spcPts val="0"/>
                        </a:spcAft>
                      </a:pPr>
                      <a:r>
                        <a:rPr lang="es-MX" sz="800" b="1" i="0" u="none" strike="noStrike" kern="1200" dirty="0">
                          <a:solidFill>
                            <a:srgbClr val="000000"/>
                          </a:solidFill>
                          <a:effectLst/>
                          <a:latin typeface="+mn-lt"/>
                          <a:cs typeface="Arial" panose="020B0604020202020204" pitchFamily="34" charset="0"/>
                        </a:rPr>
                        <a:t>No conflictivo</a:t>
                      </a:r>
                      <a:endParaRPr lang="es-MX" sz="800" b="1" i="0" u="none" strike="noStrike" dirty="0">
                        <a:effectLst/>
                        <a:latin typeface="+mn-lt"/>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196247216"/>
                  </a:ext>
                </a:extLst>
              </a:tr>
              <a:tr h="0">
                <a:tc vMerge="1">
                  <a:txBody>
                    <a:bodyPr/>
                    <a:lstStyle/>
                    <a:p>
                      <a:pPr marL="0" algn="ctr" rtl="0" eaLnBrk="1" fontAlgn="ctr" latinLnBrk="0" hangingPunct="1">
                        <a:spcBef>
                          <a:spcPts val="0"/>
                        </a:spcBef>
                        <a:spcAft>
                          <a:spcPts val="0"/>
                        </a:spcAft>
                      </a:pPr>
                      <a:endParaRPr lang="es-MX" sz="8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kern="1200" baseline="0" dirty="0" smtClean="0">
                          <a:solidFill>
                            <a:srgbClr val="000000"/>
                          </a:solidFill>
                          <a:effectLst/>
                          <a:latin typeface="+mn-lt"/>
                          <a:cs typeface="Arial" panose="020B0604020202020204" pitchFamily="34" charset="0"/>
                        </a:rPr>
                        <a:t>Buena relación con el personal</a:t>
                      </a:r>
                      <a:endParaRPr lang="es-MX" sz="800" b="1" i="0" u="none" strike="noStrike" dirty="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a:effectLst/>
                        <a:latin typeface="+mn-lt"/>
                      </a:endParaRPr>
                    </a:p>
                  </a:txBody>
                  <a:tcPr marL="65659" marR="65659" marT="32893" marB="32893"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kern="1200" baseline="0" dirty="0" smtClean="0">
                          <a:solidFill>
                            <a:srgbClr val="000000"/>
                          </a:solidFill>
                          <a:effectLst/>
                          <a:latin typeface="+mn-lt"/>
                          <a:cs typeface="Arial" panose="020B0604020202020204" pitchFamily="34" charset="0"/>
                        </a:rPr>
                        <a:t>Buena relación pero en ocasiones rígida</a:t>
                      </a:r>
                      <a:endParaRPr lang="es-MX" sz="800" b="1" i="0" u="none" strike="noStrike" dirty="0">
                        <a:effectLst/>
                        <a:latin typeface="+mn-lt"/>
                      </a:endParaRPr>
                    </a:p>
                  </a:txBody>
                  <a:tcPr marL="89027" marR="89027" marT="44450" marB="4445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922611770"/>
                  </a:ext>
                </a:extLst>
              </a:tr>
              <a:tr h="0">
                <a:tc vMerge="1">
                  <a:txBody>
                    <a:bodyPr/>
                    <a:lstStyle/>
                    <a:p>
                      <a:pPr marL="0" algn="ctr" rtl="0" eaLnBrk="1" fontAlgn="ctr" latinLnBrk="0" hangingPunct="1">
                        <a:spcBef>
                          <a:spcPts val="0"/>
                        </a:spcBef>
                        <a:spcAft>
                          <a:spcPts val="0"/>
                        </a:spcAft>
                      </a:pPr>
                      <a:endParaRPr lang="es-MX" sz="8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Experiencia limitada en </a:t>
                      </a:r>
                      <a:r>
                        <a:rPr lang="es-MX" sz="800" b="1" i="0" u="none" strike="noStrike" kern="1200" dirty="0">
                          <a:solidFill>
                            <a:srgbClr val="000000"/>
                          </a:solidFill>
                          <a:effectLst/>
                          <a:latin typeface="+mn-lt"/>
                          <a:cs typeface="Arial" panose="020B0604020202020204" pitchFamily="34" charset="0"/>
                        </a:rPr>
                        <a:t>planeación, programación y evaluación de resultados</a:t>
                      </a:r>
                      <a:r>
                        <a:rPr lang="es-MX" sz="800" b="1" i="0" u="none" strike="noStrike" kern="1200" dirty="0" smtClean="0">
                          <a:solidFill>
                            <a:srgbClr val="000000"/>
                          </a:solidFill>
                          <a:effectLst/>
                          <a:latin typeface="+mn-lt"/>
                          <a:cs typeface="Arial" panose="020B0604020202020204" pitchFamily="34" charset="0"/>
                        </a:rPr>
                        <a:t>.</a:t>
                      </a:r>
                      <a:endParaRPr lang="es-MX" sz="800" b="1" i="0" u="none" strike="noStrike" dirty="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endParaRPr>
                    </a:p>
                  </a:txBody>
                  <a:tcPr marL="65659" marR="65659" marT="32893" marB="32893"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Experiencia media </a:t>
                      </a:r>
                      <a:r>
                        <a:rPr lang="es-MX" sz="800" b="1" i="0" u="none" strike="noStrike" kern="1200" dirty="0">
                          <a:solidFill>
                            <a:srgbClr val="000000"/>
                          </a:solidFill>
                          <a:effectLst/>
                          <a:latin typeface="+mn-lt"/>
                          <a:cs typeface="Arial" panose="020B0604020202020204" pitchFamily="34" charset="0"/>
                        </a:rPr>
                        <a:t>en planeación, programación y evaluación de resultados</a:t>
                      </a:r>
                      <a:r>
                        <a:rPr lang="es-MX" sz="800" b="1" i="0" u="none" strike="noStrike" kern="1200" dirty="0" smtClean="0">
                          <a:solidFill>
                            <a:srgbClr val="000000"/>
                          </a:solidFill>
                          <a:effectLst/>
                          <a:latin typeface="+mn-lt"/>
                          <a:cs typeface="Arial" panose="020B0604020202020204" pitchFamily="34" charset="0"/>
                        </a:rPr>
                        <a:t>,.</a:t>
                      </a:r>
                      <a:endParaRPr lang="es-MX" sz="800" b="1" i="0" u="none" strike="noStrike" dirty="0">
                        <a:effectLst/>
                        <a:latin typeface="+mn-lt"/>
                      </a:endParaRPr>
                    </a:p>
                  </a:txBody>
                  <a:tcPr marL="89027" marR="89027" marT="44450" marB="4445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076783796"/>
                  </a:ext>
                </a:extLst>
              </a:tr>
              <a:tr h="0">
                <a:tc vMerge="1">
                  <a:txBody>
                    <a:bodyPr/>
                    <a:lstStyle/>
                    <a:p>
                      <a:pPr marL="0" algn="ctr" rtl="0" eaLnBrk="1" fontAlgn="ctr" latinLnBrk="0" hangingPunct="1">
                        <a:spcBef>
                          <a:spcPts val="0"/>
                        </a:spcBef>
                        <a:spcAft>
                          <a:spcPts val="0"/>
                        </a:spcAft>
                      </a:pPr>
                      <a:endParaRPr lang="es-MX" sz="8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dirty="0" smtClean="0">
                          <a:effectLst/>
                          <a:latin typeface="+mn-lt"/>
                        </a:rPr>
                        <a:t>Conocimientos de sistemas informáticos</a:t>
                      </a:r>
                      <a:endParaRPr lang="es-MX" sz="800" b="1" i="0" u="none" strike="noStrike" dirty="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endParaRPr>
                    </a:p>
                  </a:txBody>
                  <a:tcPr marL="65659" marR="65659" marT="32893" marB="32893"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800" b="1" i="0" kern="1200" dirty="0" smtClean="0">
                          <a:solidFill>
                            <a:schemeClr val="tx1"/>
                          </a:solidFill>
                          <a:effectLst/>
                          <a:latin typeface="+mn-lt"/>
                          <a:ea typeface="+mn-ea"/>
                          <a:cs typeface="+mn-cs"/>
                        </a:rPr>
                        <a:t>Conocimientos de sistemas informáticos</a:t>
                      </a:r>
                      <a:endParaRPr lang="es-MX" sz="800" b="1" dirty="0" smtClean="0">
                        <a:effectLst/>
                        <a:latin typeface="+mn-lt"/>
                      </a:endParaRPr>
                    </a:p>
                  </a:txBody>
                  <a:tcPr marL="89027" marR="89027" marT="44450" marB="4445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089806538"/>
                  </a:ext>
                </a:extLst>
              </a:tr>
              <a:tr h="0">
                <a:tc vMerge="1">
                  <a:txBody>
                    <a:bodyPr/>
                    <a:lstStyle/>
                    <a:p>
                      <a:pPr marL="0" algn="ctr" rtl="0" eaLnBrk="1" fontAlgn="ctr" latinLnBrk="0" hangingPunct="1">
                        <a:spcBef>
                          <a:spcPts val="0"/>
                        </a:spcBef>
                        <a:spcAft>
                          <a:spcPts val="0"/>
                        </a:spcAft>
                      </a:pPr>
                      <a:endParaRPr lang="es-MX" sz="8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dirty="0" smtClean="0">
                          <a:effectLst/>
                          <a:latin typeface="+mn-lt"/>
                        </a:rPr>
                        <a:t>Capacidad de priorizar la importancia de las asignaciones de ordenes</a:t>
                      </a:r>
                      <a:endParaRPr lang="es-MX" sz="800" b="1" i="0" u="none" strike="noStrike" dirty="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endParaRPr>
                    </a:p>
                  </a:txBody>
                  <a:tcPr marL="65659" marR="65659" marT="32893" marB="32893"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ctr" latinLnBrk="0" hangingPunct="1">
                        <a:spcBef>
                          <a:spcPts val="0"/>
                        </a:spcBef>
                        <a:spcAft>
                          <a:spcPts val="0"/>
                        </a:spcAft>
                      </a:pPr>
                      <a:r>
                        <a:rPr lang="es-MX" sz="800" b="1" i="0" u="none" strike="noStrike" dirty="0" smtClean="0">
                          <a:effectLst/>
                          <a:latin typeface="+mn-lt"/>
                        </a:rPr>
                        <a:t>Aceptable priorización de las asignación de ordenes</a:t>
                      </a:r>
                      <a:endParaRPr lang="es-MX" sz="800" b="1" i="0" u="none" strike="noStrike" dirty="0">
                        <a:effectLst/>
                        <a:latin typeface="+mn-lt"/>
                      </a:endParaRPr>
                    </a:p>
                  </a:txBody>
                  <a:tcPr marL="89027" marR="89027" marT="44450" marB="4445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111635971"/>
                  </a:ext>
                </a:extLst>
              </a:tr>
              <a:tr h="0">
                <a:tc>
                  <a:txBody>
                    <a:bodyPr/>
                    <a:lstStyle/>
                    <a:p>
                      <a:pPr marL="0" algn="ctr" rtl="0" eaLnBrk="1" fontAlgn="ctr" latinLnBrk="0" hangingPunct="1">
                        <a:spcBef>
                          <a:spcPts val="0"/>
                        </a:spcBef>
                        <a:spcAft>
                          <a:spcPts val="0"/>
                        </a:spcAft>
                      </a:pPr>
                      <a:endParaRPr lang="es-MX" sz="800" b="1" i="0" u="none" strike="noStrike" dirty="0">
                        <a:effectLst/>
                        <a:latin typeface="+mn-lt"/>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dirty="0" smtClean="0">
                          <a:effectLst/>
                          <a:latin typeface="+mn-lt"/>
                        </a:rPr>
                        <a:t>SUBTOTAL</a:t>
                      </a:r>
                      <a:r>
                        <a:rPr lang="es-MX" sz="800" b="1" i="0" u="none" strike="noStrike" baseline="0" dirty="0" smtClean="0">
                          <a:effectLst/>
                          <a:latin typeface="+mn-lt"/>
                        </a:rPr>
                        <a:t> 4</a:t>
                      </a:r>
                      <a:endParaRPr lang="es-MX" sz="800" b="1" i="0" u="none" strike="noStrike" dirty="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endParaRPr>
                    </a:p>
                  </a:txBody>
                  <a:tcPr marL="65659" marR="65659" marT="32893" marB="32893"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dirty="0" smtClean="0">
                          <a:effectLst/>
                          <a:latin typeface="+mn-lt"/>
                        </a:rPr>
                        <a:t>SUBTOTAL 4</a:t>
                      </a:r>
                      <a:endParaRPr lang="es-MX" sz="800" b="1" i="0" u="none" strike="noStrike" dirty="0">
                        <a:effectLst/>
                        <a:latin typeface="+mn-lt"/>
                      </a:endParaRPr>
                    </a:p>
                  </a:txBody>
                  <a:tcPr marL="89027" marR="89027" marT="44450" marB="4445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785026415"/>
                  </a:ext>
                </a:extLst>
              </a:tr>
              <a:tr h="0">
                <a:tc>
                  <a:txBody>
                    <a:bodyPr/>
                    <a:lstStyle/>
                    <a:p>
                      <a:pPr marL="0" algn="ctr" rtl="0" eaLnBrk="1" fontAlgn="ctr" latinLnBrk="0" hangingPunct="1">
                        <a:spcBef>
                          <a:spcPts val="0"/>
                        </a:spcBef>
                        <a:spcAft>
                          <a:spcPts val="0"/>
                        </a:spcAft>
                      </a:pPr>
                      <a:endParaRPr lang="es-MX" sz="800" b="1" i="0" u="none" strike="noStrike" dirty="0">
                        <a:effectLst/>
                        <a:latin typeface="+mn-lt"/>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dirty="0" smtClean="0">
                          <a:effectLst/>
                          <a:latin typeface="+mn-lt"/>
                        </a:rPr>
                        <a:t>GRAN</a:t>
                      </a:r>
                      <a:r>
                        <a:rPr lang="es-MX" sz="800" b="1" i="0" u="none" strike="noStrike" baseline="0" dirty="0" smtClean="0">
                          <a:effectLst/>
                          <a:latin typeface="+mn-lt"/>
                        </a:rPr>
                        <a:t> TOTAL</a:t>
                      </a:r>
                      <a:endParaRPr lang="es-MX" sz="800" b="1" i="0" u="none" strike="noStrike" dirty="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endParaRPr>
                    </a:p>
                  </a:txBody>
                  <a:tcPr marL="65659" marR="65659" marT="32893" marB="32893"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dirty="0" smtClean="0">
                          <a:effectLst/>
                          <a:latin typeface="+mn-lt"/>
                        </a:rPr>
                        <a:t>GRAN TOTAL</a:t>
                      </a:r>
                      <a:endParaRPr lang="es-MX" sz="800" b="1" i="0" u="none" strike="noStrike" dirty="0">
                        <a:effectLst/>
                        <a:latin typeface="+mn-lt"/>
                      </a:endParaRPr>
                    </a:p>
                  </a:txBody>
                  <a:tcPr marL="89027" marR="89027" marT="44450" marB="4445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82931871"/>
                  </a:ext>
                </a:extLst>
              </a:tr>
            </a:tbl>
          </a:graphicData>
        </a:graphic>
      </p:graphicFrame>
      <p:graphicFrame>
        <p:nvGraphicFramePr>
          <p:cNvPr id="7" name="Tabla 6"/>
          <p:cNvGraphicFramePr>
            <a:graphicFrameLocks noGrp="1"/>
          </p:cNvGraphicFramePr>
          <p:nvPr>
            <p:extLst/>
          </p:nvPr>
        </p:nvGraphicFramePr>
        <p:xfrm>
          <a:off x="251520" y="3717032"/>
          <a:ext cx="3799739" cy="1721636"/>
        </p:xfrm>
        <a:graphic>
          <a:graphicData uri="http://schemas.openxmlformats.org/drawingml/2006/table">
            <a:tbl>
              <a:tblPr firstRow="1" bandRow="1">
                <a:tableStyleId>{5C22544A-7EE6-4342-B048-85BDC9FD1C3A}</a:tableStyleId>
              </a:tblPr>
              <a:tblGrid>
                <a:gridCol w="216000">
                  <a:extLst>
                    <a:ext uri="{9D8B030D-6E8A-4147-A177-3AD203B41FA5}">
                      <a16:colId xmlns:a16="http://schemas.microsoft.com/office/drawing/2014/main" val="3084850689"/>
                    </a:ext>
                  </a:extLst>
                </a:gridCol>
                <a:gridCol w="150708">
                  <a:extLst>
                    <a:ext uri="{9D8B030D-6E8A-4147-A177-3AD203B41FA5}">
                      <a16:colId xmlns:a16="http://schemas.microsoft.com/office/drawing/2014/main" val="990488874"/>
                    </a:ext>
                  </a:extLst>
                </a:gridCol>
                <a:gridCol w="625031">
                  <a:extLst>
                    <a:ext uri="{9D8B030D-6E8A-4147-A177-3AD203B41FA5}">
                      <a16:colId xmlns:a16="http://schemas.microsoft.com/office/drawing/2014/main" val="822158145"/>
                    </a:ext>
                  </a:extLst>
                </a:gridCol>
                <a:gridCol w="576000">
                  <a:extLst>
                    <a:ext uri="{9D8B030D-6E8A-4147-A177-3AD203B41FA5}">
                      <a16:colId xmlns:a16="http://schemas.microsoft.com/office/drawing/2014/main" val="3402313735"/>
                    </a:ext>
                  </a:extLst>
                </a:gridCol>
                <a:gridCol w="576000">
                  <a:extLst>
                    <a:ext uri="{9D8B030D-6E8A-4147-A177-3AD203B41FA5}">
                      <a16:colId xmlns:a16="http://schemas.microsoft.com/office/drawing/2014/main" val="3473885337"/>
                    </a:ext>
                  </a:extLst>
                </a:gridCol>
                <a:gridCol w="576000">
                  <a:extLst>
                    <a:ext uri="{9D8B030D-6E8A-4147-A177-3AD203B41FA5}">
                      <a16:colId xmlns:a16="http://schemas.microsoft.com/office/drawing/2014/main" val="2843990399"/>
                    </a:ext>
                  </a:extLst>
                </a:gridCol>
                <a:gridCol w="576000">
                  <a:extLst>
                    <a:ext uri="{9D8B030D-6E8A-4147-A177-3AD203B41FA5}">
                      <a16:colId xmlns:a16="http://schemas.microsoft.com/office/drawing/2014/main" val="3549522238"/>
                    </a:ext>
                  </a:extLst>
                </a:gridCol>
                <a:gridCol w="504000">
                  <a:extLst>
                    <a:ext uri="{9D8B030D-6E8A-4147-A177-3AD203B41FA5}">
                      <a16:colId xmlns:a16="http://schemas.microsoft.com/office/drawing/2014/main" val="2025162641"/>
                    </a:ext>
                  </a:extLst>
                </a:gridCol>
              </a:tblGrid>
              <a:tr h="314104">
                <a:tc gridSpan="2">
                  <a:txBody>
                    <a:bodyPr/>
                    <a:lstStyle/>
                    <a:p>
                      <a:pPr algn="ctr"/>
                      <a:r>
                        <a:rPr lang="es-MX" sz="800" dirty="0" smtClean="0">
                          <a:solidFill>
                            <a:srgbClr val="FF0000"/>
                          </a:solidFill>
                          <a:latin typeface="+mn-lt"/>
                        </a:rPr>
                        <a:t>3.2</a:t>
                      </a:r>
                      <a:endParaRPr lang="es-MX" sz="800" dirty="0">
                        <a:solidFill>
                          <a:srgbClr val="FF0000"/>
                        </a:solidFill>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just"/>
                      <a:endParaRPr lang="es-MX" sz="800"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gridSpan="6">
                  <a:txBody>
                    <a:bodyPr/>
                    <a:lstStyle/>
                    <a:p>
                      <a:pPr algn="just"/>
                      <a:r>
                        <a:rPr lang="es-MX" sz="800" dirty="0" smtClean="0">
                          <a:solidFill>
                            <a:schemeClr val="tx1"/>
                          </a:solidFill>
                          <a:latin typeface="+mn-lt"/>
                          <a:cs typeface="Arial" panose="020B0604020202020204" pitchFamily="34" charset="0"/>
                        </a:rPr>
                        <a:t>Anote</a:t>
                      </a:r>
                      <a:r>
                        <a:rPr lang="es-MX" sz="800" baseline="0" dirty="0" smtClean="0">
                          <a:solidFill>
                            <a:schemeClr val="tx1"/>
                          </a:solidFill>
                          <a:latin typeface="+mn-lt"/>
                          <a:cs typeface="Arial" panose="020B0604020202020204" pitchFamily="34" charset="0"/>
                        </a:rPr>
                        <a:t> los valores de cada subtotal y multiplíquelo por los decimales abajo. Sume los resultados y el total corresponde a su valoración del candidato</a:t>
                      </a:r>
                      <a:endParaRPr lang="es-MX" sz="800" dirty="0">
                        <a:solidFill>
                          <a:schemeClr val="tx1"/>
                        </a:solidFill>
                        <a:latin typeface="+mn-lt"/>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pPr algn="ctr"/>
                      <a:endParaRPr lang="es-MX" sz="800" dirty="0" smtClean="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54024044"/>
                  </a:ext>
                </a:extLst>
              </a:tr>
              <a:tr h="285549">
                <a:tc gridSpan="3">
                  <a:txBody>
                    <a:bodyPr/>
                    <a:lstStyle/>
                    <a:p>
                      <a:pPr algn="ctr"/>
                      <a:r>
                        <a:rPr lang="es-MX" sz="700" dirty="0" smtClean="0">
                          <a:solidFill>
                            <a:schemeClr val="tx1"/>
                          </a:solidFill>
                          <a:latin typeface="+mn-lt"/>
                        </a:rPr>
                        <a:t>CANDIDATO</a:t>
                      </a:r>
                      <a:endParaRPr lang="es-MX" sz="700" dirty="0">
                        <a:solidFill>
                          <a:schemeClr val="tx1"/>
                        </a:solidFill>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a:txBody>
                    <a:bodyPr/>
                    <a:lstStyle/>
                    <a:p>
                      <a:pPr algn="ctr"/>
                      <a:r>
                        <a:rPr lang="es-MX" sz="700" dirty="0" smtClean="0">
                          <a:solidFill>
                            <a:schemeClr val="tx1"/>
                          </a:solidFill>
                          <a:latin typeface="+mn-lt"/>
                        </a:rPr>
                        <a:t>SUBTOTAL </a:t>
                      </a:r>
                      <a:r>
                        <a:rPr lang="es-MX" sz="700" dirty="0" smtClean="0">
                          <a:solidFill>
                            <a:schemeClr val="tx1"/>
                          </a:solidFill>
                          <a:latin typeface="+mn-lt"/>
                        </a:rPr>
                        <a:t>1</a:t>
                      </a:r>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MX" sz="700" dirty="0" smtClean="0">
                          <a:solidFill>
                            <a:schemeClr val="tx1"/>
                          </a:solidFill>
                          <a:latin typeface="+mn-lt"/>
                        </a:rPr>
                        <a:t>SUBTOTAL</a:t>
                      </a:r>
                      <a:r>
                        <a:rPr lang="es-MX" sz="700" baseline="0" dirty="0" smtClean="0">
                          <a:solidFill>
                            <a:schemeClr val="tx1"/>
                          </a:solidFill>
                          <a:latin typeface="+mn-lt"/>
                        </a:rPr>
                        <a:t> </a:t>
                      </a:r>
                      <a:r>
                        <a:rPr lang="es-MX" sz="700" baseline="0" dirty="0" smtClean="0">
                          <a:solidFill>
                            <a:schemeClr val="tx1"/>
                          </a:solidFill>
                          <a:latin typeface="+mn-lt"/>
                        </a:rPr>
                        <a:t>2</a:t>
                      </a:r>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MX" sz="700" dirty="0" smtClean="0">
                          <a:solidFill>
                            <a:schemeClr val="tx1"/>
                          </a:solidFill>
                          <a:latin typeface="+mn-lt"/>
                        </a:rPr>
                        <a:t>SUBTOTAL </a:t>
                      </a:r>
                      <a:r>
                        <a:rPr lang="es-MX" sz="700" dirty="0" smtClean="0">
                          <a:solidFill>
                            <a:schemeClr val="tx1"/>
                          </a:solidFill>
                          <a:latin typeface="+mn-lt"/>
                        </a:rPr>
                        <a:t>3</a:t>
                      </a:r>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MX" sz="700" dirty="0" smtClean="0">
                          <a:solidFill>
                            <a:schemeClr val="tx1"/>
                          </a:solidFill>
                          <a:latin typeface="+mn-lt"/>
                        </a:rPr>
                        <a:t>SUBTOTAL</a:t>
                      </a:r>
                    </a:p>
                    <a:p>
                      <a:pPr algn="ctr"/>
                      <a:r>
                        <a:rPr lang="es-MX" sz="700" dirty="0" smtClean="0">
                          <a:solidFill>
                            <a:schemeClr val="tx1"/>
                          </a:solidFill>
                          <a:latin typeface="+mn-lt"/>
                        </a:rPr>
                        <a:t>4</a:t>
                      </a:r>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MX" sz="700" dirty="0" smtClean="0">
                          <a:solidFill>
                            <a:schemeClr val="tx1"/>
                          </a:solidFill>
                          <a:latin typeface="+mn-lt"/>
                        </a:rPr>
                        <a:t>TOTAL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780185426"/>
                  </a:ext>
                </a:extLst>
              </a:tr>
              <a:tr h="171329">
                <a:tc rowSpan="3">
                  <a:txBody>
                    <a:bodyPr/>
                    <a:lstStyle/>
                    <a:p>
                      <a:r>
                        <a:rPr lang="es-MX" sz="700" dirty="0" smtClean="0">
                          <a:solidFill>
                            <a:schemeClr val="tx1"/>
                          </a:solidFill>
                          <a:latin typeface="+mn-lt"/>
                        </a:rPr>
                        <a:t>1</a:t>
                      </a:r>
                      <a:endParaRPr lang="es-MX" sz="700" dirty="0">
                        <a:solidFill>
                          <a:schemeClr val="tx1"/>
                        </a:solidFill>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rowSpan="3"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700" b="1" i="0" kern="1200" dirty="0" smtClean="0">
                          <a:solidFill>
                            <a:schemeClr val="dk1"/>
                          </a:solidFill>
                          <a:effectLst/>
                          <a:latin typeface="+mn-lt"/>
                          <a:ea typeface="+mn-ea"/>
                          <a:cs typeface="+mn-cs"/>
                        </a:rPr>
                        <a:t>MARIO </a:t>
                      </a:r>
                      <a:r>
                        <a:rPr lang="es-MX" sz="700" b="1" i="0" kern="1200" dirty="0" smtClean="0">
                          <a:solidFill>
                            <a:schemeClr val="dk1"/>
                          </a:solidFill>
                          <a:effectLst/>
                          <a:latin typeface="+mn-lt"/>
                          <a:ea typeface="+mn-ea"/>
                          <a:cs typeface="+mn-cs"/>
                        </a:rPr>
                        <a:t>RAMOS  </a:t>
                      </a:r>
                      <a:r>
                        <a:rPr lang="es-MX" sz="700" b="1" i="0" kern="1200" dirty="0" smtClean="0">
                          <a:solidFill>
                            <a:schemeClr val="dk1"/>
                          </a:solidFill>
                          <a:effectLst/>
                          <a:latin typeface="+mn-lt"/>
                          <a:ea typeface="+mn-ea"/>
                          <a:cs typeface="+mn-cs"/>
                        </a:rPr>
                        <a:t>RUIZ</a:t>
                      </a:r>
                      <a:endParaRPr lang="es-MX" sz="700" dirty="0" smtClean="0">
                        <a:effectLst/>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hMerge="1">
                  <a:txBody>
                    <a:bodyPr/>
                    <a:lstStyle/>
                    <a:p>
                      <a:endParaRPr lang="es-MX"/>
                    </a:p>
                  </a:txBody>
                  <a:tcPr/>
                </a:tc>
                <a:tc>
                  <a:txBody>
                    <a:bodyPr/>
                    <a:lstStyle/>
                    <a:p>
                      <a:endParaRPr lang="es-MX" sz="5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5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5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5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4404104"/>
                  </a:ext>
                </a:extLst>
              </a:tr>
              <a:tr h="185607">
                <a:tc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endParaRPr lang="es-MX"/>
                    </a:p>
                  </a:txBody>
                  <a:tcPr/>
                </a:tc>
                <a:tc>
                  <a:txBody>
                    <a:bodyPr/>
                    <a:lstStyle/>
                    <a:p>
                      <a:pPr marL="0" algn="ctr" rtl="0" eaLnBrk="1" fontAlgn="t" latinLnBrk="0" hangingPunct="1">
                        <a:spcBef>
                          <a:spcPts val="0"/>
                        </a:spcBef>
                        <a:spcAft>
                          <a:spcPts val="0"/>
                        </a:spcAft>
                      </a:pPr>
                      <a:r>
                        <a:rPr lang="es-MX" sz="700" b="1" i="0" u="none" strike="noStrike" kern="1200">
                          <a:solidFill>
                            <a:srgbClr val="000000"/>
                          </a:solidFill>
                          <a:effectLst/>
                          <a:latin typeface="Calibri" panose="020F0502020204030204" pitchFamily="34" charset="0"/>
                        </a:rPr>
                        <a:t>X .10</a:t>
                      </a:r>
                      <a:endParaRPr lang="es-MX" sz="1800" b="0" i="0" u="none" strike="noStrike">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rtl="0" eaLnBrk="1" fontAlgn="t" latinLnBrk="0" hangingPunct="1">
                        <a:spcBef>
                          <a:spcPts val="0"/>
                        </a:spcBef>
                        <a:spcAft>
                          <a:spcPts val="0"/>
                        </a:spcAft>
                      </a:pPr>
                      <a:r>
                        <a:rPr lang="es-MX" sz="700" b="1" i="0" u="none" strike="noStrike" kern="1200">
                          <a:solidFill>
                            <a:srgbClr val="000000"/>
                          </a:solidFill>
                          <a:effectLst/>
                          <a:latin typeface="Calibri" panose="020F0502020204030204" pitchFamily="34" charset="0"/>
                        </a:rPr>
                        <a:t>X .30</a:t>
                      </a:r>
                      <a:endParaRPr lang="es-MX" sz="1800" b="0" i="0" u="none" strike="noStrike">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rtl="0" eaLnBrk="1" fontAlgn="t" latinLnBrk="0" hangingPunct="1">
                        <a:spcBef>
                          <a:spcPts val="0"/>
                        </a:spcBef>
                        <a:spcAft>
                          <a:spcPts val="0"/>
                        </a:spcAft>
                      </a:pPr>
                      <a:r>
                        <a:rPr lang="es-MX" sz="700" b="1" i="0" u="none" strike="noStrike" kern="1200">
                          <a:solidFill>
                            <a:srgbClr val="000000"/>
                          </a:solidFill>
                          <a:effectLst/>
                          <a:latin typeface="Calibri" panose="020F0502020204030204" pitchFamily="34" charset="0"/>
                        </a:rPr>
                        <a:t>X .15</a:t>
                      </a:r>
                      <a:endParaRPr lang="es-MX" sz="1800" b="0" i="0" u="none" strike="noStrike">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rtl="0" eaLnBrk="1" fontAlgn="t" latinLnBrk="0" hangingPunct="1">
                        <a:spcBef>
                          <a:spcPts val="0"/>
                        </a:spcBef>
                        <a:spcAft>
                          <a:spcPts val="0"/>
                        </a:spcAft>
                      </a:pPr>
                      <a:r>
                        <a:rPr lang="es-MX" sz="700" b="1" i="0" u="none" strike="noStrike" kern="1200" dirty="0">
                          <a:solidFill>
                            <a:srgbClr val="000000"/>
                          </a:solidFill>
                          <a:effectLst/>
                          <a:latin typeface="Calibri" panose="020F0502020204030204" pitchFamily="34" charset="0"/>
                        </a:rPr>
                        <a:t>X.45</a:t>
                      </a:r>
                      <a:endParaRPr lang="es-MX" sz="1800" b="0"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0374466"/>
                  </a:ext>
                </a:extLst>
              </a:tr>
              <a:tr h="171329">
                <a:tc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endParaRPr lang="es-MX"/>
                    </a:p>
                  </a:txBody>
                  <a:tcPr/>
                </a:tc>
                <a:tc>
                  <a:txBody>
                    <a:bodyPr/>
                    <a:lstStyle/>
                    <a:p>
                      <a:endParaRPr lang="es-MX" sz="4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4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4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4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8424196"/>
                  </a:ext>
                </a:extLst>
              </a:tr>
              <a:tr h="171329">
                <a:tc rowSpan="3">
                  <a:txBody>
                    <a:bodyPr/>
                    <a:lstStyle/>
                    <a:p>
                      <a:pPr algn="ctr"/>
                      <a:r>
                        <a:rPr lang="es-MX" sz="700" dirty="0" smtClean="0">
                          <a:solidFill>
                            <a:schemeClr val="tx1"/>
                          </a:solidFill>
                          <a:latin typeface="+mn-lt"/>
                        </a:rPr>
                        <a:t>2</a:t>
                      </a:r>
                      <a:endParaRPr lang="es-MX" sz="700" dirty="0">
                        <a:solidFill>
                          <a:schemeClr val="tx1"/>
                        </a:solidFill>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rowSpan="3"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700" b="1" i="0" kern="1200" dirty="0" smtClean="0">
                          <a:solidFill>
                            <a:schemeClr val="dk1"/>
                          </a:solidFill>
                          <a:effectLst/>
                          <a:latin typeface="+mn-lt"/>
                          <a:ea typeface="+mn-ea"/>
                          <a:cs typeface="+mn-cs"/>
                        </a:rPr>
                        <a:t>JOSÉ</a:t>
                      </a:r>
                      <a:r>
                        <a:rPr lang="es-MX" sz="700" b="1" i="0" kern="1200" baseline="0" dirty="0" smtClean="0">
                          <a:solidFill>
                            <a:schemeClr val="dk1"/>
                          </a:solidFill>
                          <a:effectLst/>
                          <a:latin typeface="+mn-lt"/>
                          <a:ea typeface="+mn-ea"/>
                          <a:cs typeface="+mn-cs"/>
                        </a:rPr>
                        <a:t> </a:t>
                      </a:r>
                      <a:r>
                        <a:rPr lang="es-MX" sz="700" b="1" i="0" kern="1200" baseline="0" dirty="0" smtClean="0">
                          <a:solidFill>
                            <a:schemeClr val="dk1"/>
                          </a:solidFill>
                          <a:effectLst/>
                          <a:latin typeface="+mn-lt"/>
                          <a:ea typeface="+mn-ea"/>
                          <a:cs typeface="+mn-cs"/>
                        </a:rPr>
                        <a:t>ALVAREZ </a:t>
                      </a:r>
                      <a:r>
                        <a:rPr lang="es-MX" sz="700" b="1" i="0" kern="1200" baseline="0" dirty="0" smtClean="0">
                          <a:solidFill>
                            <a:schemeClr val="dk1"/>
                          </a:solidFill>
                          <a:effectLst/>
                          <a:latin typeface="+mn-lt"/>
                          <a:ea typeface="+mn-ea"/>
                          <a:cs typeface="+mn-cs"/>
                        </a:rPr>
                        <a:t>PEREZ</a:t>
                      </a:r>
                      <a:endParaRPr lang="es-MX" sz="700" dirty="0" smtClean="0">
                        <a:effectLst/>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hMerge="1">
                  <a:txBody>
                    <a:bodyPr/>
                    <a:lstStyle/>
                    <a:p>
                      <a:endParaRPr lang="es-MX"/>
                    </a:p>
                  </a:txBody>
                  <a:tcPr/>
                </a:tc>
                <a:tc>
                  <a:txBody>
                    <a:bodyPr/>
                    <a:lstStyle/>
                    <a:p>
                      <a:endParaRPr lang="es-MX" sz="5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5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5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5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838116"/>
                  </a:ext>
                </a:extLst>
              </a:tr>
              <a:tr h="185607">
                <a:tc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endParaRPr lang="es-MX"/>
                    </a:p>
                  </a:txBody>
                  <a:tcPr/>
                </a:tc>
                <a:tc>
                  <a:txBody>
                    <a:bodyPr/>
                    <a:lstStyle/>
                    <a:p>
                      <a:pPr marL="0" algn="ctr" rtl="0" eaLnBrk="1" fontAlgn="t" latinLnBrk="0" hangingPunct="1">
                        <a:spcBef>
                          <a:spcPts val="0"/>
                        </a:spcBef>
                        <a:spcAft>
                          <a:spcPts val="0"/>
                        </a:spcAft>
                      </a:pPr>
                      <a:r>
                        <a:rPr lang="es-MX" sz="700" b="1" i="0" u="none" strike="noStrike" kern="1200">
                          <a:solidFill>
                            <a:srgbClr val="000000"/>
                          </a:solidFill>
                          <a:effectLst/>
                          <a:latin typeface="Calibri" panose="020F0502020204030204" pitchFamily="34" charset="0"/>
                        </a:rPr>
                        <a:t>X .10</a:t>
                      </a:r>
                      <a:endParaRPr lang="es-MX" sz="1800" b="0" i="0" u="none" strike="noStrike">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rtl="0" eaLnBrk="1" fontAlgn="t" latinLnBrk="0" hangingPunct="1">
                        <a:spcBef>
                          <a:spcPts val="0"/>
                        </a:spcBef>
                        <a:spcAft>
                          <a:spcPts val="0"/>
                        </a:spcAft>
                      </a:pPr>
                      <a:r>
                        <a:rPr lang="es-MX" sz="700" b="1" i="0" u="none" strike="noStrike" kern="1200">
                          <a:solidFill>
                            <a:srgbClr val="000000"/>
                          </a:solidFill>
                          <a:effectLst/>
                          <a:latin typeface="Calibri" panose="020F0502020204030204" pitchFamily="34" charset="0"/>
                        </a:rPr>
                        <a:t>X .30</a:t>
                      </a:r>
                      <a:endParaRPr lang="es-MX" sz="1800" b="0" i="0" u="none" strike="noStrike">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rtl="0" eaLnBrk="1" fontAlgn="t" latinLnBrk="0" hangingPunct="1">
                        <a:spcBef>
                          <a:spcPts val="0"/>
                        </a:spcBef>
                        <a:spcAft>
                          <a:spcPts val="0"/>
                        </a:spcAft>
                      </a:pPr>
                      <a:r>
                        <a:rPr lang="es-MX" sz="700" b="1" i="0" u="none" strike="noStrike" kern="1200">
                          <a:solidFill>
                            <a:srgbClr val="000000"/>
                          </a:solidFill>
                          <a:effectLst/>
                          <a:latin typeface="Calibri" panose="020F0502020204030204" pitchFamily="34" charset="0"/>
                        </a:rPr>
                        <a:t>X .15</a:t>
                      </a:r>
                      <a:endParaRPr lang="es-MX" sz="1800" b="0" i="0" u="none" strike="noStrike">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rtl="0" eaLnBrk="1" fontAlgn="t" latinLnBrk="0" hangingPunct="1">
                        <a:spcBef>
                          <a:spcPts val="0"/>
                        </a:spcBef>
                        <a:spcAft>
                          <a:spcPts val="0"/>
                        </a:spcAft>
                      </a:pPr>
                      <a:r>
                        <a:rPr lang="es-MX" sz="700" b="1" i="0" u="none" strike="noStrike" kern="1200" dirty="0">
                          <a:solidFill>
                            <a:srgbClr val="000000"/>
                          </a:solidFill>
                          <a:effectLst/>
                          <a:latin typeface="Calibri" panose="020F0502020204030204" pitchFamily="34" charset="0"/>
                        </a:rPr>
                        <a:t>X.45</a:t>
                      </a:r>
                      <a:endParaRPr lang="es-MX" sz="1800" b="0"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1233320"/>
                  </a:ext>
                </a:extLst>
              </a:tr>
              <a:tr h="171329">
                <a:tc vMerge="1">
                  <a:txBody>
                    <a:bodyPr/>
                    <a:lstStyle/>
                    <a:p>
                      <a:pPr algn="ctr"/>
                      <a:endParaRPr lang="es-MX" sz="80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gridSpan="2"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endParaRPr lang="es-MX"/>
                    </a:p>
                  </a:txBody>
                  <a:tcPr/>
                </a:tc>
                <a:tc>
                  <a:txBody>
                    <a:bodyPr/>
                    <a:lstStyle/>
                    <a:p>
                      <a:pPr marL="0" algn="l" rtl="0" eaLnBrk="1" fontAlgn="t" latinLnBrk="0" hangingPunct="1">
                        <a:spcBef>
                          <a:spcPts val="0"/>
                        </a:spcBef>
                        <a:spcAft>
                          <a:spcPts val="0"/>
                        </a:spcAft>
                      </a:pPr>
                      <a:endParaRPr lang="es-MX" sz="500" b="0"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l" rtl="0" eaLnBrk="1" fontAlgn="t" latinLnBrk="0" hangingPunct="1">
                        <a:spcBef>
                          <a:spcPts val="0"/>
                        </a:spcBef>
                        <a:spcAft>
                          <a:spcPts val="0"/>
                        </a:spcAft>
                      </a:pPr>
                      <a:endParaRPr lang="es-MX" sz="500" b="0"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l" rtl="0" eaLnBrk="1" fontAlgn="t" latinLnBrk="0" hangingPunct="1">
                        <a:spcBef>
                          <a:spcPts val="0"/>
                        </a:spcBef>
                        <a:spcAft>
                          <a:spcPts val="0"/>
                        </a:spcAft>
                      </a:pPr>
                      <a:endParaRPr lang="es-MX" sz="500" b="0"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l" rtl="0" eaLnBrk="1" fontAlgn="t" latinLnBrk="0" hangingPunct="1">
                        <a:spcBef>
                          <a:spcPts val="0"/>
                        </a:spcBef>
                        <a:spcAft>
                          <a:spcPts val="0"/>
                        </a:spcAft>
                      </a:pPr>
                      <a:endParaRPr lang="es-MX" sz="500" b="0" i="0" u="none" strike="noStrike" dirty="0">
                        <a:effectLst/>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687095"/>
                  </a:ext>
                </a:extLst>
              </a:tr>
            </a:tbl>
          </a:graphicData>
        </a:graphic>
      </p:graphicFrame>
      <p:graphicFrame>
        <p:nvGraphicFramePr>
          <p:cNvPr id="8" name="Tabla 7"/>
          <p:cNvGraphicFramePr>
            <a:graphicFrameLocks noGrp="1"/>
          </p:cNvGraphicFramePr>
          <p:nvPr>
            <p:extLst/>
          </p:nvPr>
        </p:nvGraphicFramePr>
        <p:xfrm>
          <a:off x="252056" y="5482786"/>
          <a:ext cx="8640468" cy="1091280"/>
        </p:xfrm>
        <a:graphic>
          <a:graphicData uri="http://schemas.openxmlformats.org/drawingml/2006/table">
            <a:tbl>
              <a:tblPr firstRow="1" bandRow="1">
                <a:tableStyleId>{5C22544A-7EE6-4342-B048-85BDC9FD1C3A}</a:tableStyleId>
              </a:tblPr>
              <a:tblGrid>
                <a:gridCol w="359504">
                  <a:extLst>
                    <a:ext uri="{9D8B030D-6E8A-4147-A177-3AD203B41FA5}">
                      <a16:colId xmlns:a16="http://schemas.microsoft.com/office/drawing/2014/main" val="6667101"/>
                    </a:ext>
                  </a:extLst>
                </a:gridCol>
                <a:gridCol w="8280964">
                  <a:extLst>
                    <a:ext uri="{9D8B030D-6E8A-4147-A177-3AD203B41FA5}">
                      <a16:colId xmlns:a16="http://schemas.microsoft.com/office/drawing/2014/main" val="436478377"/>
                    </a:ext>
                  </a:extLst>
                </a:gridCol>
              </a:tblGrid>
              <a:tr h="324000">
                <a:tc>
                  <a:txBody>
                    <a:bodyPr/>
                    <a:lstStyle/>
                    <a:p>
                      <a:r>
                        <a:rPr lang="es-MX" sz="800" dirty="0" smtClean="0">
                          <a:solidFill>
                            <a:srgbClr val="FF0000"/>
                          </a:solidFill>
                          <a:latin typeface="Arial" panose="020B0604020202020204" pitchFamily="34" charset="0"/>
                          <a:cs typeface="Arial" panose="020B0604020202020204" pitchFamily="34" charset="0"/>
                        </a:rPr>
                        <a:t>4.2</a:t>
                      </a:r>
                      <a:endParaRPr lang="es-MX" sz="800" dirty="0">
                        <a:solidFill>
                          <a:srgbClr val="FF0000"/>
                        </a:solidFill>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just" rtl="0" eaLnBrk="1" latinLnBrk="0" hangingPunct="1"/>
                      <a:r>
                        <a:rPr lang="es-MX" sz="800" b="1" kern="1200" dirty="0" smtClean="0">
                          <a:solidFill>
                            <a:schemeClr val="tx1"/>
                          </a:solidFill>
                          <a:effectLst/>
                          <a:latin typeface="+mn-lt"/>
                          <a:ea typeface="+mn-ea"/>
                          <a:cs typeface="+mn-cs"/>
                        </a:rPr>
                        <a:t>Explique las razones y elementos más importantes, además de la matriz de puntos, </a:t>
                      </a:r>
                      <a:r>
                        <a:rPr lang="es-MX" sz="800" b="1" kern="1200" baseline="0" dirty="0" smtClean="0">
                          <a:solidFill>
                            <a:schemeClr val="tx1"/>
                          </a:solidFill>
                          <a:effectLst/>
                          <a:latin typeface="+mn-lt"/>
                          <a:ea typeface="+mn-ea"/>
                          <a:cs typeface="+mn-cs"/>
                        </a:rPr>
                        <a:t> que consideró para </a:t>
                      </a:r>
                      <a:r>
                        <a:rPr lang="es-MX" sz="800" b="1" kern="1200" dirty="0" smtClean="0">
                          <a:solidFill>
                            <a:schemeClr val="tx1"/>
                          </a:solidFill>
                          <a:effectLst/>
                          <a:latin typeface="+mn-lt"/>
                          <a:ea typeface="+mn-ea"/>
                          <a:cs typeface="+mn-cs"/>
                        </a:rPr>
                        <a:t>elegir a uno de los candidatos analizados, y mencione si</a:t>
                      </a:r>
                      <a:r>
                        <a:rPr lang="es-MX" sz="800" b="1" kern="1200" baseline="0" dirty="0" smtClean="0">
                          <a:solidFill>
                            <a:schemeClr val="tx1"/>
                          </a:solidFill>
                          <a:effectLst/>
                          <a:latin typeface="+mn-lt"/>
                          <a:ea typeface="+mn-ea"/>
                          <a:cs typeface="+mn-cs"/>
                        </a:rPr>
                        <a:t> considera usted que puede tener proyección en la empresa, y en que plazo ( de 3 a 5 años).</a:t>
                      </a:r>
                      <a:endParaRPr lang="es-MX" sz="800" dirty="0">
                        <a:solidFill>
                          <a:schemeClr val="tx1"/>
                        </a:solidFill>
                        <a:effectLs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27889327"/>
                  </a:ext>
                </a:extLst>
              </a:tr>
              <a:tr h="756000">
                <a:tc gridSpan="2">
                  <a:txBody>
                    <a:bodyPr/>
                    <a:lstStyle/>
                    <a:p>
                      <a:endParaRPr lang="es-MX" sz="800"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sz="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5546927"/>
                  </a:ext>
                </a:extLst>
              </a:tr>
            </a:tbl>
          </a:graphicData>
        </a:graphic>
      </p:graphicFrame>
      <p:sp>
        <p:nvSpPr>
          <p:cNvPr id="12" name="Rectángulo 11"/>
          <p:cNvSpPr/>
          <p:nvPr/>
        </p:nvSpPr>
        <p:spPr>
          <a:xfrm>
            <a:off x="107504" y="44624"/>
            <a:ext cx="8856984" cy="6732000"/>
          </a:xfrm>
          <a:prstGeom prst="rect">
            <a:avLst/>
          </a:prstGeom>
          <a:noFill/>
          <a:ln w="952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10" name="5 Rectángulo"/>
          <p:cNvSpPr/>
          <p:nvPr/>
        </p:nvSpPr>
        <p:spPr>
          <a:xfrm>
            <a:off x="107504" y="6669360"/>
            <a:ext cx="8856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ESTE CASO PRÁCTICO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MAS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
        <p:nvSpPr>
          <p:cNvPr id="2" name="Marcador de número de diapositiva 1"/>
          <p:cNvSpPr>
            <a:spLocks noGrp="1"/>
          </p:cNvSpPr>
          <p:nvPr>
            <p:ph type="sldNum" sz="quarter" idx="12"/>
          </p:nvPr>
        </p:nvSpPr>
        <p:spPr>
          <a:xfrm>
            <a:off x="6804248" y="6520259"/>
            <a:ext cx="2133600" cy="365125"/>
          </a:xfrm>
        </p:spPr>
        <p:txBody>
          <a:bodyPr/>
          <a:lstStyle/>
          <a:p>
            <a:fld id="{132FADFE-3B8F-471C-ABF0-DBC7717ECBBC}" type="slidenum">
              <a:rPr lang="es-ES" sz="900" smtClean="0">
                <a:solidFill>
                  <a:schemeClr val="tx1"/>
                </a:solidFill>
              </a:rPr>
              <a:t>23</a:t>
            </a:fld>
            <a:endParaRPr lang="es-ES" sz="900" dirty="0">
              <a:solidFill>
                <a:schemeClr val="tx1"/>
              </a:solidFill>
            </a:endParaRPr>
          </a:p>
        </p:txBody>
      </p:sp>
    </p:spTree>
    <p:extLst>
      <p:ext uri="{BB962C8B-B14F-4D97-AF65-F5344CB8AC3E}">
        <p14:creationId xmlns:p14="http://schemas.microsoft.com/office/powerpoint/2010/main" val="347494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19 Tabla"/>
          <p:cNvGraphicFramePr>
            <a:graphicFrameLocks noGrp="1"/>
          </p:cNvGraphicFramePr>
          <p:nvPr>
            <p:extLst/>
          </p:nvPr>
        </p:nvGraphicFramePr>
        <p:xfrm>
          <a:off x="252481" y="116632"/>
          <a:ext cx="8676000" cy="391922"/>
        </p:xfrm>
        <a:graphic>
          <a:graphicData uri="http://schemas.openxmlformats.org/drawingml/2006/table">
            <a:tbl>
              <a:tblPr/>
              <a:tblGrid>
                <a:gridCol w="900342">
                  <a:extLst>
                    <a:ext uri="{9D8B030D-6E8A-4147-A177-3AD203B41FA5}">
                      <a16:colId xmlns:a16="http://schemas.microsoft.com/office/drawing/2014/main" val="20000"/>
                    </a:ext>
                  </a:extLst>
                </a:gridCol>
                <a:gridCol w="3567489">
                  <a:extLst>
                    <a:ext uri="{9D8B030D-6E8A-4147-A177-3AD203B41FA5}">
                      <a16:colId xmlns:a16="http://schemas.microsoft.com/office/drawing/2014/main" val="20001"/>
                    </a:ext>
                  </a:extLst>
                </a:gridCol>
                <a:gridCol w="819288">
                  <a:extLst>
                    <a:ext uri="{9D8B030D-6E8A-4147-A177-3AD203B41FA5}">
                      <a16:colId xmlns:a16="http://schemas.microsoft.com/office/drawing/2014/main" val="20002"/>
                    </a:ext>
                  </a:extLst>
                </a:gridCol>
                <a:gridCol w="148960">
                  <a:extLst>
                    <a:ext uri="{9D8B030D-6E8A-4147-A177-3AD203B41FA5}">
                      <a16:colId xmlns:a16="http://schemas.microsoft.com/office/drawing/2014/main" val="20003"/>
                    </a:ext>
                  </a:extLst>
                </a:gridCol>
                <a:gridCol w="968248">
                  <a:extLst>
                    <a:ext uri="{9D8B030D-6E8A-4147-A177-3AD203B41FA5}">
                      <a16:colId xmlns:a16="http://schemas.microsoft.com/office/drawing/2014/main" val="20004"/>
                    </a:ext>
                  </a:extLst>
                </a:gridCol>
                <a:gridCol w="744801">
                  <a:extLst>
                    <a:ext uri="{9D8B030D-6E8A-4147-A177-3AD203B41FA5}">
                      <a16:colId xmlns:a16="http://schemas.microsoft.com/office/drawing/2014/main" val="20005"/>
                    </a:ext>
                  </a:extLst>
                </a:gridCol>
                <a:gridCol w="446880">
                  <a:extLst>
                    <a:ext uri="{9D8B030D-6E8A-4147-A177-3AD203B41FA5}">
                      <a16:colId xmlns:a16="http://schemas.microsoft.com/office/drawing/2014/main" val="20007"/>
                    </a:ext>
                  </a:extLst>
                </a:gridCol>
                <a:gridCol w="372400">
                  <a:extLst>
                    <a:ext uri="{9D8B030D-6E8A-4147-A177-3AD203B41FA5}">
                      <a16:colId xmlns:a16="http://schemas.microsoft.com/office/drawing/2014/main" val="1992962398"/>
                    </a:ext>
                  </a:extLst>
                </a:gridCol>
                <a:gridCol w="393835">
                  <a:extLst>
                    <a:ext uri="{9D8B030D-6E8A-4147-A177-3AD203B41FA5}">
                      <a16:colId xmlns:a16="http://schemas.microsoft.com/office/drawing/2014/main" val="3983719627"/>
                    </a:ext>
                  </a:extLst>
                </a:gridCol>
                <a:gridCol w="313757">
                  <a:extLst>
                    <a:ext uri="{9D8B030D-6E8A-4147-A177-3AD203B41FA5}">
                      <a16:colId xmlns:a16="http://schemas.microsoft.com/office/drawing/2014/main" val="20008"/>
                    </a:ext>
                  </a:extLst>
                </a:gridCol>
              </a:tblGrid>
              <a:tr h="0">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700" b="1" i="0" u="none" strike="noStrike" kern="1200" baseline="0" dirty="0">
                          <a:solidFill>
                            <a:srgbClr val="000000"/>
                          </a:solidFill>
                          <a:effectLst/>
                          <a:latin typeface="Arial Narrow" panose="020B0606020202030204" pitchFamily="34" charset="0"/>
                          <a:cs typeface="Arial"/>
                        </a:rPr>
                        <a:t>TGE -</a:t>
                      </a:r>
                      <a:r>
                        <a:rPr lang="es-MX" sz="700" b="1" i="0" u="none" strike="noStrike" kern="1200" baseline="0" dirty="0" smtClean="0">
                          <a:solidFill>
                            <a:srgbClr val="000000"/>
                          </a:solidFill>
                          <a:effectLst/>
                          <a:latin typeface="Arial Narrow" panose="020B0606020202030204" pitchFamily="34" charset="0"/>
                          <a:cs typeface="Arial"/>
                        </a:rPr>
                        <a:t>2021 </a:t>
                      </a:r>
                      <a:r>
                        <a:rPr lang="es-MX" sz="700" b="1" i="0" u="none" strike="noStrike" kern="1200" baseline="0" dirty="0">
                          <a:solidFill>
                            <a:srgbClr val="000000"/>
                          </a:solidFill>
                          <a:effectLst/>
                          <a:latin typeface="Arial Narrow" panose="020B0606020202030204" pitchFamily="34" charset="0"/>
                          <a:cs typeface="Arial"/>
                        </a:rPr>
                        <a:t>– </a:t>
                      </a:r>
                      <a:r>
                        <a:rPr lang="es-MX" sz="700" b="1" i="0" u="none" strike="noStrike" kern="1200" baseline="0" dirty="0" smtClean="0">
                          <a:solidFill>
                            <a:srgbClr val="000000"/>
                          </a:solidFill>
                          <a:effectLst/>
                          <a:latin typeface="Arial Narrow" panose="020B0606020202030204" pitchFamily="34" charset="0"/>
                          <a:cs typeface="Arial"/>
                        </a:rPr>
                        <a:t>2022. </a:t>
                      </a:r>
                      <a:r>
                        <a:rPr lang="es-MX" sz="700" b="1" i="0" u="none" strike="noStrike" kern="1200" baseline="0" dirty="0">
                          <a:solidFill>
                            <a:srgbClr val="000000"/>
                          </a:solidFill>
                          <a:effectLst/>
                          <a:latin typeface="Arial Narrow" panose="020B0606020202030204" pitchFamily="34" charset="0"/>
                          <a:cs typeface="Arial"/>
                        </a:rPr>
                        <a:t>MÓDULO I </a:t>
                      </a:r>
                      <a:r>
                        <a:rPr lang="es-MX" sz="700" b="1" i="0" u="none" strike="noStrike" kern="1200" baseline="0" dirty="0" smtClean="0">
                          <a:solidFill>
                            <a:srgbClr val="000000"/>
                          </a:solidFill>
                          <a:effectLst/>
                          <a:latin typeface="Arial Narrow" panose="020B0606020202030204" pitchFamily="34" charset="0"/>
                          <a:cs typeface="Arial"/>
                        </a:rPr>
                        <a:t>. CASO PRÁCTICO: SU HOTEL, S.A.</a:t>
                      </a:r>
                      <a:endParaRPr lang="es-MX" sz="700" dirty="0" smtClean="0">
                        <a:effectLst/>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FECHA DE ENVÍ0</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endParaRPr lang="es-MX" sz="700" b="1" dirty="0">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HOJA</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algn="l" rtl="0" eaLnBrk="1" fontAlgn="ctr" latinLnBrk="0" hangingPunct="1">
                        <a:spcBef>
                          <a:spcPts val="0"/>
                        </a:spcBef>
                        <a:spcAft>
                          <a:spcPts val="0"/>
                        </a:spcAft>
                      </a:pPr>
                      <a:r>
                        <a:rPr lang="es-MX" sz="700" b="1" i="0" u="none" strike="noStrike" dirty="0" smtClean="0">
                          <a:effectLst/>
                          <a:latin typeface="Arial Narrow" panose="020B0606020202030204" pitchFamily="34" charset="0"/>
                        </a:rPr>
                        <a:t>6</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700" b="1" i="0" u="none" strike="noStrike" dirty="0" smtClean="0">
                          <a:effectLst/>
                          <a:latin typeface="Arial Narrow" panose="020B0606020202030204" pitchFamily="34" charset="0"/>
                        </a:rPr>
                        <a:t>DE</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algn="l" rtl="0" eaLnBrk="1" fontAlgn="ctr" latinLnBrk="0" hangingPunct="1">
                        <a:spcBef>
                          <a:spcPts val="0"/>
                        </a:spcBef>
                        <a:spcAft>
                          <a:spcPts val="0"/>
                        </a:spcAft>
                      </a:pPr>
                      <a:r>
                        <a:rPr lang="es-MX" sz="700" b="1" i="0" u="none" strike="noStrike" dirty="0" smtClean="0">
                          <a:effectLst/>
                          <a:latin typeface="Arial Narrow" panose="020B0606020202030204" pitchFamily="34" charset="0"/>
                        </a:rPr>
                        <a:t>7</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Narrow" panose="020B0606020202030204" pitchFamily="34" charset="0"/>
                          <a:cs typeface="Arial"/>
                        </a:rPr>
                        <a:t>NOMBRE:</a:t>
                      </a:r>
                      <a:endParaRPr lang="es-MX" sz="7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base" latinLnBrk="0" hangingPunct="1">
                        <a:spcBef>
                          <a:spcPts val="0"/>
                        </a:spcBef>
                        <a:spcAft>
                          <a:spcPts val="0"/>
                        </a:spcAft>
                      </a:pPr>
                      <a:endParaRPr lang="es-MX" sz="7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CARRERA</a:t>
                      </a:r>
                      <a:endParaRPr lang="es-MX" sz="7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pPr marL="0" algn="l" rtl="0" eaLnBrk="1" fontAlgn="ctr" latinLnBrk="0" hangingPunct="1">
                        <a:spcBef>
                          <a:spcPts val="0"/>
                        </a:spcBef>
                        <a:spcAft>
                          <a:spcPts val="0"/>
                        </a:spcAft>
                      </a:pPr>
                      <a:endParaRPr lang="es-MX" sz="7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MATRÍCULA</a:t>
                      </a:r>
                      <a:endParaRPr lang="es-MX" sz="7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4">
                  <a:txBody>
                    <a:bodyPr/>
                    <a:lstStyle/>
                    <a:p>
                      <a:pPr marL="0" algn="l" rtl="0" eaLnBrk="1" fontAlgn="ctr" latinLnBrk="0" hangingPunct="1">
                        <a:spcBef>
                          <a:spcPts val="0"/>
                        </a:spcBef>
                        <a:spcAft>
                          <a:spcPts val="0"/>
                        </a:spcAft>
                      </a:pPr>
                      <a:endParaRPr lang="es-MX" sz="7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graphicFrame>
        <p:nvGraphicFramePr>
          <p:cNvPr id="6" name="Tabla 5"/>
          <p:cNvGraphicFramePr>
            <a:graphicFrameLocks noGrp="1"/>
          </p:cNvGraphicFramePr>
          <p:nvPr>
            <p:extLst/>
          </p:nvPr>
        </p:nvGraphicFramePr>
        <p:xfrm>
          <a:off x="248791" y="1712373"/>
          <a:ext cx="3780000" cy="4930140"/>
        </p:xfrm>
        <a:graphic>
          <a:graphicData uri="http://schemas.openxmlformats.org/drawingml/2006/table">
            <a:tbl>
              <a:tblPr firstRow="1" bandRow="1">
                <a:tableStyleId>{5C22544A-7EE6-4342-B048-85BDC9FD1C3A}</a:tableStyleId>
              </a:tblPr>
              <a:tblGrid>
                <a:gridCol w="288000">
                  <a:extLst>
                    <a:ext uri="{9D8B030D-6E8A-4147-A177-3AD203B41FA5}">
                      <a16:colId xmlns:a16="http://schemas.microsoft.com/office/drawing/2014/main" val="3299705492"/>
                    </a:ext>
                  </a:extLst>
                </a:gridCol>
                <a:gridCol w="324000">
                  <a:extLst>
                    <a:ext uri="{9D8B030D-6E8A-4147-A177-3AD203B41FA5}">
                      <a16:colId xmlns:a16="http://schemas.microsoft.com/office/drawing/2014/main" val="916490761"/>
                    </a:ext>
                  </a:extLst>
                </a:gridCol>
                <a:gridCol w="3168000">
                  <a:extLst>
                    <a:ext uri="{9D8B030D-6E8A-4147-A177-3AD203B41FA5}">
                      <a16:colId xmlns:a16="http://schemas.microsoft.com/office/drawing/2014/main" val="3667083326"/>
                    </a:ext>
                  </a:extLst>
                </a:gridCol>
              </a:tblGrid>
              <a:tr h="196748">
                <a:tc gridSpan="3">
                  <a:txBody>
                    <a:bodyPr/>
                    <a:lstStyle/>
                    <a:p>
                      <a:pPr algn="ctr"/>
                      <a:r>
                        <a:rPr lang="es-MX" sz="700" dirty="0" smtClean="0">
                          <a:solidFill>
                            <a:schemeClr val="tx1"/>
                          </a:solidFill>
                          <a:latin typeface="Arial" panose="020B0604020202020204" pitchFamily="34" charset="0"/>
                          <a:cs typeface="Arial" panose="020B0604020202020204" pitchFamily="34" charset="0"/>
                        </a:rPr>
                        <a:t>DESCRIPCION</a:t>
                      </a:r>
                      <a:r>
                        <a:rPr lang="es-MX" sz="700" baseline="0" dirty="0" smtClean="0">
                          <a:solidFill>
                            <a:schemeClr val="tx1"/>
                          </a:solidFill>
                          <a:latin typeface="Arial" panose="020B0604020202020204" pitchFamily="34" charset="0"/>
                          <a:cs typeface="Arial" panose="020B0604020202020204" pitchFamily="34" charset="0"/>
                        </a:rPr>
                        <a:t> SINTETIZADA DE LOS PUESTOS</a:t>
                      </a:r>
                      <a:endParaRPr lang="es-MX" sz="700" dirty="0">
                        <a:solidFill>
                          <a:schemeClr val="tx1"/>
                        </a:solidFill>
                        <a:latin typeface="Arial" panose="020B0604020202020204" pitchFamily="34" charset="0"/>
                        <a:cs typeface="Arial" panose="020B0604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pPr algn="ctr"/>
                      <a:endParaRPr lang="es-MX" sz="800" dirty="0">
                        <a:solidFill>
                          <a:schemeClr val="tx1"/>
                        </a:solidFill>
                        <a:latin typeface="Arial" panose="020B0604020202020204" pitchFamily="34" charset="0"/>
                        <a:cs typeface="Arial" panose="020B0604020202020204" pitchFamily="34" charset="0"/>
                      </a:endParaRPr>
                    </a:p>
                  </a:txBody>
                  <a:tcPr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23172269"/>
                  </a:ext>
                </a:extLst>
              </a:tr>
              <a:tr h="211883">
                <a:tc gridSpan="2">
                  <a:txBody>
                    <a:bodyPr/>
                    <a:lstStyle/>
                    <a:p>
                      <a:pPr algn="ctr"/>
                      <a:r>
                        <a:rPr lang="es-MX" sz="800" b="0" dirty="0" smtClean="0">
                          <a:solidFill>
                            <a:schemeClr val="tx1"/>
                          </a:solidFill>
                          <a:latin typeface="+mn-lt"/>
                          <a:cs typeface="Arial" panose="020B0604020202020204" pitchFamily="34" charset="0"/>
                        </a:rPr>
                        <a:t>PUESTO</a:t>
                      </a:r>
                      <a:endParaRPr lang="es-MX" sz="800" b="0" dirty="0">
                        <a:solidFill>
                          <a:schemeClr val="tx1"/>
                        </a:solidFill>
                        <a:latin typeface="+mn-lt"/>
                        <a:cs typeface="Arial" panose="020B0604020202020204" pitchFamily="34" charset="0"/>
                      </a:endParaRPr>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algn="ctr"/>
                      <a:r>
                        <a:rPr lang="es-MX" sz="800" b="1" dirty="0" smtClean="0">
                          <a:solidFill>
                            <a:srgbClr val="FF0000"/>
                          </a:solidFill>
                          <a:latin typeface="Arial" panose="020B0604020202020204" pitchFamily="34" charset="0"/>
                          <a:cs typeface="Arial" panose="020B0604020202020204" pitchFamily="34" charset="0"/>
                        </a:rPr>
                        <a:t>AUXILIAR DE MANTENIMIENTO</a:t>
                      </a:r>
                      <a:endParaRPr lang="es-MX" sz="8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6043827"/>
                  </a:ext>
                </a:extLst>
              </a:tr>
              <a:tr h="454034">
                <a:tc gridSpan="2">
                  <a:txBody>
                    <a:bodyPr/>
                    <a:lstStyle/>
                    <a:p>
                      <a:pPr marL="0" algn="ctr" rtl="0" eaLnBrk="1" fontAlgn="ctr"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OBJETI-VO</a:t>
                      </a:r>
                      <a:endParaRPr lang="es-MX" sz="800" b="0" i="0" u="none" strike="noStrike" dirty="0">
                        <a:effectLst/>
                        <a:latin typeface="+mn-lt"/>
                        <a:cs typeface="Arial" panose="020B0604020202020204" pitchFamily="34" charset="0"/>
                      </a:endParaRPr>
                    </a:p>
                  </a:txBody>
                  <a:tcPr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algn="just" rtl="0" eaLnBrk="1" fontAlgn="t" latinLnBrk="0" hangingPunct="1">
                        <a:lnSpc>
                          <a:spcPct val="100000"/>
                        </a:lnSpc>
                        <a:spcBef>
                          <a:spcPts val="0"/>
                        </a:spcBef>
                        <a:spcAft>
                          <a:spcPts val="0"/>
                        </a:spcAft>
                      </a:pPr>
                      <a:r>
                        <a:rPr lang="es-MX" sz="800" b="0" i="0" u="none" strike="noStrike" kern="1200" dirty="0">
                          <a:solidFill>
                            <a:srgbClr val="000000"/>
                          </a:solidFill>
                          <a:effectLst/>
                          <a:latin typeface="+mn-lt"/>
                          <a:cs typeface="Arial" panose="020B0604020202020204" pitchFamily="34" charset="0"/>
                        </a:rPr>
                        <a:t>Llevar a </a:t>
                      </a:r>
                      <a:r>
                        <a:rPr lang="es-MX" sz="800" b="0" i="0" u="none" strike="noStrike" kern="1200" dirty="0" smtClean="0">
                          <a:solidFill>
                            <a:srgbClr val="000000"/>
                          </a:solidFill>
                          <a:effectLst/>
                          <a:latin typeface="+mn-lt"/>
                          <a:cs typeface="Arial" panose="020B0604020202020204" pitchFamily="34" charset="0"/>
                        </a:rPr>
                        <a:t>cabo eficientemente </a:t>
                      </a:r>
                      <a:r>
                        <a:rPr lang="es-MX" sz="800" b="0" i="0" u="none" strike="noStrike" kern="1200" dirty="0">
                          <a:solidFill>
                            <a:srgbClr val="000000"/>
                          </a:solidFill>
                          <a:effectLst/>
                          <a:latin typeface="+mn-lt"/>
                          <a:cs typeface="Arial" panose="020B0604020202020204" pitchFamily="34" charset="0"/>
                        </a:rPr>
                        <a:t>las labores </a:t>
                      </a:r>
                      <a:r>
                        <a:rPr lang="es-MX" sz="800" b="0" i="0" u="none" strike="noStrike" kern="1200" dirty="0" smtClean="0">
                          <a:solidFill>
                            <a:srgbClr val="000000"/>
                          </a:solidFill>
                          <a:effectLst/>
                          <a:latin typeface="+mn-lt"/>
                          <a:cs typeface="Arial" panose="020B0604020202020204" pitchFamily="34" charset="0"/>
                        </a:rPr>
                        <a:t>programadas y asignadas </a:t>
                      </a:r>
                      <a:r>
                        <a:rPr lang="es-MX" sz="800" b="0" i="0" u="none" strike="noStrike" kern="1200" dirty="0">
                          <a:solidFill>
                            <a:srgbClr val="000000"/>
                          </a:solidFill>
                          <a:effectLst/>
                          <a:latin typeface="+mn-lt"/>
                          <a:cs typeface="Arial" panose="020B0604020202020204" pitchFamily="34" charset="0"/>
                        </a:rPr>
                        <a:t>de mantenimiento preventivo y/o correctivo de las instalaciones, equipos y en general </a:t>
                      </a:r>
                      <a:r>
                        <a:rPr lang="es-MX" sz="800" b="0" i="0" u="none" strike="noStrike" kern="1200" dirty="0" smtClean="0">
                          <a:solidFill>
                            <a:srgbClr val="000000"/>
                          </a:solidFill>
                          <a:effectLst/>
                          <a:latin typeface="+mn-lt"/>
                          <a:cs typeface="Arial" panose="020B0604020202020204" pitchFamily="34" charset="0"/>
                        </a:rPr>
                        <a:t>del Hotel. </a:t>
                      </a:r>
                      <a:endParaRPr lang="es-MX" sz="800" b="0" i="0" u="none" strike="noStrike" dirty="0">
                        <a:effectLst/>
                        <a:latin typeface="+mn-lt"/>
                      </a:endParaRPr>
                    </a:p>
                  </a:txBody>
                  <a:tcPr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475253"/>
                  </a:ext>
                </a:extLst>
              </a:tr>
              <a:tr h="332958">
                <a:tc rowSpan="1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800" b="1" i="0" kern="1200" dirty="0" smtClean="0">
                          <a:solidFill>
                            <a:schemeClr val="dk1"/>
                          </a:solidFill>
                          <a:effectLst/>
                          <a:latin typeface="+mn-lt"/>
                          <a:ea typeface="+mn-ea"/>
                          <a:cs typeface="Arial" panose="020B0604020202020204" pitchFamily="34" charset="0"/>
                        </a:rPr>
                        <a:t>FUNCIONES</a:t>
                      </a:r>
                      <a:r>
                        <a:rPr lang="es-MX" sz="800" b="1" i="0" kern="1200" baseline="0" dirty="0" smtClean="0">
                          <a:solidFill>
                            <a:schemeClr val="dk1"/>
                          </a:solidFill>
                          <a:effectLst/>
                          <a:latin typeface="+mn-lt"/>
                          <a:ea typeface="+mn-ea"/>
                          <a:cs typeface="Arial" panose="020B0604020202020204" pitchFamily="34" charset="0"/>
                        </a:rPr>
                        <a:t>  PRINCIPALES</a:t>
                      </a:r>
                      <a:endParaRPr lang="es-MX" sz="800" b="1" dirty="0" smtClean="0">
                        <a:effectLst/>
                        <a:latin typeface="+mn-lt"/>
                        <a:cs typeface="Arial" panose="020B0604020202020204" pitchFamily="34" charset="0"/>
                      </a:endParaRPr>
                    </a:p>
                  </a:txBody>
                  <a:tcPr vert="wordArtVert" anchor="ctr">
                    <a:lnL w="9525" cap="flat" cmpd="sng" algn="ctr">
                      <a:solidFill>
                        <a:schemeClr val="tx1"/>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0" i="0" u="none" strike="noStrike" dirty="0" smtClean="0">
                          <a:effectLst/>
                          <a:latin typeface="+mn-lt"/>
                          <a:cs typeface="Arial" panose="020B0604020202020204" pitchFamily="34" charset="0"/>
                        </a:rPr>
                        <a:t>1</a:t>
                      </a:r>
                      <a:endParaRPr lang="es-MX" sz="800" b="0" i="0" u="none" strike="noStrike" dirty="0">
                        <a:effectLst/>
                        <a:latin typeface="+mn-lt"/>
                        <a:cs typeface="Arial" panose="020B0604020202020204" pitchFamily="34" charset="0"/>
                      </a:endParaRPr>
                    </a:p>
                  </a:txBody>
                  <a:tcPr vert="wordArtVert" anchor="ctr">
                    <a:lnL w="6350" cap="flat" cmpd="sng" algn="ctr">
                      <a:solidFill>
                        <a:schemeClr val="tx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just" rtl="0" eaLnBrk="1" fontAlgn="t" latinLnBrk="0" hangingPunct="1">
                        <a:lnSpc>
                          <a:spcPct val="100000"/>
                        </a:lnSpc>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Ejecutar y dar seguimiento a las</a:t>
                      </a:r>
                      <a:r>
                        <a:rPr lang="es-MX" sz="800" b="0" i="0" u="none" strike="noStrike" kern="1200" baseline="0" dirty="0" smtClean="0">
                          <a:solidFill>
                            <a:srgbClr val="000000"/>
                          </a:solidFill>
                          <a:effectLst/>
                          <a:latin typeface="+mn-lt"/>
                          <a:cs typeface="Arial" panose="020B0604020202020204" pitchFamily="34" charset="0"/>
                        </a:rPr>
                        <a:t> acciones programadas </a:t>
                      </a:r>
                      <a:r>
                        <a:rPr lang="es-MX" sz="800" b="0" i="0" u="none" strike="noStrike" kern="1200" dirty="0" smtClean="0">
                          <a:solidFill>
                            <a:srgbClr val="000000"/>
                          </a:solidFill>
                          <a:effectLst/>
                          <a:latin typeface="+mn-lt"/>
                          <a:cs typeface="Arial" panose="020B0604020202020204" pitchFamily="34" charset="0"/>
                        </a:rPr>
                        <a:t> </a:t>
                      </a:r>
                      <a:r>
                        <a:rPr lang="es-MX" sz="800" b="0" i="0" u="none" strike="noStrike" kern="1200" dirty="0">
                          <a:solidFill>
                            <a:srgbClr val="000000"/>
                          </a:solidFill>
                          <a:effectLst/>
                          <a:latin typeface="+mn-lt"/>
                          <a:cs typeface="Arial" panose="020B0604020202020204" pitchFamily="34" charset="0"/>
                        </a:rPr>
                        <a:t>de mantenimiento preventivo anual de equipos e instalaciones.</a:t>
                      </a:r>
                      <a:endParaRPr lang="es-MX" sz="800" b="0" i="0" u="none" strike="noStrike" dirty="0">
                        <a:effectLst/>
                        <a:latin typeface="+mn-lt"/>
                      </a:endParaRPr>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9308872"/>
                  </a:ext>
                </a:extLst>
              </a:tr>
              <a:tr h="332958">
                <a:tc vMerge="1">
                  <a:txBody>
                    <a:bodyPr/>
                    <a:lstStyle/>
                    <a:p>
                      <a:pPr algn="ctr"/>
                      <a:endParaRPr lang="es-MX" sz="800"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5">
                        <a:lumMod val="60000"/>
                        <a:lumOff val="40000"/>
                      </a:schemeClr>
                    </a:solidFill>
                  </a:tcPr>
                </a:tc>
                <a:tc>
                  <a:txBody>
                    <a:bodyPr/>
                    <a:lstStyle/>
                    <a:p>
                      <a:pPr algn="ctr"/>
                      <a:r>
                        <a:rPr lang="es-MX" sz="800" b="0" dirty="0" smtClean="0">
                          <a:latin typeface="+mn-lt"/>
                          <a:cs typeface="Arial" panose="020B0604020202020204" pitchFamily="34" charset="0"/>
                        </a:rPr>
                        <a:t>2</a:t>
                      </a:r>
                      <a:endParaRPr lang="es-MX" sz="800" b="0" dirty="0">
                        <a:latin typeface="+mn-lt"/>
                        <a:cs typeface="Arial" panose="020B0604020202020204" pitchFamily="34" charset="0"/>
                      </a:endParaRPr>
                    </a:p>
                  </a:txBody>
                  <a:tcPr vert="wordArtVert" anchor="ctr">
                    <a:lnL w="6350" cap="flat" cmpd="sng" algn="ctr">
                      <a:solidFill>
                        <a:schemeClr val="tx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rtl="0" eaLnBrk="1" fontAlgn="auto" latinLnBrk="0" hangingPunct="1">
                        <a:lnSpc>
                          <a:spcPct val="100000"/>
                        </a:lnSpc>
                      </a:pPr>
                      <a:r>
                        <a:rPr lang="es-MX" sz="800" b="0" kern="1200" dirty="0" smtClean="0">
                          <a:solidFill>
                            <a:schemeClr val="dk1"/>
                          </a:solidFill>
                          <a:effectLst/>
                          <a:latin typeface="+mn-lt"/>
                          <a:ea typeface="+mn-ea"/>
                          <a:cs typeface="Arial" panose="020B0604020202020204" pitchFamily="34" charset="0"/>
                        </a:rPr>
                        <a:t>Atender las órdenes de mantenimiento correctivo que se le asignen, y </a:t>
                      </a:r>
                      <a:r>
                        <a:rPr lang="es-MX" sz="800" b="0" kern="1200" baseline="0" dirty="0" smtClean="0">
                          <a:solidFill>
                            <a:schemeClr val="dk1"/>
                          </a:solidFill>
                          <a:effectLst/>
                          <a:latin typeface="+mn-lt"/>
                          <a:ea typeface="+mn-ea"/>
                          <a:cs typeface="Arial" panose="020B0604020202020204" pitchFamily="34" charset="0"/>
                        </a:rPr>
                        <a:t>atender las reportadas en las habitaciones y áreas públicas</a:t>
                      </a:r>
                      <a:endParaRPr lang="es-MX" sz="800" b="0" dirty="0">
                        <a:effectLst/>
                        <a:latin typeface="+mn-lt"/>
                        <a:cs typeface="Arial" panose="020B0604020202020204" pitchFamily="34" charset="0"/>
                      </a:endParaRPr>
                    </a:p>
                  </a:txBody>
                  <a:tcPr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1876656"/>
                  </a:ext>
                </a:extLst>
              </a:tr>
              <a:tr h="332958">
                <a:tc vMerge="1">
                  <a:txBody>
                    <a:bodyPr/>
                    <a:lstStyle/>
                    <a:p>
                      <a:pPr algn="ctr"/>
                      <a:endParaRPr lang="es-MX" sz="800"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spcBef>
                          <a:spcPts val="0"/>
                        </a:spcBef>
                        <a:spcAft>
                          <a:spcPts val="0"/>
                        </a:spcAft>
                      </a:pPr>
                      <a:r>
                        <a:rPr lang="es-MX" sz="800" b="0" i="0" u="none" strike="noStrike" kern="1200" dirty="0">
                          <a:solidFill>
                            <a:schemeClr val="tx1"/>
                          </a:solidFill>
                          <a:effectLst/>
                          <a:latin typeface="+mn-lt"/>
                          <a:cs typeface="Arial" panose="020B0604020202020204" pitchFamily="34" charset="0"/>
                        </a:rPr>
                        <a:t>3</a:t>
                      </a:r>
                      <a:endParaRPr lang="es-MX" sz="800" b="0" i="0" u="none" strike="noStrike" dirty="0">
                        <a:solidFill>
                          <a:schemeClr val="tx1"/>
                        </a:solidFill>
                        <a:effectLst/>
                        <a:latin typeface="+mn-lt"/>
                      </a:endParaRPr>
                    </a:p>
                  </a:txBody>
                  <a:tcPr vert="wordArtVert" anchor="ctr">
                    <a:lnL w="6350" cap="flat" cmpd="sng" algn="ctr">
                      <a:solidFill>
                        <a:schemeClr val="tx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800" b="0" kern="1200" dirty="0" smtClean="0">
                          <a:solidFill>
                            <a:schemeClr val="dk1"/>
                          </a:solidFill>
                          <a:effectLst/>
                          <a:latin typeface="+mn-lt"/>
                          <a:ea typeface="+mn-ea"/>
                          <a:cs typeface="Arial" panose="020B0604020202020204" pitchFamily="34" charset="0"/>
                        </a:rPr>
                        <a:t>Participar en los cursos y acciones de capacitación que se impartan </a:t>
                      </a:r>
                      <a:r>
                        <a:rPr lang="es-MX" sz="800" b="0" kern="1200" baseline="0" dirty="0" smtClean="0">
                          <a:solidFill>
                            <a:schemeClr val="dk1"/>
                          </a:solidFill>
                          <a:effectLst/>
                          <a:latin typeface="+mn-lt"/>
                          <a:ea typeface="+mn-ea"/>
                          <a:cs typeface="Arial" panose="020B0604020202020204" pitchFamily="34" charset="0"/>
                        </a:rPr>
                        <a:t>y aplicar </a:t>
                      </a:r>
                      <a:r>
                        <a:rPr lang="es-MX" sz="800" b="0" kern="1200" dirty="0" smtClean="0">
                          <a:solidFill>
                            <a:schemeClr val="dk1"/>
                          </a:solidFill>
                          <a:effectLst/>
                          <a:latin typeface="+mn-lt"/>
                          <a:ea typeface="+mn-ea"/>
                          <a:cs typeface="Arial" panose="020B0604020202020204" pitchFamily="34" charset="0"/>
                        </a:rPr>
                        <a:t> y compartir los conocimientos</a:t>
                      </a:r>
                      <a:r>
                        <a:rPr lang="es-MX" sz="800" b="0" kern="1200" baseline="0" dirty="0" smtClean="0">
                          <a:solidFill>
                            <a:schemeClr val="dk1"/>
                          </a:solidFill>
                          <a:effectLst/>
                          <a:latin typeface="+mn-lt"/>
                          <a:ea typeface="+mn-ea"/>
                          <a:cs typeface="Arial" panose="020B0604020202020204" pitchFamily="34" charset="0"/>
                        </a:rPr>
                        <a:t> adquiridos con sus compañeros</a:t>
                      </a:r>
                      <a:endParaRPr lang="es-MX" sz="800" b="0" dirty="0" smtClean="0">
                        <a:effectLst/>
                        <a:latin typeface="+mn-lt"/>
                        <a:cs typeface="Arial" panose="020B0604020202020204" pitchFamily="34" charset="0"/>
                      </a:endParaRPr>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1942118"/>
                  </a:ext>
                </a:extLst>
              </a:tr>
              <a:tr h="332958">
                <a:tc vMerge="1">
                  <a:txBody>
                    <a:bodyPr/>
                    <a:lstStyle/>
                    <a:p>
                      <a:pPr algn="ctr"/>
                      <a:endParaRPr lang="es-MX" sz="800"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spcBef>
                          <a:spcPts val="0"/>
                        </a:spcBef>
                        <a:spcAft>
                          <a:spcPts val="0"/>
                        </a:spcAft>
                      </a:pPr>
                      <a:r>
                        <a:rPr lang="es-MX" sz="800" b="0" i="0" u="none" strike="noStrike" kern="1200" dirty="0">
                          <a:solidFill>
                            <a:schemeClr val="tx1"/>
                          </a:solidFill>
                          <a:effectLst/>
                          <a:latin typeface="+mn-lt"/>
                          <a:cs typeface="Arial" panose="020B0604020202020204" pitchFamily="34" charset="0"/>
                        </a:rPr>
                        <a:t>4</a:t>
                      </a:r>
                      <a:endParaRPr lang="es-MX" sz="800" b="0" i="0" u="none" strike="noStrike" dirty="0">
                        <a:solidFill>
                          <a:schemeClr val="tx1"/>
                        </a:solidFill>
                        <a:effectLst/>
                        <a:latin typeface="+mn-lt"/>
                      </a:endParaRPr>
                    </a:p>
                  </a:txBody>
                  <a:tcPr vert="wordArtVert" anchor="ctr">
                    <a:lnL w="6350" cap="flat" cmpd="sng" algn="ctr">
                      <a:solidFill>
                        <a:schemeClr val="tx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800" b="0" kern="1200" dirty="0" smtClean="0">
                          <a:solidFill>
                            <a:schemeClr val="tx1"/>
                          </a:solidFill>
                          <a:effectLst/>
                          <a:latin typeface="+mn-lt"/>
                          <a:ea typeface="+mn-ea"/>
                          <a:cs typeface="Arial" panose="020B0604020202020204" pitchFamily="34" charset="0"/>
                        </a:rPr>
                        <a:t>De acuerdo al rol,</a:t>
                      </a:r>
                      <a:r>
                        <a:rPr lang="es-MX" sz="800" b="0" kern="1200" baseline="0" dirty="0" smtClean="0">
                          <a:solidFill>
                            <a:schemeClr val="tx1"/>
                          </a:solidFill>
                          <a:effectLst/>
                          <a:latin typeface="+mn-lt"/>
                          <a:ea typeface="+mn-ea"/>
                          <a:cs typeface="Arial" panose="020B0604020202020204" pitchFamily="34" charset="0"/>
                        </a:rPr>
                        <a:t> realizar las labores de mantenimiento preventivo de los equipos asignados</a:t>
                      </a:r>
                      <a:endParaRPr lang="es-MX" sz="800" b="0" kern="1200" dirty="0" smtClean="0">
                        <a:solidFill>
                          <a:schemeClr val="tx1"/>
                        </a:solidFill>
                        <a:effectLst/>
                        <a:latin typeface="+mn-lt"/>
                        <a:ea typeface="+mn-ea"/>
                        <a:cs typeface="Arial" panose="020B0604020202020204" pitchFamily="34" charset="0"/>
                      </a:endParaRPr>
                    </a:p>
                  </a:txBody>
                  <a:tcPr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2138386"/>
                  </a:ext>
                </a:extLst>
              </a:tr>
              <a:tr h="332958">
                <a:tc vMerge="1">
                  <a:txBody>
                    <a:bodyPr/>
                    <a:lstStyle/>
                    <a:p>
                      <a:pPr algn="ctr"/>
                      <a:endParaRPr lang="es-MX" sz="800"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spcBef>
                          <a:spcPts val="0"/>
                        </a:spcBef>
                        <a:spcAft>
                          <a:spcPts val="0"/>
                        </a:spcAft>
                      </a:pPr>
                      <a:r>
                        <a:rPr lang="es-MX" sz="800" b="0" i="0" u="none" strike="noStrike" kern="1200" dirty="0">
                          <a:solidFill>
                            <a:schemeClr val="tx1"/>
                          </a:solidFill>
                          <a:effectLst/>
                          <a:latin typeface="+mn-lt"/>
                          <a:cs typeface="Arial" panose="020B0604020202020204" pitchFamily="34" charset="0"/>
                        </a:rPr>
                        <a:t>5</a:t>
                      </a:r>
                      <a:endParaRPr lang="es-MX" sz="800" b="0" i="0" u="none" strike="noStrike" dirty="0">
                        <a:solidFill>
                          <a:schemeClr val="tx1"/>
                        </a:solidFill>
                        <a:effectLst/>
                        <a:latin typeface="+mn-lt"/>
                      </a:endParaRPr>
                    </a:p>
                  </a:txBody>
                  <a:tcPr vert="wordArtVert" anchor="ctr">
                    <a:lnL w="6350" cap="flat" cmpd="sng" algn="ctr">
                      <a:solidFill>
                        <a:schemeClr val="tx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just" rtl="0" eaLnBrk="1" fontAlgn="auto" latinLnBrk="0" hangingPunct="1">
                        <a:spcBef>
                          <a:spcPts val="0"/>
                        </a:spcBef>
                        <a:spcAft>
                          <a:spcPts val="0"/>
                        </a:spcAft>
                      </a:pPr>
                      <a:r>
                        <a:rPr lang="es-MX" sz="800" b="0" i="0" u="none" strike="noStrike" kern="1200" dirty="0">
                          <a:solidFill>
                            <a:srgbClr val="000000"/>
                          </a:solidFill>
                          <a:effectLst/>
                          <a:latin typeface="+mn-lt"/>
                          <a:cs typeface="Arial" panose="020B0604020202020204" pitchFamily="34" charset="0"/>
                        </a:rPr>
                        <a:t>Apoyar en la realización del, inventario físico mensual de herramientas de </a:t>
                      </a:r>
                      <a:r>
                        <a:rPr lang="es-MX" sz="800" b="0" i="0" u="none" strike="noStrike" kern="1200" dirty="0" smtClean="0">
                          <a:solidFill>
                            <a:srgbClr val="000000"/>
                          </a:solidFill>
                          <a:effectLst/>
                          <a:latin typeface="+mn-lt"/>
                          <a:cs typeface="Arial" panose="020B0604020202020204" pitchFamily="34" charset="0"/>
                        </a:rPr>
                        <a:t>equipos, suministros de mantenimiento </a:t>
                      </a:r>
                      <a:r>
                        <a:rPr lang="es-MX" sz="800" b="0" i="0" u="none" strike="noStrike" kern="1200" dirty="0">
                          <a:solidFill>
                            <a:srgbClr val="000000"/>
                          </a:solidFill>
                          <a:effectLst/>
                          <a:latin typeface="+mn-lt"/>
                          <a:cs typeface="Arial" panose="020B0604020202020204" pitchFamily="34" charset="0"/>
                        </a:rPr>
                        <a:t>y demás  activos fijos</a:t>
                      </a:r>
                      <a:endParaRPr lang="es-MX" sz="800" b="0" i="0" u="none" strike="noStrike" dirty="0">
                        <a:effectLst/>
                        <a:latin typeface="+mn-lt"/>
                      </a:endParaRPr>
                    </a:p>
                  </a:txBody>
                  <a:tcPr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154095"/>
                  </a:ext>
                </a:extLst>
              </a:tr>
              <a:tr h="332958">
                <a:tc vMerge="1">
                  <a:txBody>
                    <a:bodyPr/>
                    <a:lstStyle/>
                    <a:p>
                      <a:endParaRPr lang="es-MX"/>
                    </a:p>
                  </a:txBody>
                  <a:tcPr/>
                </a:tc>
                <a:tc>
                  <a:txBody>
                    <a:bodyPr/>
                    <a:lstStyle/>
                    <a:p>
                      <a:pPr marL="0" algn="ctr" rtl="0" eaLnBrk="1" fontAlgn="ctr" latinLnBrk="0" hangingPunct="1">
                        <a:spcBef>
                          <a:spcPts val="0"/>
                        </a:spcBef>
                        <a:spcAft>
                          <a:spcPts val="0"/>
                        </a:spcAft>
                      </a:pPr>
                      <a:r>
                        <a:rPr lang="es-MX" sz="800" b="0" i="0" u="none" strike="noStrike" kern="1200" dirty="0">
                          <a:solidFill>
                            <a:schemeClr val="tx1"/>
                          </a:solidFill>
                          <a:effectLst/>
                          <a:latin typeface="+mn-lt"/>
                          <a:cs typeface="Arial" panose="020B0604020202020204" pitchFamily="34" charset="0"/>
                        </a:rPr>
                        <a:t>6</a:t>
                      </a:r>
                      <a:endParaRPr lang="es-MX" sz="800" b="0" i="0" u="none" strike="noStrike" dirty="0">
                        <a:solidFill>
                          <a:schemeClr val="tx1"/>
                        </a:solidFill>
                        <a:effectLst/>
                        <a:latin typeface="+mn-lt"/>
                      </a:endParaRPr>
                    </a:p>
                  </a:txBody>
                  <a:tcPr vert="wordArtVert" anchor="ctr">
                    <a:lnL w="6350" cap="flat" cmpd="sng" algn="ctr">
                      <a:solidFill>
                        <a:schemeClr val="tx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just" rtl="0" eaLnBrk="1" fontAlgn="t" latinLnBrk="0" hangingPunct="1">
                        <a:spcBef>
                          <a:spcPts val="0"/>
                        </a:spcBef>
                        <a:spcAft>
                          <a:spcPts val="0"/>
                        </a:spcAft>
                      </a:pPr>
                      <a:r>
                        <a:rPr lang="es-MX" sz="800" b="0" i="0" u="none" strike="noStrike" dirty="0" smtClean="0">
                          <a:effectLst/>
                          <a:latin typeface="+mn-lt"/>
                        </a:rPr>
                        <a:t>Operara el</a:t>
                      </a:r>
                      <a:r>
                        <a:rPr lang="es-MX" sz="800" b="0" i="0" u="none" strike="noStrike" baseline="0" dirty="0" smtClean="0">
                          <a:effectLst/>
                          <a:latin typeface="+mn-lt"/>
                        </a:rPr>
                        <a:t> mantenimiento preventivo de las habitaciones bloqueadas asignadas y reportar los resultados.</a:t>
                      </a:r>
                      <a:endParaRPr lang="es-MX" sz="800" b="0" i="0" u="none" strike="noStrike" dirty="0">
                        <a:effectLst/>
                        <a:latin typeface="+mn-lt"/>
                      </a:endParaRPr>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8046239"/>
                  </a:ext>
                </a:extLst>
              </a:tr>
              <a:tr h="454034">
                <a:tc vMerge="1">
                  <a:txBody>
                    <a:bodyPr/>
                    <a:lstStyle/>
                    <a:p>
                      <a:pPr algn="ctr"/>
                      <a:endParaRPr lang="es-MX" sz="800"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spcBef>
                          <a:spcPts val="0"/>
                        </a:spcBef>
                        <a:spcAft>
                          <a:spcPts val="0"/>
                        </a:spcAft>
                      </a:pPr>
                      <a:r>
                        <a:rPr lang="es-MX" sz="800" b="0" i="0" u="none" strike="noStrike" kern="1200" dirty="0">
                          <a:solidFill>
                            <a:schemeClr val="tx1"/>
                          </a:solidFill>
                          <a:effectLst/>
                          <a:latin typeface="+mn-lt"/>
                          <a:cs typeface="Arial" panose="020B0604020202020204" pitchFamily="34" charset="0"/>
                        </a:rPr>
                        <a:t>7</a:t>
                      </a:r>
                      <a:endParaRPr lang="es-MX" sz="800" b="0" i="0" u="none" strike="noStrike" dirty="0">
                        <a:solidFill>
                          <a:schemeClr val="tx1"/>
                        </a:solidFill>
                        <a:effectLst/>
                        <a:latin typeface="+mn-lt"/>
                      </a:endParaRPr>
                    </a:p>
                  </a:txBody>
                  <a:tcPr vert="wordArtVert" anchor="ctr">
                    <a:lnL w="6350" cap="flat" cmpd="sng" algn="ctr">
                      <a:solidFill>
                        <a:schemeClr val="tx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just" rtl="0" eaLnBrk="1" fontAlgn="t"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Revisar diariamente el estado en que se encuentran</a:t>
                      </a:r>
                      <a:r>
                        <a:rPr lang="es-MX" sz="800" b="0" i="0" u="none" strike="noStrike" kern="1200" baseline="0" dirty="0" smtClean="0">
                          <a:solidFill>
                            <a:srgbClr val="000000"/>
                          </a:solidFill>
                          <a:effectLst/>
                          <a:latin typeface="+mn-lt"/>
                          <a:cs typeface="Arial" panose="020B0604020202020204" pitchFamily="34" charset="0"/>
                        </a:rPr>
                        <a:t> los </a:t>
                      </a:r>
                      <a:r>
                        <a:rPr lang="es-MX" sz="800" b="0" i="0" u="none" strike="noStrike" kern="1200" dirty="0" smtClean="0">
                          <a:solidFill>
                            <a:srgbClr val="000000"/>
                          </a:solidFill>
                          <a:effectLst/>
                          <a:latin typeface="+mn-lt"/>
                          <a:cs typeface="Arial" panose="020B0604020202020204" pitchFamily="34" charset="0"/>
                        </a:rPr>
                        <a:t>extintores, radios y otros equipos de emergencia, así como las luces, climatización,</a:t>
                      </a:r>
                      <a:r>
                        <a:rPr lang="es-MX" sz="800" b="0" i="0" u="none" strike="noStrike" kern="1200" baseline="0" dirty="0" smtClean="0">
                          <a:solidFill>
                            <a:srgbClr val="000000"/>
                          </a:solidFill>
                          <a:effectLst/>
                          <a:latin typeface="+mn-lt"/>
                          <a:cs typeface="Arial" panose="020B0604020202020204" pitchFamily="34" charset="0"/>
                        </a:rPr>
                        <a:t> etc., de las áreas públicas </a:t>
                      </a:r>
                      <a:r>
                        <a:rPr lang="es-MX" sz="800" b="0" i="0" u="none" strike="noStrike" kern="1200" dirty="0" smtClean="0">
                          <a:solidFill>
                            <a:srgbClr val="000000"/>
                          </a:solidFill>
                          <a:effectLst/>
                          <a:latin typeface="+mn-lt"/>
                          <a:cs typeface="Arial" panose="020B0604020202020204" pitchFamily="34" charset="0"/>
                        </a:rPr>
                        <a:t>actualizando su</a:t>
                      </a:r>
                      <a:r>
                        <a:rPr lang="es-MX" sz="800" b="0" i="0" u="none" strike="noStrike" kern="1200" baseline="0" dirty="0" smtClean="0">
                          <a:solidFill>
                            <a:srgbClr val="000000"/>
                          </a:solidFill>
                          <a:effectLst/>
                          <a:latin typeface="+mn-lt"/>
                          <a:cs typeface="Arial" panose="020B0604020202020204" pitchFamily="34" charset="0"/>
                        </a:rPr>
                        <a:t> registro en las bitácoras</a:t>
                      </a:r>
                      <a:endParaRPr lang="es-MX" sz="800" b="0" i="0" u="none" strike="noStrike" dirty="0">
                        <a:effectLst/>
                        <a:latin typeface="+mn-lt"/>
                      </a:endParaRPr>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62307"/>
                  </a:ext>
                </a:extLst>
              </a:tr>
              <a:tr h="332958">
                <a:tc vMerge="1">
                  <a:txBody>
                    <a:bodyPr/>
                    <a:lstStyle/>
                    <a:p>
                      <a:pPr algn="ctr"/>
                      <a:endParaRPr lang="es-MX" sz="800"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5">
                        <a:lumMod val="60000"/>
                        <a:lumOff val="40000"/>
                      </a:schemeClr>
                    </a:solidFill>
                  </a:tcPr>
                </a:tc>
                <a:tc>
                  <a:txBody>
                    <a:bodyPr/>
                    <a:lstStyle/>
                    <a:p>
                      <a:pPr algn="ctr"/>
                      <a:r>
                        <a:rPr lang="es-MX" sz="800" b="0" dirty="0" smtClean="0">
                          <a:latin typeface="+mn-lt"/>
                          <a:cs typeface="Arial" panose="020B0604020202020204" pitchFamily="34" charset="0"/>
                        </a:rPr>
                        <a:t>8</a:t>
                      </a:r>
                      <a:endParaRPr lang="es-MX" sz="800" b="0" dirty="0">
                        <a:latin typeface="+mn-lt"/>
                        <a:cs typeface="Arial" panose="020B0604020202020204" pitchFamily="34" charset="0"/>
                      </a:endParaRPr>
                    </a:p>
                  </a:txBody>
                  <a:tcPr vert="wordArtVert" anchor="ctr">
                    <a:lnL w="6350" cap="flat" cmpd="sng" algn="ctr">
                      <a:solidFill>
                        <a:schemeClr val="tx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lvl="0" algn="just">
                        <a:lnSpc>
                          <a:spcPct val="100000"/>
                        </a:lnSpc>
                      </a:pPr>
                      <a:r>
                        <a:rPr lang="es-MX" sz="800" b="0" kern="1200" dirty="0" smtClean="0">
                          <a:solidFill>
                            <a:schemeClr val="tx1"/>
                          </a:solidFill>
                          <a:effectLst/>
                          <a:latin typeface="+mn-lt"/>
                          <a:ea typeface="+mn-ea"/>
                          <a:cs typeface="Arial" panose="020B0604020202020204" pitchFamily="34" charset="0"/>
                        </a:rPr>
                        <a:t>Revisar los registros  de reemplazo, substitución, renovación</a:t>
                      </a:r>
                      <a:r>
                        <a:rPr lang="es-MX" sz="800" b="0" kern="1200" baseline="0" dirty="0" smtClean="0">
                          <a:solidFill>
                            <a:schemeClr val="tx1"/>
                          </a:solidFill>
                          <a:effectLst/>
                          <a:latin typeface="+mn-lt"/>
                          <a:ea typeface="+mn-ea"/>
                          <a:cs typeface="Arial" panose="020B0604020202020204" pitchFamily="34" charset="0"/>
                        </a:rPr>
                        <a:t> de equipos e instalación es, y reportar sus fallas  o problemas.</a:t>
                      </a:r>
                      <a:endParaRPr lang="es-MX" sz="800" b="0" kern="1200" dirty="0">
                        <a:solidFill>
                          <a:schemeClr val="tx1"/>
                        </a:solidFill>
                        <a:effectLst/>
                        <a:latin typeface="+mn-lt"/>
                        <a:ea typeface="+mn-ea"/>
                        <a:cs typeface="Arial" panose="020B0604020202020204" pitchFamily="34" charset="0"/>
                      </a:endParaRPr>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3609584"/>
                  </a:ext>
                </a:extLst>
              </a:tr>
              <a:tr h="251611">
                <a:tc v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MX" sz="800" b="1" dirty="0" smtClean="0">
                        <a:effectLst/>
                        <a:latin typeface="Arial" panose="020B0604020202020204" pitchFamily="34" charset="0"/>
                        <a:cs typeface="Arial" panose="020B0604020202020204" pitchFamily="34" charset="0"/>
                      </a:endParaRPr>
                    </a:p>
                  </a:txBody>
                  <a:tcPr vert="wordArtVert" anchor="ctr">
                    <a:lnL w="9525" cap="flat" cmpd="sng" algn="ctr">
                      <a:solidFill>
                        <a:schemeClr val="tx1"/>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es-MX" sz="800" b="0" dirty="0" smtClean="0">
                          <a:latin typeface="+mn-lt"/>
                          <a:cs typeface="Arial" panose="020B0604020202020204" pitchFamily="34" charset="0"/>
                        </a:rPr>
                        <a:t>9</a:t>
                      </a:r>
                      <a:endParaRPr lang="es-MX" sz="800" b="0" dirty="0">
                        <a:latin typeface="+mn-lt"/>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just" rtl="0" eaLnBrk="1" fontAlgn="ctr" latinLnBrk="0" hangingPunct="1">
                        <a:spcBef>
                          <a:spcPts val="0"/>
                        </a:spcBef>
                        <a:spcAft>
                          <a:spcPts val="0"/>
                        </a:spcAft>
                      </a:pPr>
                      <a:r>
                        <a:rPr lang="es-MX" sz="800" b="0" i="0" u="none" strike="noStrike" kern="1200" dirty="0">
                          <a:solidFill>
                            <a:srgbClr val="000000"/>
                          </a:solidFill>
                          <a:effectLst/>
                          <a:latin typeface="+mn-lt"/>
                        </a:rPr>
                        <a:t>Reporta</a:t>
                      </a:r>
                      <a:r>
                        <a:rPr lang="es-MX" sz="800" b="0" i="0" u="none" strike="noStrike" kern="1200" baseline="0" dirty="0">
                          <a:solidFill>
                            <a:srgbClr val="000000"/>
                          </a:solidFill>
                          <a:effectLst/>
                          <a:latin typeface="+mn-lt"/>
                        </a:rPr>
                        <a:t> las experiencia que ha tenido con el servicio y equipos de  los proveedores de mantenimiento.</a:t>
                      </a:r>
                      <a:endParaRPr lang="es-MX" sz="1800" b="0" i="0" u="none" strike="noStrike" dirty="0">
                        <a:effectLst/>
                        <a:latin typeface="+mn-lt"/>
                      </a:endParaRPr>
                    </a:p>
                  </a:txBody>
                  <a:tcPr marL="68580" marR="68580" marT="9525" marB="0"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3840725"/>
                  </a:ext>
                </a:extLst>
              </a:tr>
              <a:tr h="372686">
                <a:tc v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MX" sz="800" b="1" dirty="0" smtClean="0">
                        <a:effectLst/>
                        <a:latin typeface="Arial" panose="020B0604020202020204" pitchFamily="34" charset="0"/>
                        <a:cs typeface="Arial" panose="020B0604020202020204" pitchFamily="34" charset="0"/>
                      </a:endParaRPr>
                    </a:p>
                  </a:txBody>
                  <a:tcPr vert="wordArtVert" anchor="ctr">
                    <a:lnL w="9525" cap="flat" cmpd="sng" algn="ctr">
                      <a:solidFill>
                        <a:schemeClr val="tx1"/>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es-MX" sz="800" b="0" dirty="0" smtClean="0">
                          <a:latin typeface="+mn-lt"/>
                          <a:cs typeface="Arial" panose="020B0604020202020204" pitchFamily="34" charset="0"/>
                        </a:rPr>
                        <a:t>10</a:t>
                      </a:r>
                      <a:endParaRPr lang="es-MX" sz="800" b="0" dirty="0">
                        <a:latin typeface="+mn-lt"/>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rtl="0" eaLnBrk="1" fontAlgn="auto" latinLnBrk="0" hangingPunct="1"/>
                      <a:r>
                        <a:rPr lang="es-MX" sz="800" b="0" i="0" kern="1200" dirty="0" smtClean="0">
                          <a:solidFill>
                            <a:schemeClr val="dk1"/>
                          </a:solidFill>
                          <a:effectLst/>
                          <a:latin typeface="+mn-lt"/>
                          <a:ea typeface="+mn-ea"/>
                          <a:cs typeface="+mn-cs"/>
                        </a:rPr>
                        <a:t>Vaciar el tanque de contacto con cloro de la planta de tratamiento de aguas residuales en el turno nocturno.</a:t>
                      </a:r>
                      <a:endParaRPr lang="es-MX" sz="800" dirty="0" smtClean="0">
                        <a:effectLst/>
                      </a:endParaRPr>
                    </a:p>
                    <a:p>
                      <a:pPr algn="just" rtl="0" eaLnBrk="1" fontAlgn="t" latinLnBrk="0" hangingPunct="1"/>
                      <a:r>
                        <a:rPr lang="es-MX" sz="800" b="0" i="0" kern="1200" dirty="0" smtClean="0">
                          <a:solidFill>
                            <a:schemeClr val="dk1"/>
                          </a:solidFill>
                          <a:effectLst/>
                          <a:latin typeface="+mn-lt"/>
                          <a:ea typeface="+mn-ea"/>
                          <a:cs typeface="+mn-cs"/>
                        </a:rPr>
                        <a:t>Realizar la limpieza de la alberca.</a:t>
                      </a:r>
                      <a:endParaRPr lang="es-MX" sz="800" dirty="0">
                        <a:effectLst/>
                      </a:endParaRPr>
                    </a:p>
                  </a:txBody>
                  <a:tcPr marL="68580" marR="68580" marT="9525" marB="0"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56382405"/>
                  </a:ext>
                </a:extLst>
              </a:tr>
              <a:tr h="372686">
                <a:tc v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MX" sz="800" b="1" dirty="0" smtClean="0">
                        <a:effectLst/>
                        <a:latin typeface="Arial" panose="020B0604020202020204" pitchFamily="34" charset="0"/>
                        <a:cs typeface="Arial" panose="020B0604020202020204" pitchFamily="34" charset="0"/>
                      </a:endParaRPr>
                    </a:p>
                  </a:txBody>
                  <a:tcPr vert="wordArtVert" anchor="ctr">
                    <a:lnL w="9525" cap="flat" cmpd="sng" algn="ctr">
                      <a:solidFill>
                        <a:schemeClr val="tx1"/>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es-MX" sz="800" b="0" dirty="0" smtClean="0">
                          <a:latin typeface="+mn-lt"/>
                          <a:cs typeface="Arial" panose="020B0604020202020204" pitchFamily="34" charset="0"/>
                        </a:rPr>
                        <a:t>11</a:t>
                      </a:r>
                      <a:endParaRPr lang="es-MX" sz="800" b="0" dirty="0">
                        <a:latin typeface="+mn-lt"/>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just" rtl="0" eaLnBrk="1" fontAlgn="auto" latinLnBrk="0" hangingPunct="1">
                        <a:spcBef>
                          <a:spcPts val="0"/>
                        </a:spcBef>
                        <a:spcAft>
                          <a:spcPts val="0"/>
                        </a:spcAft>
                      </a:pPr>
                      <a:r>
                        <a:rPr lang="es-MX" sz="800" b="0" i="0" u="none" strike="noStrike" kern="1200" dirty="0">
                          <a:solidFill>
                            <a:srgbClr val="000000"/>
                          </a:solidFill>
                          <a:effectLst/>
                          <a:latin typeface="+mn-lt"/>
                          <a:cs typeface="Arial" panose="020B0604020202020204" pitchFamily="34" charset="0"/>
                        </a:rPr>
                        <a:t>Ejercer tanto</a:t>
                      </a:r>
                      <a:r>
                        <a:rPr lang="es-MX" sz="800" b="0" i="0" u="none" strike="noStrike" kern="1200" baseline="0" dirty="0">
                          <a:solidFill>
                            <a:srgbClr val="000000"/>
                          </a:solidFill>
                          <a:effectLst/>
                          <a:latin typeface="+mn-lt"/>
                          <a:cs typeface="Arial" panose="020B0604020202020204" pitchFamily="34" charset="0"/>
                        </a:rPr>
                        <a:t> el</a:t>
                      </a:r>
                      <a:r>
                        <a:rPr lang="es-MX" sz="800" b="0" i="0" u="none" strike="noStrike" kern="1200" dirty="0">
                          <a:solidFill>
                            <a:srgbClr val="000000"/>
                          </a:solidFill>
                          <a:effectLst/>
                          <a:latin typeface="+mn-lt"/>
                          <a:cs typeface="Arial" panose="020B0604020202020204" pitchFamily="34" charset="0"/>
                        </a:rPr>
                        <a:t> mantenimiento preventivo, y como</a:t>
                      </a:r>
                      <a:r>
                        <a:rPr lang="es-MX" sz="800" b="0" i="0" u="none" strike="noStrike" kern="1200" baseline="0" dirty="0">
                          <a:solidFill>
                            <a:srgbClr val="000000"/>
                          </a:solidFill>
                          <a:effectLst/>
                          <a:latin typeface="+mn-lt"/>
                          <a:cs typeface="Arial" panose="020B0604020202020204" pitchFamily="34" charset="0"/>
                        </a:rPr>
                        <a:t> el correctivo que le asignen de</a:t>
                      </a:r>
                      <a:r>
                        <a:rPr lang="es-MX" sz="800" b="0" i="0" u="none" strike="noStrike" kern="1200" dirty="0">
                          <a:solidFill>
                            <a:srgbClr val="000000"/>
                          </a:solidFill>
                          <a:effectLst/>
                          <a:latin typeface="+mn-lt"/>
                          <a:cs typeface="Arial" panose="020B0604020202020204" pitchFamily="34" charset="0"/>
                        </a:rPr>
                        <a:t> los sistemas informáticos del hotel (reservaciones, recepción, internet, telefonía, manejo de equipos, etc.</a:t>
                      </a:r>
                      <a:endParaRPr lang="es-MX" sz="1800" b="0" i="0" u="none" strike="noStrike" dirty="0">
                        <a:effectLst/>
                        <a:latin typeface="+mn-lt"/>
                      </a:endParaRPr>
                    </a:p>
                  </a:txBody>
                  <a:tcPr marL="68580" marR="68580" marT="9525" marB="0"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63711814"/>
                  </a:ext>
                </a:extLst>
              </a:tr>
              <a:tr h="251611">
                <a:tc v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MX" sz="800" b="1" dirty="0" smtClean="0">
                        <a:effectLst/>
                        <a:latin typeface="Arial" panose="020B0604020202020204" pitchFamily="34" charset="0"/>
                        <a:cs typeface="Arial" panose="020B0604020202020204" pitchFamily="34" charset="0"/>
                      </a:endParaRPr>
                    </a:p>
                  </a:txBody>
                  <a:tcPr vert="wordArtVert" anchor="ctr">
                    <a:lnL w="9525" cap="flat" cmpd="sng" algn="ctr">
                      <a:solidFill>
                        <a:schemeClr val="tx1"/>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MX" sz="800" b="0" dirty="0" smtClean="0">
                          <a:latin typeface="+mn-lt"/>
                          <a:cs typeface="Arial" panose="020B0604020202020204" pitchFamily="34" charset="0"/>
                        </a:rPr>
                        <a:t>12</a:t>
                      </a:r>
                      <a:endParaRPr lang="es-MX" sz="800" b="0" dirty="0">
                        <a:latin typeface="+mn-lt"/>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just" rtl="0" eaLnBrk="1" fontAlgn="ctr" latinLnBrk="0" hangingPunct="1">
                        <a:spcBef>
                          <a:spcPts val="0"/>
                        </a:spcBef>
                        <a:spcAft>
                          <a:spcPts val="0"/>
                        </a:spcAft>
                      </a:pPr>
                      <a:r>
                        <a:rPr lang="es-MX" sz="800" b="0" i="0" u="none" strike="noStrike" kern="1200" dirty="0">
                          <a:solidFill>
                            <a:srgbClr val="000000"/>
                          </a:solidFill>
                          <a:effectLst/>
                          <a:latin typeface="+mn-lt"/>
                          <a:cs typeface="Arial" panose="020B0604020202020204" pitchFamily="34" charset="0"/>
                        </a:rPr>
                        <a:t>Verificar los niveles de agua potable, agua cruda, agua suave, agua tratada, al inicio, intermedio y fin de su turno.</a:t>
                      </a:r>
                      <a:endParaRPr lang="es-MX" sz="1800" b="0" i="0" u="none" strike="noStrike" dirty="0">
                        <a:effectLst/>
                        <a:latin typeface="+mn-lt"/>
                      </a:endParaRPr>
                    </a:p>
                  </a:txBody>
                  <a:tcPr marL="68580" marR="68580" marT="9525" marB="0"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447037"/>
                  </a:ext>
                </a:extLst>
              </a:tr>
            </a:tbl>
          </a:graphicData>
        </a:graphic>
      </p:graphicFrame>
      <p:graphicFrame>
        <p:nvGraphicFramePr>
          <p:cNvPr id="7" name="Tabla 6"/>
          <p:cNvGraphicFramePr>
            <a:graphicFrameLocks noGrp="1"/>
          </p:cNvGraphicFramePr>
          <p:nvPr>
            <p:extLst/>
          </p:nvPr>
        </p:nvGraphicFramePr>
        <p:xfrm>
          <a:off x="4067520" y="1707450"/>
          <a:ext cx="4860000" cy="4727220"/>
        </p:xfrm>
        <a:graphic>
          <a:graphicData uri="http://schemas.openxmlformats.org/drawingml/2006/table">
            <a:tbl>
              <a:tblPr firstRow="1" bandRow="1"/>
              <a:tblGrid>
                <a:gridCol w="298407">
                  <a:extLst>
                    <a:ext uri="{9D8B030D-6E8A-4147-A177-3AD203B41FA5}">
                      <a16:colId xmlns:a16="http://schemas.microsoft.com/office/drawing/2014/main" val="2605492190"/>
                    </a:ext>
                  </a:extLst>
                </a:gridCol>
                <a:gridCol w="399442">
                  <a:extLst>
                    <a:ext uri="{9D8B030D-6E8A-4147-A177-3AD203B41FA5}">
                      <a16:colId xmlns:a16="http://schemas.microsoft.com/office/drawing/2014/main" val="2225351250"/>
                    </a:ext>
                  </a:extLst>
                </a:gridCol>
                <a:gridCol w="1780195">
                  <a:extLst>
                    <a:ext uri="{9D8B030D-6E8A-4147-A177-3AD203B41FA5}">
                      <a16:colId xmlns:a16="http://schemas.microsoft.com/office/drawing/2014/main" val="3084686496"/>
                    </a:ext>
                  </a:extLst>
                </a:gridCol>
                <a:gridCol w="321547">
                  <a:extLst>
                    <a:ext uri="{9D8B030D-6E8A-4147-A177-3AD203B41FA5}">
                      <a16:colId xmlns:a16="http://schemas.microsoft.com/office/drawing/2014/main" val="86605906"/>
                    </a:ext>
                  </a:extLst>
                </a:gridCol>
                <a:gridCol w="1738862">
                  <a:extLst>
                    <a:ext uri="{9D8B030D-6E8A-4147-A177-3AD203B41FA5}">
                      <a16:colId xmlns:a16="http://schemas.microsoft.com/office/drawing/2014/main" val="2305927071"/>
                    </a:ext>
                  </a:extLst>
                </a:gridCol>
                <a:gridCol w="321547">
                  <a:extLst>
                    <a:ext uri="{9D8B030D-6E8A-4147-A177-3AD203B41FA5}">
                      <a16:colId xmlns:a16="http://schemas.microsoft.com/office/drawing/2014/main" val="1863437419"/>
                    </a:ext>
                  </a:extLst>
                </a:gridCol>
              </a:tblGrid>
              <a:tr h="194884">
                <a:tc gridSpan="4">
                  <a:txBody>
                    <a:bodyPr/>
                    <a:lstStyle/>
                    <a:p>
                      <a:pPr marL="0" marR="0" indent="0" algn="ctr" rtl="0" eaLnBrk="1" fontAlgn="ctr" latinLnBrk="0" hangingPunct="1">
                        <a:spcBef>
                          <a:spcPts val="0"/>
                        </a:spcBef>
                        <a:spcAft>
                          <a:spcPts val="0"/>
                        </a:spcAft>
                      </a:pPr>
                      <a:r>
                        <a:rPr lang="es-MX" sz="800" b="1" i="0" u="none" strike="noStrike" dirty="0" smtClean="0">
                          <a:effectLst/>
                          <a:latin typeface="Arial" panose="020B0604020202020204" pitchFamily="34" charset="0"/>
                          <a:cs typeface="Arial" panose="020B0604020202020204" pitchFamily="34" charset="0"/>
                        </a:rPr>
                        <a:t>PERFIL DE LOS CANDIDATOS</a:t>
                      </a:r>
                      <a:r>
                        <a:rPr lang="es-MX" sz="800" b="1" i="0" u="none" strike="noStrike" baseline="0" dirty="0" smtClean="0">
                          <a:effectLst/>
                          <a:latin typeface="Arial" panose="020B0604020202020204" pitchFamily="34" charset="0"/>
                          <a:cs typeface="Arial" panose="020B0604020202020204" pitchFamily="34" charset="0"/>
                        </a:rPr>
                        <a:t> AL PUESTO DE:</a:t>
                      </a: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pPr marL="0" marR="0" indent="0" algn="ctr" rtl="0" eaLnBrk="1" fontAlgn="ctr" latinLnBrk="0" hangingPunct="1">
                        <a:spcBef>
                          <a:spcPts val="0"/>
                        </a:spcBef>
                        <a:spcAft>
                          <a:spcPts val="0"/>
                        </a:spcAft>
                      </a:pP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indent="0" algn="ctr" rtl="0" eaLnBrk="1" fontAlgn="ctr" latinLnBrk="0" hangingPunct="1">
                        <a:spcBef>
                          <a:spcPts val="0"/>
                        </a:spcBef>
                        <a:spcAft>
                          <a:spcPts val="0"/>
                        </a:spcAft>
                      </a:pPr>
                      <a:endParaRPr lang="es-MX" sz="800" b="1"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ctr" rtl="0" eaLnBrk="1" latinLnBrk="0" hangingPunct="1"/>
                      <a:r>
                        <a:rPr lang="es-MX" sz="800" b="1" i="1" kern="1200" dirty="0" smtClean="0">
                          <a:solidFill>
                            <a:srgbClr val="FF0000"/>
                          </a:solidFill>
                          <a:effectLst/>
                          <a:latin typeface="Arial" panose="020B0604020202020204" pitchFamily="34" charset="0"/>
                          <a:ea typeface="+mn-ea"/>
                          <a:cs typeface="Arial" panose="020B0604020202020204" pitchFamily="34" charset="0"/>
                        </a:rPr>
                        <a:t>AUXILIAR DE MANTENIMIENTO</a:t>
                      </a:r>
                      <a:endParaRPr lang="es-MX" sz="800" i="1" dirty="0">
                        <a:solidFill>
                          <a:srgbClr val="FF0000"/>
                        </a:solidFill>
                        <a:effectLst/>
                        <a:latin typeface="Arial" panose="020B0604020202020204" pitchFamily="34" charset="0"/>
                        <a:cs typeface="Arial" panose="020B0604020202020204" pitchFamily="34" charset="0"/>
                      </a:endParaRPr>
                    </a:p>
                  </a:txBody>
                  <a:tcPr marL="63962" marR="63962" marT="31935" marB="31935"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marL="0" algn="l"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8670565"/>
                  </a:ext>
                </a:extLst>
              </a:tr>
              <a:tr h="0">
                <a:tc gridSpan="2">
                  <a:txBody>
                    <a:bodyPr/>
                    <a:lstStyle/>
                    <a:p>
                      <a:pPr marL="0" marR="0" indent="0" algn="ctr" rtl="0" eaLnBrk="1" fontAlgn="ctr" latinLnBrk="0" hangingPunct="1">
                        <a:spcBef>
                          <a:spcPts val="0"/>
                        </a:spcBef>
                        <a:spcAft>
                          <a:spcPts val="0"/>
                        </a:spcAft>
                      </a:pPr>
                      <a:r>
                        <a:rPr lang="es-MX" sz="700" b="0" i="0" u="none" strike="noStrike" kern="1200" dirty="0" smtClean="0">
                          <a:solidFill>
                            <a:srgbClr val="000000"/>
                          </a:solidFill>
                          <a:effectLst/>
                          <a:latin typeface="Arial" panose="020B0604020202020204" pitchFamily="34" charset="0"/>
                          <a:cs typeface="Arial" panose="020B0604020202020204" pitchFamily="34" charset="0"/>
                        </a:rPr>
                        <a:t>Candidato</a:t>
                      </a:r>
                      <a:endParaRPr lang="es-MX" sz="700" b="0" i="0" u="none" strike="noStrike" dirty="0">
                        <a:effectLst/>
                        <a:latin typeface="Arial" panose="020B0604020202020204" pitchFamily="34" charset="0"/>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algn="ctr" rtl="0" eaLnBrk="1" fontAlgn="ctr" latinLnBrk="0" hangingPunct="1"/>
                      <a:r>
                        <a:rPr lang="es-MX" sz="800" b="1" i="0" kern="1200" dirty="0" smtClean="0">
                          <a:solidFill>
                            <a:schemeClr val="tx1"/>
                          </a:solidFill>
                          <a:effectLst/>
                          <a:latin typeface="+mn-lt"/>
                          <a:ea typeface="+mn-ea"/>
                          <a:cs typeface="+mn-cs"/>
                        </a:rPr>
                        <a:t>SERGIO ARMENDARIZ GOMEZ</a:t>
                      </a:r>
                      <a:endParaRPr lang="es-MX" sz="800" dirty="0">
                        <a:effectLst/>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AM</a:t>
                      </a:r>
                      <a:endParaRPr lang="es-MX" sz="800" b="1"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rtl="0" eaLnBrk="1" fontAlgn="ctr" latinLnBrk="0" hangingPunct="1"/>
                      <a:r>
                        <a:rPr lang="es-MX" sz="800" b="1" i="0" kern="1200" dirty="0" smtClean="0">
                          <a:solidFill>
                            <a:schemeClr val="tx1"/>
                          </a:solidFill>
                          <a:effectLst/>
                          <a:latin typeface="+mn-lt"/>
                          <a:ea typeface="+mn-ea"/>
                          <a:cs typeface="+mn-cs"/>
                        </a:rPr>
                        <a:t>ARMANDO CRUZ BELTRÁN</a:t>
                      </a:r>
                      <a:endParaRPr lang="es-MX" sz="800" dirty="0">
                        <a:effectLst/>
                      </a:endParaRPr>
                    </a:p>
                  </a:txBody>
                  <a:tcPr marL="63962" marR="63962" marT="31935" marB="31935"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l" rtl="0" eaLnBrk="1" fontAlgn="ctr" latinLnBrk="0" hangingPunct="1">
                        <a:spcBef>
                          <a:spcPts val="0"/>
                        </a:spcBef>
                        <a:spcAft>
                          <a:spcPts val="0"/>
                        </a:spcAft>
                      </a:pPr>
                      <a:r>
                        <a:rPr lang="es-MX" sz="800" b="1" i="0" u="none" strike="noStrike" kern="1200" dirty="0" smtClean="0">
                          <a:solidFill>
                            <a:srgbClr val="000000"/>
                          </a:solidFill>
                          <a:effectLst/>
                          <a:latin typeface="+mn-lt"/>
                          <a:cs typeface="Arial" panose="020B0604020202020204" pitchFamily="34" charset="0"/>
                        </a:rPr>
                        <a:t>AM</a:t>
                      </a: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9911165"/>
                  </a:ext>
                </a:extLst>
              </a:tr>
              <a:tr h="0">
                <a:tc gridSpan="2">
                  <a:txBody>
                    <a:bodyPr/>
                    <a:lstStyle/>
                    <a:p>
                      <a:pPr marL="0" algn="ctr" rtl="0" eaLnBrk="1" fontAlgn="ctr" latinLnBrk="0" hangingPunct="1">
                        <a:spcBef>
                          <a:spcPts val="0"/>
                        </a:spcBef>
                        <a:spcAft>
                          <a:spcPts val="0"/>
                        </a:spcAft>
                      </a:pPr>
                      <a:r>
                        <a:rPr lang="es-MX" sz="600" b="1" i="0" u="none" strike="noStrike" kern="1200" dirty="0" smtClean="0">
                          <a:solidFill>
                            <a:srgbClr val="000000"/>
                          </a:solidFill>
                          <a:effectLst/>
                          <a:latin typeface="Ebrima" panose="02000000000000000000" pitchFamily="2" charset="0"/>
                          <a:ea typeface="Ebrima" panose="02000000000000000000" pitchFamily="2" charset="0"/>
                          <a:cs typeface="Ebrima" panose="02000000000000000000" pitchFamily="2" charset="0"/>
                        </a:rPr>
                        <a:t>GENERO</a:t>
                      </a: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0" i="0" u="none" strike="noStrike" kern="1200" dirty="0">
                          <a:solidFill>
                            <a:srgbClr val="000000"/>
                          </a:solidFill>
                          <a:effectLst/>
                          <a:latin typeface="+mn-lt"/>
                          <a:cs typeface="Arial" panose="020B0604020202020204" pitchFamily="34" charset="0"/>
                        </a:rPr>
                        <a:t>MASCULINO</a:t>
                      </a: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800" b="0" i="0" u="none" strike="noStrike" kern="1200" baseline="-30000" dirty="0">
                          <a:solidFill>
                            <a:srgbClr val="000000"/>
                          </a:solidFill>
                          <a:effectLst/>
                          <a:latin typeface="+mn-lt"/>
                          <a:cs typeface="Arial" panose="020B0604020202020204" pitchFamily="34" charset="0"/>
                        </a:rPr>
                        <a:t>(1)</a:t>
                      </a: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800" b="0" i="0" u="none" strike="noStrike" kern="1200" dirty="0">
                          <a:solidFill>
                            <a:srgbClr val="000000"/>
                          </a:solidFill>
                          <a:effectLst/>
                          <a:latin typeface="+mn-lt"/>
                          <a:cs typeface="Arial" panose="020B0604020202020204" pitchFamily="34" charset="0"/>
                        </a:rPr>
                        <a:t>MASCULINO</a:t>
                      </a:r>
                      <a:endParaRPr lang="es-MX" sz="800" b="0" i="0" u="none" strike="noStrike" dirty="0">
                        <a:effectLst/>
                        <a:latin typeface="+mn-lt"/>
                        <a:cs typeface="Arial" panose="020B0604020202020204" pitchFamily="34" charset="0"/>
                      </a:endParaRPr>
                    </a:p>
                  </a:txBody>
                  <a:tcPr marL="63962" marR="63962" marT="31935" marB="31935"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800" b="1" i="0" u="none" strike="noStrike" kern="1200" baseline="-30000" dirty="0">
                          <a:solidFill>
                            <a:srgbClr val="000000"/>
                          </a:solidFill>
                          <a:effectLst/>
                          <a:latin typeface="+mn-lt"/>
                          <a:cs typeface="Arial" panose="020B0604020202020204" pitchFamily="34" charset="0"/>
                        </a:rPr>
                        <a:t>(1)</a:t>
                      </a: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0021500"/>
                  </a:ext>
                </a:extLst>
              </a:tr>
              <a:tr h="0">
                <a:tc gridSpan="2">
                  <a:txBody>
                    <a:bodyPr/>
                    <a:lstStyle/>
                    <a:p>
                      <a:pPr marL="0" algn="ctr" rtl="0" eaLnBrk="1" fontAlgn="ctr" latinLnBrk="0" hangingPunct="1">
                        <a:spcBef>
                          <a:spcPts val="0"/>
                        </a:spcBef>
                        <a:spcAft>
                          <a:spcPts val="0"/>
                        </a:spcAft>
                      </a:pPr>
                      <a:r>
                        <a:rPr lang="es-MX" sz="600" b="1" i="0" u="none" strike="noStrike" kern="1200" dirty="0" smtClean="0">
                          <a:solidFill>
                            <a:srgbClr val="000000"/>
                          </a:solidFill>
                          <a:effectLst/>
                          <a:latin typeface="Ebrima" panose="02000000000000000000" pitchFamily="2" charset="0"/>
                          <a:ea typeface="Ebrima" panose="02000000000000000000" pitchFamily="2" charset="0"/>
                          <a:cs typeface="Ebrima" panose="02000000000000000000" pitchFamily="2" charset="0"/>
                        </a:rPr>
                        <a:t>EDAD</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21 años</a:t>
                      </a: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auto"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26</a:t>
                      </a:r>
                      <a:r>
                        <a:rPr lang="es-MX" sz="800" b="0" i="0" u="none" strike="noStrike" kern="1200" baseline="0" dirty="0" smtClean="0">
                          <a:solidFill>
                            <a:srgbClr val="000000"/>
                          </a:solidFill>
                          <a:effectLst/>
                          <a:latin typeface="+mn-lt"/>
                          <a:cs typeface="Arial" panose="020B0604020202020204" pitchFamily="34" charset="0"/>
                        </a:rPr>
                        <a:t> </a:t>
                      </a:r>
                      <a:r>
                        <a:rPr lang="es-MX" sz="800" b="0" i="0" u="none" strike="noStrike" kern="1200" dirty="0" smtClean="0">
                          <a:solidFill>
                            <a:srgbClr val="000000"/>
                          </a:solidFill>
                          <a:effectLst/>
                          <a:latin typeface="+mn-lt"/>
                          <a:cs typeface="Arial" panose="020B0604020202020204" pitchFamily="34" charset="0"/>
                        </a:rPr>
                        <a:t> </a:t>
                      </a:r>
                      <a:r>
                        <a:rPr lang="es-MX" sz="800" b="0" i="0" u="none" strike="noStrike" kern="1200" dirty="0">
                          <a:solidFill>
                            <a:srgbClr val="000000"/>
                          </a:solidFill>
                          <a:effectLst/>
                          <a:latin typeface="+mn-lt"/>
                          <a:cs typeface="Arial" panose="020B0604020202020204" pitchFamily="34" charset="0"/>
                        </a:rPr>
                        <a:t>años</a:t>
                      </a:r>
                      <a:endParaRPr lang="es-MX" sz="800" b="0" i="0" u="none" strike="noStrike" dirty="0">
                        <a:effectLst/>
                        <a:latin typeface="+mn-lt"/>
                        <a:cs typeface="Arial" panose="020B0604020202020204" pitchFamily="34" charset="0"/>
                      </a:endParaRPr>
                    </a:p>
                  </a:txBody>
                  <a:tcPr marL="63962" marR="63962" marT="31935" marB="31935"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auto"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043327989"/>
                  </a:ext>
                </a:extLst>
              </a:tr>
              <a:tr h="0">
                <a:tc gridSpan="2">
                  <a:txBody>
                    <a:bodyPr/>
                    <a:lstStyle/>
                    <a:p>
                      <a:pPr marL="0" algn="ctr" rtl="0" eaLnBrk="1" fontAlgn="ctr" latinLnBrk="0" hangingPunct="1">
                        <a:spcBef>
                          <a:spcPts val="0"/>
                        </a:spcBef>
                        <a:spcAft>
                          <a:spcPts val="0"/>
                        </a:spcAft>
                      </a:pPr>
                      <a:r>
                        <a:rPr lang="es-MX" sz="600" b="1" i="0" u="none" strike="noStrike" kern="1200" dirty="0" smtClean="0">
                          <a:solidFill>
                            <a:srgbClr val="000000"/>
                          </a:solidFill>
                          <a:effectLst/>
                          <a:latin typeface="Ebrima" panose="02000000000000000000" pitchFamily="2" charset="0"/>
                          <a:ea typeface="Ebrima" panose="02000000000000000000" pitchFamily="2" charset="0"/>
                          <a:cs typeface="Ebrima" panose="02000000000000000000" pitchFamily="2" charset="0"/>
                        </a:rPr>
                        <a:t>EDO CIVIL</a:t>
                      </a:r>
                    </a:p>
                    <a:p>
                      <a:pPr marL="0" marR="0" indent="0" algn="ctr" defTabSz="914400" rtl="0" eaLnBrk="1" fontAlgn="ctr" latinLnBrk="0" hangingPunct="1">
                        <a:lnSpc>
                          <a:spcPct val="100000"/>
                        </a:lnSpc>
                        <a:spcBef>
                          <a:spcPts val="0"/>
                        </a:spcBef>
                        <a:spcAft>
                          <a:spcPts val="0"/>
                        </a:spcAft>
                        <a:buClrTx/>
                        <a:buSzTx/>
                        <a:buFontTx/>
                        <a:buNone/>
                        <a:tabLst/>
                        <a:defRPr/>
                      </a:pPr>
                      <a:r>
                        <a:rPr lang="es-MX" sz="600" b="1" i="0" kern="1200" dirty="0" smtClean="0">
                          <a:solidFill>
                            <a:schemeClr val="tx1"/>
                          </a:solidFill>
                          <a:effectLst/>
                          <a:latin typeface="Ebrima" panose="02000000000000000000" pitchFamily="2" charset="0"/>
                          <a:ea typeface="Ebrima" panose="02000000000000000000" pitchFamily="2" charset="0"/>
                          <a:cs typeface="Ebrima" panose="02000000000000000000" pitchFamily="2" charset="0"/>
                        </a:rPr>
                        <a:t>CONYUGÜE</a:t>
                      </a:r>
                      <a:endParaRPr lang="es-MX" sz="600" dirty="0" smtClean="0">
                        <a:effectLst/>
                        <a:latin typeface="Ebrima" panose="02000000000000000000" pitchFamily="2" charset="0"/>
                        <a:ea typeface="Ebrima" panose="02000000000000000000" pitchFamily="2" charset="0"/>
                        <a:cs typeface="Ebrima" panose="02000000000000000000" pitchFamily="2"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Soltero</a:t>
                      </a: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Recién casado</a:t>
                      </a:r>
                    </a:p>
                    <a:p>
                      <a:pPr marL="0" marR="0" indent="0" algn="ctr" rtl="0" eaLnBrk="1" fontAlgn="auto"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Enfermera en el IMSS</a:t>
                      </a:r>
                      <a:endParaRPr lang="es-MX" sz="800" dirty="0">
                        <a:effectLst/>
                        <a:latin typeface="+mn-lt"/>
                        <a:cs typeface="Arial" panose="020B0604020202020204" pitchFamily="34" charset="0"/>
                      </a:endParaRPr>
                    </a:p>
                  </a:txBody>
                  <a:tcPr marL="63962" marR="63962" marT="31935" marB="31935"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auto"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254632541"/>
                  </a:ext>
                </a:extLst>
              </a:tr>
              <a:tr h="0">
                <a:tc gridSpan="2">
                  <a:txBody>
                    <a:bodyPr/>
                    <a:lstStyle/>
                    <a:p>
                      <a:pPr marL="0" algn="ctr" rtl="0" eaLnBrk="1" fontAlgn="ctr" latinLnBrk="0" hangingPunct="1">
                        <a:spcBef>
                          <a:spcPts val="0"/>
                        </a:spcBef>
                        <a:spcAft>
                          <a:spcPts val="0"/>
                        </a:spcAft>
                      </a:pPr>
                      <a:r>
                        <a:rPr lang="es-MX" sz="600" b="1" i="0" u="none" strike="noStrike" dirty="0" smtClean="0">
                          <a:effectLst/>
                          <a:latin typeface="Ebrima" panose="02000000000000000000" pitchFamily="2" charset="0"/>
                          <a:ea typeface="Ebrima" panose="02000000000000000000" pitchFamily="2" charset="0"/>
                          <a:cs typeface="Ebrima" panose="02000000000000000000" pitchFamily="2" charset="0"/>
                        </a:rPr>
                        <a:t>RESIDENCIA</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algn="ctr" rtl="0" eaLnBrk="1" fontAlgn="ctr" latinLnBrk="0" hangingPunct="1"/>
                      <a:r>
                        <a:rPr lang="es-MX" sz="800" b="0" i="0" kern="1200" baseline="0" dirty="0" smtClean="0">
                          <a:solidFill>
                            <a:schemeClr val="tx1"/>
                          </a:solidFill>
                          <a:effectLst/>
                          <a:latin typeface="+mn-lt"/>
                          <a:ea typeface="+mn-ea"/>
                          <a:cs typeface="Arial" panose="020B0604020202020204" pitchFamily="34" charset="0"/>
                        </a:rPr>
                        <a:t>Ciudad del Carmen, Camp.</a:t>
                      </a:r>
                      <a:endParaRPr lang="es-MX" sz="800"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rtl="0" eaLnBrk="1" fontAlgn="ctr" latinLnBrk="0" hangingPunct="1"/>
                      <a:r>
                        <a:rPr lang="es-MX" sz="800" dirty="0" smtClean="0">
                          <a:effectLst/>
                          <a:latin typeface="+mn-lt"/>
                          <a:cs typeface="Arial" panose="020B0604020202020204" pitchFamily="34" charset="0"/>
                        </a:rPr>
                        <a:t>Ciudad del Carmen, Camp.</a:t>
                      </a:r>
                      <a:endParaRPr lang="es-MX" sz="800" dirty="0">
                        <a:effectLst/>
                        <a:latin typeface="+mn-lt"/>
                        <a:cs typeface="Arial" panose="020B0604020202020204" pitchFamily="34" charset="0"/>
                      </a:endParaRPr>
                    </a:p>
                  </a:txBody>
                  <a:tcPr marL="63962" marR="63962" marT="31935" marB="31935"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auto"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752050844"/>
                  </a:ext>
                </a:extLst>
              </a:tr>
              <a:tr h="0">
                <a:tc gridSpan="2">
                  <a:txBody>
                    <a:bodyPr/>
                    <a:lstStyle/>
                    <a:p>
                      <a:pPr marL="0" algn="ctr" rtl="0" eaLnBrk="1" fontAlgn="ctr" latinLnBrk="0" hangingPunct="1">
                        <a:spcBef>
                          <a:spcPts val="0"/>
                        </a:spcBef>
                        <a:spcAft>
                          <a:spcPts val="0"/>
                        </a:spcAft>
                      </a:pPr>
                      <a:r>
                        <a:rPr lang="es-MX" sz="600" b="1" i="0" u="none" strike="noStrike" kern="1200" dirty="0" smtClean="0">
                          <a:solidFill>
                            <a:srgbClr val="000000"/>
                          </a:solidFill>
                          <a:effectLst/>
                          <a:latin typeface="Ebrima" panose="02000000000000000000" pitchFamily="2" charset="0"/>
                          <a:ea typeface="Ebrima" panose="02000000000000000000" pitchFamily="2" charset="0"/>
                          <a:cs typeface="Ebrima" panose="02000000000000000000" pitchFamily="2" charset="0"/>
                        </a:rPr>
                        <a:t>ESCOLARIDAD</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p>
                      <a:pPr marL="0" algn="ctr" rtl="0" eaLnBrk="1" fontAlgn="ctr" latinLnBrk="0" hangingPunct="1">
                        <a:spcBef>
                          <a:spcPts val="0"/>
                        </a:spcBef>
                        <a:spcAft>
                          <a:spcPts val="0"/>
                        </a:spcAft>
                      </a:pPr>
                      <a:r>
                        <a:rPr lang="es-MX" sz="600" b="1" i="0" u="none" strike="noStrike" kern="1200" dirty="0" smtClean="0">
                          <a:solidFill>
                            <a:srgbClr val="000000"/>
                          </a:solidFill>
                          <a:effectLst/>
                          <a:latin typeface="Ebrima" panose="02000000000000000000" pitchFamily="2" charset="0"/>
                          <a:ea typeface="Ebrima" panose="02000000000000000000" pitchFamily="2" charset="0"/>
                          <a:cs typeface="Ebrima" panose="02000000000000000000" pitchFamily="2" charset="0"/>
                        </a:rPr>
                        <a:t>OTROS ESTUDIOS</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Estudio técnico electricista pero no termino</a:t>
                      </a: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Ing. </a:t>
                      </a:r>
                      <a:r>
                        <a:rPr lang="es-MX" sz="800" b="0" i="0" u="none" strike="noStrike" kern="1200" dirty="0">
                          <a:solidFill>
                            <a:srgbClr val="000000"/>
                          </a:solidFill>
                          <a:effectLst/>
                          <a:latin typeface="+mn-lt"/>
                          <a:cs typeface="Arial" panose="020B0604020202020204" pitchFamily="34" charset="0"/>
                        </a:rPr>
                        <a:t>Mecánico </a:t>
                      </a:r>
                      <a:r>
                        <a:rPr lang="es-MX" sz="800" b="0" i="0" u="none" strike="noStrike" kern="1200" dirty="0" smtClean="0">
                          <a:solidFill>
                            <a:srgbClr val="000000"/>
                          </a:solidFill>
                          <a:effectLst/>
                          <a:latin typeface="+mn-lt"/>
                          <a:cs typeface="Arial" panose="020B0604020202020204" pitchFamily="34" charset="0"/>
                        </a:rPr>
                        <a:t>Electricista</a:t>
                      </a:r>
                      <a:r>
                        <a:rPr lang="es-MX" sz="800" b="0" i="0" u="none" strike="noStrike" kern="1200" baseline="0" dirty="0" smtClean="0">
                          <a:solidFill>
                            <a:srgbClr val="000000"/>
                          </a:solidFill>
                          <a:effectLst/>
                          <a:latin typeface="+mn-lt"/>
                          <a:cs typeface="Arial" panose="020B0604020202020204" pitchFamily="34" charset="0"/>
                        </a:rPr>
                        <a:t> -ITESM</a:t>
                      </a:r>
                      <a:endParaRPr lang="es-MX" sz="800" b="0" i="0" u="none" strike="noStrike" dirty="0">
                        <a:effectLst/>
                        <a:latin typeface="+mn-lt"/>
                        <a:cs typeface="Arial" panose="020B0604020202020204" pitchFamily="34" charset="0"/>
                      </a:endParaRPr>
                    </a:p>
                  </a:txBody>
                  <a:tcPr marL="63962" marR="63962" marT="31935" marB="31935"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indent="0" algn="ctr" rtl="0" eaLnBrk="1" fontAlgn="auto"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069226254"/>
                  </a:ext>
                </a:extLst>
              </a:tr>
              <a:tr h="0">
                <a:tc gridSpan="2">
                  <a:txBody>
                    <a:bodyPr/>
                    <a:lstStyle/>
                    <a:p>
                      <a:pPr marL="0" algn="ctr" rtl="0" eaLnBrk="1" fontAlgn="ctr" latinLnBrk="0" hangingPunct="1">
                        <a:spcBef>
                          <a:spcPts val="0"/>
                        </a:spcBef>
                        <a:spcAft>
                          <a:spcPts val="0"/>
                        </a:spcAft>
                      </a:pP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SUBTOTAL</a:t>
                      </a:r>
                      <a:r>
                        <a:rPr lang="es-MX" sz="800" b="1" i="0" u="none" strike="noStrike" baseline="0" dirty="0" smtClean="0">
                          <a:effectLst/>
                          <a:latin typeface="+mn-lt"/>
                          <a:cs typeface="Arial" panose="020B0604020202020204" pitchFamily="34" charset="0"/>
                        </a:rPr>
                        <a:t>  1</a:t>
                      </a: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SUBTOTAL  -1</a:t>
                      </a:r>
                      <a:endParaRPr lang="es-MX" sz="800" b="1"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49272" marR="49272" marT="684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148235298"/>
                  </a:ext>
                </a:extLst>
              </a:tr>
              <a:tr h="0">
                <a:tc gridSpan="2">
                  <a:txBody>
                    <a:bodyPr/>
                    <a:lstStyle/>
                    <a:p>
                      <a:pPr marL="0" algn="ctr" rtl="0" eaLnBrk="1" fontAlgn="ctr" latinLnBrk="0" hangingPunct="1">
                        <a:spcBef>
                          <a:spcPts val="0"/>
                        </a:spcBef>
                        <a:spcAft>
                          <a:spcPts val="0"/>
                        </a:spcAft>
                      </a:pPr>
                      <a:r>
                        <a:rPr lang="es-MX" sz="600" b="1" i="0" u="none" strike="noStrike" kern="1200" dirty="0" smtClean="0">
                          <a:solidFill>
                            <a:srgbClr val="000000"/>
                          </a:solidFill>
                          <a:effectLst/>
                          <a:latin typeface="Ebrima" panose="02000000000000000000" pitchFamily="2" charset="0"/>
                          <a:ea typeface="Ebrima" panose="02000000000000000000" pitchFamily="2" charset="0"/>
                          <a:cs typeface="Ebrima" panose="02000000000000000000" pitchFamily="2" charset="0"/>
                        </a:rPr>
                        <a:t>IDIOMAS</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Español </a:t>
                      </a:r>
                      <a:r>
                        <a:rPr lang="es-MX" sz="800" b="0" i="0" u="none" strike="noStrike" kern="1200" dirty="0">
                          <a:solidFill>
                            <a:srgbClr val="000000"/>
                          </a:solidFill>
                          <a:effectLst/>
                          <a:latin typeface="+mn-lt"/>
                          <a:cs typeface="Arial" panose="020B0604020202020204" pitchFamily="34" charset="0"/>
                        </a:rPr>
                        <a:t>e </a:t>
                      </a:r>
                      <a:r>
                        <a:rPr lang="es-MX" sz="800" b="0" i="0" u="none" strike="noStrike" kern="1200" dirty="0" smtClean="0">
                          <a:solidFill>
                            <a:srgbClr val="000000"/>
                          </a:solidFill>
                          <a:effectLst/>
                          <a:latin typeface="+mn-lt"/>
                          <a:cs typeface="Arial" panose="020B0604020202020204" pitchFamily="34" charset="0"/>
                        </a:rPr>
                        <a:t> algunos términos de inglés </a:t>
                      </a:r>
                      <a:r>
                        <a:rPr lang="es-MX" sz="800" b="0" i="0" u="none" strike="noStrike" kern="1200" dirty="0">
                          <a:solidFill>
                            <a:srgbClr val="000000"/>
                          </a:solidFill>
                          <a:effectLst/>
                          <a:latin typeface="+mn-lt"/>
                          <a:cs typeface="Arial" panose="020B0604020202020204" pitchFamily="34" charset="0"/>
                        </a:rPr>
                        <a:t>técnico</a:t>
                      </a: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Buen manejo </a:t>
                      </a:r>
                      <a:r>
                        <a:rPr lang="es-MX" sz="800" b="0" i="0" u="none" strike="noStrike" kern="1200" dirty="0">
                          <a:solidFill>
                            <a:srgbClr val="000000"/>
                          </a:solidFill>
                          <a:effectLst/>
                          <a:latin typeface="+mn-lt"/>
                          <a:cs typeface="Arial" panose="020B0604020202020204" pitchFamily="34" charset="0"/>
                        </a:rPr>
                        <a:t>del español e </a:t>
                      </a:r>
                      <a:r>
                        <a:rPr lang="es-MX" sz="800" b="0" i="0" u="none" strike="noStrike" kern="1200" dirty="0" smtClean="0">
                          <a:solidFill>
                            <a:srgbClr val="000000"/>
                          </a:solidFill>
                          <a:effectLst/>
                          <a:latin typeface="+mn-lt"/>
                          <a:cs typeface="Arial" panose="020B0604020202020204" pitchFamily="34" charset="0"/>
                        </a:rPr>
                        <a:t>inglés técnico</a:t>
                      </a:r>
                      <a:r>
                        <a:rPr lang="es-MX" sz="800" b="0" i="0" u="none" strike="noStrike" kern="1200" dirty="0">
                          <a:solidFill>
                            <a:srgbClr val="000000"/>
                          </a:solidFill>
                          <a:effectLst/>
                          <a:latin typeface="+mn-lt"/>
                          <a:cs typeface="Arial" panose="020B0604020202020204" pitchFamily="34" charset="0"/>
                        </a:rPr>
                        <a:t>. </a:t>
                      </a:r>
                      <a:endParaRPr lang="es-MX" sz="800" b="0"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49272" marR="49272" marT="684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82824989"/>
                  </a:ext>
                </a:extLst>
              </a:tr>
              <a:tr h="0">
                <a:tc rowSpan="5">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600" b="1" i="0" u="none" strike="noStrike" dirty="0" smtClean="0">
                          <a:effectLst/>
                          <a:latin typeface="Ebrima" panose="02000000000000000000" pitchFamily="2" charset="0"/>
                          <a:ea typeface="Ebrima" panose="02000000000000000000" pitchFamily="2" charset="0"/>
                          <a:cs typeface="Ebrima" panose="02000000000000000000" pitchFamily="2" charset="0"/>
                        </a:rPr>
                        <a:t>EXPERIEN</a:t>
                      </a:r>
                    </a:p>
                    <a:p>
                      <a:pPr marL="0" marR="0" indent="0" algn="ctr" defTabSz="914400" rtl="0" eaLnBrk="1" fontAlgn="ctr" latinLnBrk="0" hangingPunct="1">
                        <a:lnSpc>
                          <a:spcPct val="100000"/>
                        </a:lnSpc>
                        <a:spcBef>
                          <a:spcPts val="0"/>
                        </a:spcBef>
                        <a:spcAft>
                          <a:spcPts val="0"/>
                        </a:spcAft>
                        <a:buClrTx/>
                        <a:buSzTx/>
                        <a:buFontTx/>
                        <a:buNone/>
                        <a:tabLst/>
                        <a:defRPr/>
                      </a:pPr>
                      <a:r>
                        <a:rPr lang="es-MX" sz="600" b="1" i="0" u="none" strike="noStrike" dirty="0" smtClean="0">
                          <a:effectLst/>
                          <a:latin typeface="Ebrima" panose="02000000000000000000" pitchFamily="2" charset="0"/>
                          <a:ea typeface="Ebrima" panose="02000000000000000000" pitchFamily="2" charset="0"/>
                          <a:cs typeface="Ebrima" panose="02000000000000000000" pitchFamily="2" charset="0"/>
                        </a:rPr>
                        <a:t>-CIAS</a:t>
                      </a:r>
                      <a:r>
                        <a:rPr lang="es-MX" sz="600" b="1" i="0" u="none" strike="noStrike" baseline="0" dirty="0" smtClean="0">
                          <a:effectLst/>
                          <a:latin typeface="Ebrima" panose="02000000000000000000" pitchFamily="2" charset="0"/>
                          <a:ea typeface="Ebrima" panose="02000000000000000000" pitchFamily="2" charset="0"/>
                          <a:cs typeface="Ebrima" panose="02000000000000000000" pitchFamily="2" charset="0"/>
                        </a:rPr>
                        <a:t> EN </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vert="wordA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500" b="1" i="0" u="none" strike="noStrike" dirty="0" smtClean="0">
                          <a:effectLst/>
                          <a:latin typeface="Ebrima" panose="02000000000000000000" pitchFamily="2" charset="0"/>
                          <a:ea typeface="Ebrima" panose="02000000000000000000" pitchFamily="2" charset="0"/>
                          <a:cs typeface="Ebrima" panose="02000000000000000000" pitchFamily="2" charset="0"/>
                        </a:rPr>
                        <a:t>EL</a:t>
                      </a:r>
                      <a:r>
                        <a:rPr lang="es-MX" sz="500" b="1" i="0" u="none" strike="noStrike" baseline="0" dirty="0" smtClean="0">
                          <a:effectLst/>
                          <a:latin typeface="Ebrima" panose="02000000000000000000" pitchFamily="2" charset="0"/>
                          <a:ea typeface="Ebrima" panose="02000000000000000000" pitchFamily="2" charset="0"/>
                          <a:cs typeface="Ebrima" panose="02000000000000000000" pitchFamily="2" charset="0"/>
                        </a:rPr>
                        <a:t> </a:t>
                      </a:r>
                      <a:r>
                        <a:rPr lang="es-MX" sz="500" b="1" i="0" u="none" strike="noStrike" dirty="0" smtClean="0">
                          <a:effectLst/>
                          <a:latin typeface="Ebrima" panose="02000000000000000000" pitchFamily="2" charset="0"/>
                          <a:ea typeface="Ebrima" panose="02000000000000000000" pitchFamily="2" charset="0"/>
                          <a:cs typeface="Ebrima" panose="02000000000000000000" pitchFamily="2" charset="0"/>
                        </a:rPr>
                        <a:t>PUESTO</a:t>
                      </a:r>
                      <a:endParaRPr lang="es-MX" sz="5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Trabaja desde los 15 años</a:t>
                      </a: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2 </a:t>
                      </a:r>
                      <a:r>
                        <a:rPr lang="es-MX" sz="800" b="0" i="0" u="none" strike="noStrike" kern="1200" dirty="0">
                          <a:solidFill>
                            <a:srgbClr val="000000"/>
                          </a:solidFill>
                          <a:effectLst/>
                          <a:latin typeface="+mn-lt"/>
                          <a:cs typeface="Arial" panose="020B0604020202020204" pitchFamily="34" charset="0"/>
                        </a:rPr>
                        <a:t>años</a:t>
                      </a:r>
                      <a:endParaRPr lang="es-MX" sz="800" b="0"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50247967"/>
                  </a:ext>
                </a:extLst>
              </a:tr>
              <a:tr h="0">
                <a:tc vMerge="1">
                  <a:txBody>
                    <a:bodyPr/>
                    <a:lstStyle/>
                    <a:p>
                      <a:pPr marL="0" algn="ctr" rtl="0" eaLnBrk="1" fontAlgn="ctr" latinLnBrk="0" hangingPunct="1">
                        <a:spcBef>
                          <a:spcPts val="0"/>
                        </a:spcBef>
                        <a:spcAft>
                          <a:spcPts val="0"/>
                        </a:spcAft>
                      </a:pP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500" b="1" i="0" u="none" strike="noStrike" dirty="0" smtClean="0">
                          <a:effectLst/>
                          <a:latin typeface="Ebrima" panose="02000000000000000000" pitchFamily="2" charset="0"/>
                          <a:ea typeface="Ebrima" panose="02000000000000000000" pitchFamily="2" charset="0"/>
                          <a:cs typeface="Ebrima" panose="02000000000000000000" pitchFamily="2" charset="0"/>
                        </a:rPr>
                        <a:t>EN OTROS</a:t>
                      </a:r>
                      <a:endParaRPr lang="es-MX" sz="5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Plomería, electricidad, mecánica, etc.</a:t>
                      </a: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0" i="0" u="none" strike="noStrike" kern="1200" baseline="0" dirty="0">
                          <a:solidFill>
                            <a:srgbClr val="000000"/>
                          </a:solidFill>
                          <a:effectLst/>
                          <a:latin typeface="+mn-lt"/>
                          <a:cs typeface="Arial" panose="020B0604020202020204" pitchFamily="34" charset="0"/>
                        </a:rPr>
                        <a:t>6 años </a:t>
                      </a:r>
                      <a:r>
                        <a:rPr lang="es-MX" sz="800" b="0" i="0" u="none" strike="noStrike" kern="1200" baseline="0" dirty="0" smtClean="0">
                          <a:solidFill>
                            <a:srgbClr val="000000"/>
                          </a:solidFill>
                          <a:effectLst/>
                          <a:latin typeface="+mn-lt"/>
                          <a:cs typeface="Arial" panose="020B0604020202020204" pitchFamily="34" charset="0"/>
                        </a:rPr>
                        <a:t>en el gobierno municipal</a:t>
                      </a:r>
                      <a:endParaRPr lang="es-MX" sz="800" b="0"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085067853"/>
                  </a:ext>
                </a:extLst>
              </a:tr>
              <a:tr h="0">
                <a:tc vMerge="1">
                  <a:txBody>
                    <a:bodyPr/>
                    <a:lstStyle/>
                    <a:p>
                      <a:pPr marL="0" algn="ctr" rtl="0" eaLnBrk="1" fontAlgn="ctr" latinLnBrk="0" hangingPunct="1">
                        <a:spcBef>
                          <a:spcPts val="0"/>
                        </a:spcBef>
                        <a:spcAft>
                          <a:spcPts val="0"/>
                        </a:spcAft>
                      </a:pP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500" b="1" i="0" u="none" strike="noStrike" dirty="0" smtClean="0">
                          <a:effectLst/>
                          <a:latin typeface="Ebrima" panose="02000000000000000000" pitchFamily="2" charset="0"/>
                          <a:ea typeface="Ebrima" panose="02000000000000000000" pitchFamily="2" charset="0"/>
                          <a:cs typeface="Ebrima" panose="02000000000000000000" pitchFamily="2" charset="0"/>
                        </a:rPr>
                        <a:t>EN EL</a:t>
                      </a:r>
                    </a:p>
                    <a:p>
                      <a:pPr marL="0" algn="ctr" rtl="0" eaLnBrk="1" fontAlgn="ctr" latinLnBrk="0" hangingPunct="1">
                        <a:spcBef>
                          <a:spcPts val="0"/>
                        </a:spcBef>
                        <a:spcAft>
                          <a:spcPts val="0"/>
                        </a:spcAft>
                      </a:pPr>
                      <a:r>
                        <a:rPr lang="es-MX" sz="500" b="1" i="0" u="none" strike="noStrike" dirty="0" smtClean="0">
                          <a:effectLst/>
                          <a:latin typeface="Ebrima" panose="02000000000000000000" pitchFamily="2" charset="0"/>
                          <a:ea typeface="Ebrima" panose="02000000000000000000" pitchFamily="2" charset="0"/>
                          <a:cs typeface="Ebrima" panose="02000000000000000000" pitchFamily="2" charset="0"/>
                        </a:rPr>
                        <a:t>RAMO</a:t>
                      </a:r>
                      <a:endParaRPr lang="es-MX" sz="5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0" i="0" u="none" strike="noStrike" dirty="0" smtClean="0">
                          <a:effectLst/>
                          <a:latin typeface="+mn-lt"/>
                          <a:cs typeface="Arial" panose="020B0604020202020204" pitchFamily="34" charset="0"/>
                        </a:rPr>
                        <a:t>Trabajo en algunos hoteles con un plomero</a:t>
                      </a: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0" i="0" u="none" strike="noStrike" dirty="0" smtClean="0">
                          <a:effectLst/>
                          <a:latin typeface="+mn-lt"/>
                          <a:cs typeface="Arial" panose="020B0604020202020204" pitchFamily="34" charset="0"/>
                        </a:rPr>
                        <a:t>Solo informal</a:t>
                      </a:r>
                      <a:endParaRPr lang="es-MX" sz="800" b="0"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488534650"/>
                  </a:ext>
                </a:extLst>
              </a:tr>
              <a:tr h="0">
                <a:tc vMerge="1">
                  <a:txBody>
                    <a:bodyPr/>
                    <a:lstStyle/>
                    <a:p>
                      <a:pPr marL="0" algn="ctr" rtl="0" eaLnBrk="1" fontAlgn="ctr" latinLnBrk="0" hangingPunct="1">
                        <a:spcBef>
                          <a:spcPts val="0"/>
                        </a:spcBef>
                        <a:spcAft>
                          <a:spcPts val="0"/>
                        </a:spcAft>
                      </a:pP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500" b="1" i="0" u="none" strike="noStrike" dirty="0" smtClean="0">
                          <a:effectLst/>
                          <a:latin typeface="Ebrima" panose="02000000000000000000" pitchFamily="2" charset="0"/>
                          <a:ea typeface="Ebrima" panose="02000000000000000000" pitchFamily="2" charset="0"/>
                          <a:cs typeface="Ebrima" panose="02000000000000000000" pitchFamily="2" charset="0"/>
                        </a:rPr>
                        <a:t>EN OTRO RAMOS</a:t>
                      </a:r>
                      <a:endParaRPr lang="es-MX" sz="5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0" i="0" u="none" strike="noStrike" dirty="0" smtClean="0">
                          <a:effectLst/>
                          <a:latin typeface="+mn-lt"/>
                          <a:cs typeface="Arial" panose="020B0604020202020204" pitchFamily="34" charset="0"/>
                        </a:rPr>
                        <a:t>Todo tipo de mantenimientos</a:t>
                      </a: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0" i="0" u="none" strike="noStrike" dirty="0" smtClean="0">
                          <a:effectLst/>
                          <a:latin typeface="+mn-lt"/>
                          <a:cs typeface="Arial" panose="020B0604020202020204" pitchFamily="34" charset="0"/>
                        </a:rPr>
                        <a:t>Trabajo en almacén, mantenimiento y logística mientras estudió.</a:t>
                      </a:r>
                      <a:endParaRPr lang="es-MX" sz="800" b="0"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3962" marR="63962" marT="31935" marB="319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900760169"/>
                  </a:ext>
                </a:extLst>
              </a:tr>
              <a:tr h="0">
                <a:tc vMerge="1">
                  <a:txBody>
                    <a:bodyPr/>
                    <a:lstStyle/>
                    <a:p>
                      <a:pPr marL="0" algn="ctr" rtl="0" eaLnBrk="1" fontAlgn="ctr" latinLnBrk="0" hangingPunct="1">
                        <a:spcBef>
                          <a:spcPts val="0"/>
                        </a:spcBef>
                        <a:spcAft>
                          <a:spcPts val="0"/>
                        </a:spcAft>
                      </a:pP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500" b="1" i="0" u="none" strike="noStrike" dirty="0" smtClean="0">
                          <a:effectLst/>
                          <a:latin typeface="Ebrima" panose="02000000000000000000" pitchFamily="2" charset="0"/>
                          <a:ea typeface="Ebrima" panose="02000000000000000000" pitchFamily="2" charset="0"/>
                          <a:cs typeface="Ebrima" panose="02000000000000000000" pitchFamily="2" charset="0"/>
                        </a:rPr>
                        <a:t>TIEMPO DURACIÓN</a:t>
                      </a:r>
                      <a:endParaRPr lang="es-MX" sz="5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De los 15 a los 19 años.</a:t>
                      </a: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6 </a:t>
                      </a:r>
                      <a:r>
                        <a:rPr lang="es-MX" sz="800" b="0" i="0" u="none" strike="noStrike" kern="1200" dirty="0">
                          <a:solidFill>
                            <a:srgbClr val="000000"/>
                          </a:solidFill>
                          <a:effectLst/>
                          <a:latin typeface="+mn-lt"/>
                          <a:cs typeface="Arial" panose="020B0604020202020204" pitchFamily="34" charset="0"/>
                        </a:rPr>
                        <a:t>años  promedio</a:t>
                      </a:r>
                      <a:endParaRPr lang="es-MX" sz="800" b="0"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97453203"/>
                  </a:ext>
                </a:extLst>
              </a:tr>
              <a:tr h="0">
                <a:tc gridSpan="2">
                  <a:txBody>
                    <a:bodyPr/>
                    <a:lstStyle/>
                    <a:p>
                      <a:pPr marL="0" algn="ctr" rtl="0" eaLnBrk="1" fontAlgn="ctr" latinLnBrk="0" hangingPunct="1">
                        <a:spcBef>
                          <a:spcPts val="0"/>
                        </a:spcBef>
                        <a:spcAft>
                          <a:spcPts val="0"/>
                        </a:spcAft>
                      </a:pP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SUBTOTAL  2</a:t>
                      </a: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SUBTOTAL</a:t>
                      </a:r>
                      <a:r>
                        <a:rPr lang="es-MX" sz="800" b="1" i="0" u="none" strike="noStrike" baseline="0" dirty="0" smtClean="0">
                          <a:effectLst/>
                          <a:latin typeface="+mn-lt"/>
                          <a:cs typeface="Arial" panose="020B0604020202020204" pitchFamily="34" charset="0"/>
                        </a:rPr>
                        <a:t>  2</a:t>
                      </a:r>
                      <a:endParaRPr lang="es-MX" sz="800" b="1"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auto"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73661485"/>
                  </a:ext>
                </a:extLst>
              </a:tr>
              <a:tr h="0">
                <a:tc rowSpan="5" gridSpan="2">
                  <a:txBody>
                    <a:bodyPr/>
                    <a:lstStyle/>
                    <a:p>
                      <a:pPr marL="0" algn="ctr" rtl="0" eaLnBrk="1" fontAlgn="ctr" latinLnBrk="0" hangingPunct="1">
                        <a:spcBef>
                          <a:spcPts val="0"/>
                        </a:spcBef>
                        <a:spcAft>
                          <a:spcPts val="0"/>
                        </a:spcAft>
                      </a:pPr>
                      <a:r>
                        <a:rPr lang="es-MX" sz="600" b="1" i="0" u="none" strike="noStrike" dirty="0" smtClean="0">
                          <a:effectLst/>
                          <a:latin typeface="Ebrima" panose="02000000000000000000" pitchFamily="2" charset="0"/>
                          <a:ea typeface="Ebrima" panose="02000000000000000000" pitchFamily="2" charset="0"/>
                          <a:cs typeface="Ebrima" panose="02000000000000000000" pitchFamily="2" charset="0"/>
                        </a:rPr>
                        <a:t>CARACTERÍ</a:t>
                      </a:r>
                      <a:r>
                        <a:rPr lang="es-MX" sz="600" b="1" i="0" u="sng" strike="noStrike" dirty="0" smtClean="0">
                          <a:effectLst/>
                          <a:latin typeface="Ebrima" panose="02000000000000000000" pitchFamily="2" charset="0"/>
                          <a:ea typeface="Ebrima" panose="02000000000000000000" pitchFamily="2" charset="0"/>
                          <a:cs typeface="Ebrima" panose="02000000000000000000" pitchFamily="2" charset="0"/>
                        </a:rPr>
                        <a:t>S</a:t>
                      </a:r>
                    </a:p>
                    <a:p>
                      <a:pPr marL="0" algn="ctr" rtl="0" eaLnBrk="1" fontAlgn="ctr" latinLnBrk="0" hangingPunct="1">
                        <a:spcBef>
                          <a:spcPts val="0"/>
                        </a:spcBef>
                        <a:spcAft>
                          <a:spcPts val="0"/>
                        </a:spcAft>
                      </a:pPr>
                      <a:r>
                        <a:rPr lang="es-MX" sz="600" b="1" i="0" u="none" strike="noStrike" dirty="0" smtClean="0">
                          <a:effectLst/>
                          <a:latin typeface="Ebrima" panose="02000000000000000000" pitchFamily="2" charset="0"/>
                          <a:ea typeface="Ebrima" panose="02000000000000000000" pitchFamily="2" charset="0"/>
                          <a:cs typeface="Ebrima" panose="02000000000000000000" pitchFamily="2" charset="0"/>
                        </a:rPr>
                        <a:t>TICAS</a:t>
                      </a:r>
                      <a:r>
                        <a:rPr lang="es-MX" sz="600" b="1" i="0" u="none" strike="noStrike" baseline="0" dirty="0" smtClean="0">
                          <a:effectLst/>
                          <a:latin typeface="Ebrima" panose="02000000000000000000" pitchFamily="2" charset="0"/>
                          <a:ea typeface="Ebrima" panose="02000000000000000000" pitchFamily="2" charset="0"/>
                          <a:cs typeface="Ebrima" panose="02000000000000000000" pitchFamily="2" charset="0"/>
                        </a:rPr>
                        <a:t> PERSONALES</a:t>
                      </a:r>
                      <a:endParaRPr lang="es-MX" sz="600" b="1" i="0" u="none" strike="noStrike" dirty="0">
                        <a:effectLst/>
                        <a:latin typeface="Ebrima" panose="02000000000000000000" pitchFamily="2" charset="0"/>
                        <a:ea typeface="Ebrima" panose="02000000000000000000" pitchFamily="2" charset="0"/>
                        <a:cs typeface="Ebrima" panose="02000000000000000000" pitchFamily="2"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rowSpan="5" hMerge="1">
                  <a:txBody>
                    <a:bodyPr/>
                    <a:lstStyle/>
                    <a:p>
                      <a:endParaRPr lang="es-MX"/>
                    </a:p>
                  </a:txBody>
                  <a:tcPr/>
                </a:tc>
                <a:tc>
                  <a:txBody>
                    <a:bodyPr/>
                    <a:lstStyle/>
                    <a:p>
                      <a:pPr marL="0" algn="ctr" rtl="0" eaLnBrk="1" fontAlgn="ctr" latinLnBrk="0" hangingPunct="1">
                        <a:spcBef>
                          <a:spcPts val="0"/>
                        </a:spcBef>
                        <a:spcAft>
                          <a:spcPts val="0"/>
                        </a:spcAft>
                      </a:pPr>
                      <a:r>
                        <a:rPr lang="es-MX" sz="800" b="0" i="0" u="none" strike="noStrike" kern="1200" dirty="0">
                          <a:solidFill>
                            <a:srgbClr val="000000"/>
                          </a:solidFill>
                          <a:effectLst/>
                          <a:latin typeface="+mn-lt"/>
                          <a:cs typeface="Arial" panose="020B0604020202020204" pitchFamily="34" charset="0"/>
                        </a:rPr>
                        <a:t>Disciplinado y </a:t>
                      </a:r>
                      <a:r>
                        <a:rPr lang="es-MX" sz="800" b="0" i="0" u="none" strike="noStrike" kern="1200" dirty="0" smtClean="0">
                          <a:solidFill>
                            <a:srgbClr val="000000"/>
                          </a:solidFill>
                          <a:effectLst/>
                          <a:latin typeface="+mn-lt"/>
                          <a:cs typeface="Arial" panose="020B0604020202020204" pitchFamily="34" charset="0"/>
                        </a:rPr>
                        <a:t>puntual</a:t>
                      </a: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0" i="0" u="none" strike="noStrike" kern="1200" dirty="0">
                          <a:solidFill>
                            <a:srgbClr val="000000"/>
                          </a:solidFill>
                          <a:effectLst/>
                          <a:latin typeface="+mn-lt"/>
                          <a:cs typeface="Arial" panose="020B0604020202020204" pitchFamily="34" charset="0"/>
                        </a:rPr>
                        <a:t>Disciplinado y ordenado</a:t>
                      </a:r>
                      <a:endParaRPr lang="es-MX" sz="800" b="0"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indent="0" algn="ctr" rtl="0" eaLnBrk="1" fontAlgn="auto"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564837780"/>
                  </a:ext>
                </a:extLst>
              </a:tr>
              <a:tr h="0">
                <a:tc gridSpan="2" vMerge="1">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1270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accent1">
                        <a:lumMod val="20000"/>
                        <a:lumOff val="80000"/>
                      </a:schemeClr>
                    </a:solidFill>
                  </a:tcPr>
                </a:tc>
                <a:tc hMerge="1" vMerge="1">
                  <a:txBody>
                    <a:bodyPr/>
                    <a:lstStyle/>
                    <a:p>
                      <a:endParaRPr lang="es-MX"/>
                    </a:p>
                  </a:txBody>
                  <a:tcPr/>
                </a:tc>
                <a:tc>
                  <a:txBody>
                    <a:bodyPr/>
                    <a:lstStyle/>
                    <a:p>
                      <a:pPr marL="0" algn="ctr" rtl="0" eaLnBrk="1" fontAlgn="ctr"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Consciente de dar resultados</a:t>
                      </a: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Orientado a lograr </a:t>
                      </a:r>
                      <a:r>
                        <a:rPr lang="es-MX" sz="800" b="0" i="0" u="none" strike="noStrike" kern="1200" dirty="0">
                          <a:solidFill>
                            <a:srgbClr val="000000"/>
                          </a:solidFill>
                          <a:effectLst/>
                          <a:latin typeface="+mn-lt"/>
                          <a:cs typeface="Arial" panose="020B0604020202020204" pitchFamily="34" charset="0"/>
                        </a:rPr>
                        <a:t>resultados</a:t>
                      </a:r>
                      <a:endParaRPr lang="es-MX" sz="800" b="0"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520918343"/>
                  </a:ext>
                </a:extLst>
              </a:tr>
              <a:tr h="0">
                <a:tc gridSpan="2" vMerge="1">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12700" cap="flat" cmpd="sng" algn="ctr">
                      <a:solidFill>
                        <a:srgbClr val="10253F"/>
                      </a:solidFill>
                      <a:prstDash val="solid"/>
                      <a:round/>
                      <a:headEnd type="none" w="med" len="med"/>
                      <a:tailEnd type="none" w="med" len="med"/>
                    </a:lnL>
                    <a:lnR w="6350" cap="flat" cmpd="sng" algn="ctr">
                      <a:solidFill>
                        <a:srgbClr val="10253F"/>
                      </a:solidFill>
                      <a:prstDash val="solid"/>
                      <a:round/>
                      <a:headEnd type="none" w="med" len="med"/>
                      <a:tailEnd type="none" w="med" len="med"/>
                    </a:lnR>
                    <a:lnT w="6350" cap="flat" cmpd="sng" algn="ctr">
                      <a:solidFill>
                        <a:srgbClr val="10253F"/>
                      </a:solidFill>
                      <a:prstDash val="solid"/>
                      <a:round/>
                      <a:headEnd type="none" w="med" len="med"/>
                      <a:tailEnd type="none" w="med" len="med"/>
                    </a:lnT>
                    <a:lnB w="6350" cap="flat" cmpd="sng" algn="ctr">
                      <a:solidFill>
                        <a:srgbClr val="10253F"/>
                      </a:solidFill>
                      <a:prstDash val="solid"/>
                      <a:round/>
                      <a:headEnd type="none" w="med" len="med"/>
                      <a:tailEnd type="none" w="med" len="med"/>
                    </a:lnB>
                    <a:solidFill>
                      <a:schemeClr val="accent1">
                        <a:lumMod val="20000"/>
                        <a:lumOff val="80000"/>
                      </a:schemeClr>
                    </a:solidFill>
                  </a:tcPr>
                </a:tc>
                <a:tc hMerge="1" vMerge="1">
                  <a:txBody>
                    <a:bodyPr/>
                    <a:lstStyle/>
                    <a:p>
                      <a:endParaRPr lang="es-MX"/>
                    </a:p>
                  </a:txBody>
                  <a:tcPr/>
                </a:tc>
                <a:tc>
                  <a:txBody>
                    <a:bodyPr/>
                    <a:lstStyle/>
                    <a:p>
                      <a:pPr marL="0" algn="ctr" rtl="0" eaLnBrk="1" fontAlgn="ctr" latinLnBrk="0" hangingPunct="1">
                        <a:spcBef>
                          <a:spcPts val="0"/>
                        </a:spcBef>
                        <a:spcAft>
                          <a:spcPts val="0"/>
                        </a:spcAft>
                      </a:pPr>
                      <a:r>
                        <a:rPr lang="es-MX" sz="800" b="0" i="0" u="none" strike="noStrike" kern="1200" dirty="0">
                          <a:solidFill>
                            <a:srgbClr val="000000"/>
                          </a:solidFill>
                          <a:effectLst/>
                          <a:latin typeface="+mn-lt"/>
                          <a:cs typeface="Arial" panose="020B0604020202020204" pitchFamily="34" charset="0"/>
                        </a:rPr>
                        <a:t>Acostumbrado </a:t>
                      </a:r>
                      <a:r>
                        <a:rPr lang="es-MX" sz="800" b="0" i="0" u="none" strike="noStrike" kern="1200" dirty="0" smtClean="0">
                          <a:solidFill>
                            <a:srgbClr val="000000"/>
                          </a:solidFill>
                          <a:effectLst/>
                          <a:latin typeface="+mn-lt"/>
                          <a:cs typeface="Arial" panose="020B0604020202020204" pitchFamily="34" charset="0"/>
                        </a:rPr>
                        <a:t>a depender</a:t>
                      </a:r>
                      <a:r>
                        <a:rPr lang="es-MX" sz="800" b="0" i="0" u="none" strike="noStrike" kern="1200" baseline="0" dirty="0" smtClean="0">
                          <a:solidFill>
                            <a:srgbClr val="000000"/>
                          </a:solidFill>
                          <a:effectLst/>
                          <a:latin typeface="+mn-lt"/>
                          <a:cs typeface="Arial" panose="020B0604020202020204" pitchFamily="34" charset="0"/>
                        </a:rPr>
                        <a:t> de alguien</a:t>
                      </a: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Acostumbrado a ser parte de un </a:t>
                      </a:r>
                      <a:r>
                        <a:rPr lang="es-MX" sz="800" b="0" i="0" u="none" strike="noStrike" kern="1200" baseline="0" dirty="0" smtClean="0">
                          <a:solidFill>
                            <a:srgbClr val="000000"/>
                          </a:solidFill>
                          <a:effectLst/>
                          <a:latin typeface="+mn-lt"/>
                          <a:cs typeface="Arial" panose="020B0604020202020204" pitchFamily="34" charset="0"/>
                        </a:rPr>
                        <a:t> </a:t>
                      </a:r>
                      <a:r>
                        <a:rPr lang="es-MX" sz="800" b="0" i="0" u="none" strike="noStrike" kern="1200" baseline="0" dirty="0">
                          <a:solidFill>
                            <a:srgbClr val="000000"/>
                          </a:solidFill>
                          <a:effectLst/>
                          <a:latin typeface="+mn-lt"/>
                          <a:cs typeface="Arial" panose="020B0604020202020204" pitchFamily="34" charset="0"/>
                        </a:rPr>
                        <a:t>equipos de trabajo</a:t>
                      </a:r>
                      <a:endParaRPr lang="es-MX" sz="800" b="0" i="0" u="none" strike="noStrike" dirty="0">
                        <a:effectLst/>
                        <a:latin typeface="+mn-lt"/>
                        <a:cs typeface="Arial" panose="020B0604020202020204" pitchFamily="34" charset="0"/>
                      </a:endParaRPr>
                    </a:p>
                  </a:txBody>
                  <a:tcPr marL="65695" marR="65695" marT="32848" marB="328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033662940"/>
                  </a:ext>
                </a:extLst>
              </a:tr>
              <a:tr h="0">
                <a:tc gridSpan="2" vMerge="1">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vMerge="1">
                  <a:txBody>
                    <a:bodyPr/>
                    <a:lstStyle/>
                    <a:p>
                      <a:endParaRPr lang="es-MX"/>
                    </a:p>
                  </a:txBody>
                  <a:tcPr/>
                </a:tc>
                <a:tc>
                  <a:txBody>
                    <a:bodyPr/>
                    <a:lstStyle/>
                    <a:p>
                      <a:pPr marL="0" marR="0" indent="0" algn="ctr" rtl="0" eaLnBrk="1" fontAlgn="auto"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Buen</a:t>
                      </a:r>
                      <a:r>
                        <a:rPr lang="es-MX" sz="800" b="0" i="0" u="none" strike="noStrike" kern="1200" baseline="0" dirty="0" smtClean="0">
                          <a:solidFill>
                            <a:srgbClr val="000000"/>
                          </a:solidFill>
                          <a:effectLst/>
                          <a:latin typeface="+mn-lt"/>
                          <a:cs typeface="Arial" panose="020B0604020202020204" pitchFamily="34" charset="0"/>
                        </a:rPr>
                        <a:t> seguidor de líderes</a:t>
                      </a:r>
                      <a:endParaRPr lang="es-MX" sz="800" b="0" i="0" u="none" strike="noStrike" dirty="0">
                        <a:effectLst/>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Liderazgo</a:t>
                      </a:r>
                      <a:r>
                        <a:rPr lang="es-MX" sz="800" b="0" i="0" u="none" strike="noStrike" kern="1200" baseline="0" dirty="0" smtClean="0">
                          <a:solidFill>
                            <a:srgbClr val="000000"/>
                          </a:solidFill>
                          <a:effectLst/>
                          <a:latin typeface="+mn-lt"/>
                          <a:cs typeface="Arial" panose="020B0604020202020204" pitchFamily="34" charset="0"/>
                        </a:rPr>
                        <a:t> Situacional ocasional</a:t>
                      </a:r>
                      <a:endParaRPr lang="es-MX" sz="800" b="0" i="0" u="none" strike="noStrike" dirty="0">
                        <a:effectLst/>
                        <a:latin typeface="+mn-lt"/>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82237464"/>
                  </a:ext>
                </a:extLst>
              </a:tr>
              <a:tr h="0">
                <a:tc gridSpan="2" vMerge="1">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vMerge="1">
                  <a:txBody>
                    <a:bodyPr/>
                    <a:lstStyle/>
                    <a:p>
                      <a:endParaRPr lang="es-MX"/>
                    </a:p>
                  </a:txBody>
                  <a:tcPr/>
                </a:tc>
                <a:tc>
                  <a:txBody>
                    <a:bodyPr/>
                    <a:lstStyle/>
                    <a:p>
                      <a:pPr marL="0" algn="ctr" rtl="0" eaLnBrk="1" fontAlgn="ctr"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Honesto,</a:t>
                      </a:r>
                      <a:r>
                        <a:rPr lang="es-MX" sz="800" b="0" i="0" u="none" strike="noStrike" kern="1200" baseline="0" dirty="0" smtClean="0">
                          <a:solidFill>
                            <a:srgbClr val="000000"/>
                          </a:solidFill>
                          <a:effectLst/>
                          <a:latin typeface="+mn-lt"/>
                          <a:cs typeface="Arial" panose="020B0604020202020204" pitchFamily="34" charset="0"/>
                        </a:rPr>
                        <a:t> e</a:t>
                      </a:r>
                      <a:r>
                        <a:rPr lang="es-MX" sz="800" b="0" i="0" u="none" strike="noStrike" kern="1200" dirty="0" smtClean="0">
                          <a:solidFill>
                            <a:srgbClr val="000000"/>
                          </a:solidFill>
                          <a:effectLst/>
                          <a:latin typeface="+mn-lt"/>
                          <a:cs typeface="Arial" panose="020B0604020202020204" pitchFamily="34" charset="0"/>
                        </a:rPr>
                        <a:t>ntusiasta y</a:t>
                      </a:r>
                      <a:r>
                        <a:rPr lang="es-MX" sz="800" b="0" i="0" u="none" strike="noStrike" kern="1200" baseline="0" dirty="0" smtClean="0">
                          <a:solidFill>
                            <a:srgbClr val="000000"/>
                          </a:solidFill>
                          <a:effectLst/>
                          <a:latin typeface="+mn-lt"/>
                          <a:cs typeface="Arial" panose="020B0604020202020204" pitchFamily="34" charset="0"/>
                        </a:rPr>
                        <a:t> dispuesto</a:t>
                      </a:r>
                      <a:endParaRPr lang="es-MX" sz="800" b="0" i="0" u="none" strike="noStrike" dirty="0">
                        <a:effectLst/>
                        <a:latin typeface="+mn-lt"/>
                      </a:endParaRPr>
                    </a:p>
                  </a:txBody>
                  <a:tcPr marL="89027" marR="89027" marT="44450" marB="444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endParaRPr>
                    </a:p>
                  </a:txBody>
                  <a:tcPr marL="65659" marR="65659" marT="32893" marB="32893"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800" b="0" i="0" u="none" strike="noStrike" kern="1200" dirty="0" smtClean="0">
                          <a:solidFill>
                            <a:srgbClr val="000000"/>
                          </a:solidFill>
                          <a:effectLst/>
                          <a:latin typeface="+mn-lt"/>
                          <a:cs typeface="Arial" panose="020B0604020202020204" pitchFamily="34" charset="0"/>
                        </a:rPr>
                        <a:t>Honesto,</a:t>
                      </a:r>
                      <a:r>
                        <a:rPr lang="es-MX" sz="800" b="0" i="0" u="none" strike="noStrike" kern="1200" baseline="0" dirty="0" smtClean="0">
                          <a:solidFill>
                            <a:srgbClr val="000000"/>
                          </a:solidFill>
                          <a:effectLst/>
                          <a:latin typeface="+mn-lt"/>
                          <a:cs typeface="Arial" panose="020B0604020202020204" pitchFamily="34" charset="0"/>
                        </a:rPr>
                        <a:t> a</a:t>
                      </a:r>
                      <a:r>
                        <a:rPr lang="es-MX" sz="800" b="0" i="0" u="none" strike="noStrike" kern="1200" dirty="0" smtClean="0">
                          <a:solidFill>
                            <a:srgbClr val="000000"/>
                          </a:solidFill>
                          <a:effectLst/>
                          <a:latin typeface="+mn-lt"/>
                          <a:cs typeface="Arial" panose="020B0604020202020204" pitchFamily="34" charset="0"/>
                        </a:rPr>
                        <a:t>bierto </a:t>
                      </a:r>
                      <a:r>
                        <a:rPr lang="es-MX" sz="800" b="0" i="0" u="none" strike="noStrike" kern="1200" dirty="0" smtClean="0">
                          <a:solidFill>
                            <a:srgbClr val="000000"/>
                          </a:solidFill>
                          <a:effectLst/>
                          <a:latin typeface="+mn-lt"/>
                          <a:cs typeface="Arial" panose="020B0604020202020204" pitchFamily="34" charset="0"/>
                        </a:rPr>
                        <a:t>y</a:t>
                      </a:r>
                      <a:r>
                        <a:rPr lang="es-MX" sz="800" b="0" i="0" u="none" strike="noStrike" kern="1200" baseline="0" dirty="0" smtClean="0">
                          <a:solidFill>
                            <a:srgbClr val="000000"/>
                          </a:solidFill>
                          <a:effectLst/>
                          <a:latin typeface="+mn-lt"/>
                          <a:cs typeface="Arial" panose="020B0604020202020204" pitchFamily="34" charset="0"/>
                        </a:rPr>
                        <a:t> expresivo</a:t>
                      </a:r>
                      <a:endParaRPr lang="es-MX" sz="800" b="0" i="0" u="none" strike="noStrike" dirty="0">
                        <a:effectLst/>
                        <a:latin typeface="+mn-lt"/>
                      </a:endParaRPr>
                    </a:p>
                  </a:txBody>
                  <a:tcPr marL="89027" marR="89027" marT="44450" marB="4445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endParaRPr lang="es-MX" sz="800" b="0" i="0" u="none" strike="noStrike" dirty="0">
                        <a:effectLst/>
                        <a:latin typeface="+mn-lt"/>
                        <a:cs typeface="Arial" panose="020B0604020202020204" pitchFamily="34" charset="0"/>
                      </a:endParaRPr>
                    </a:p>
                  </a:txBody>
                  <a:tcPr marL="65695" marR="65695" marT="32848" marB="328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552801161"/>
                  </a:ext>
                </a:extLst>
              </a:tr>
            </a:tbl>
          </a:graphicData>
        </a:graphic>
      </p:graphicFrame>
      <p:graphicFrame>
        <p:nvGraphicFramePr>
          <p:cNvPr id="8" name="18 Tabla"/>
          <p:cNvGraphicFramePr>
            <a:graphicFrameLocks noGrp="1"/>
          </p:cNvGraphicFramePr>
          <p:nvPr>
            <p:extLst/>
          </p:nvPr>
        </p:nvGraphicFramePr>
        <p:xfrm>
          <a:off x="251520" y="548680"/>
          <a:ext cx="8676000" cy="1118644"/>
        </p:xfrm>
        <a:graphic>
          <a:graphicData uri="http://schemas.openxmlformats.org/drawingml/2006/table">
            <a:tbl>
              <a:tblPr firstRow="1" bandRow="1"/>
              <a:tblGrid>
                <a:gridCol w="399677">
                  <a:extLst>
                    <a:ext uri="{9D8B030D-6E8A-4147-A177-3AD203B41FA5}">
                      <a16:colId xmlns:a16="http://schemas.microsoft.com/office/drawing/2014/main" val="20001"/>
                    </a:ext>
                  </a:extLst>
                </a:gridCol>
                <a:gridCol w="8276323">
                  <a:extLst>
                    <a:ext uri="{9D8B030D-6E8A-4147-A177-3AD203B41FA5}">
                      <a16:colId xmlns:a16="http://schemas.microsoft.com/office/drawing/2014/main" val="3843358727"/>
                    </a:ext>
                  </a:extLst>
                </a:gridCol>
              </a:tblGrid>
              <a:tr h="180000">
                <a:tc gridSpan="2">
                  <a:txBody>
                    <a:bodyPr/>
                    <a:lstStyle/>
                    <a:p>
                      <a:pPr algn="ctr" rtl="0" eaLnBrk="1" latinLnBrk="0" hangingPunct="1"/>
                      <a:r>
                        <a:rPr lang="es-ES" sz="700" b="1" kern="1200" baseline="0" dirty="0" smtClean="0">
                          <a:solidFill>
                            <a:schemeClr val="tx1"/>
                          </a:solidFill>
                          <a:effectLst/>
                          <a:latin typeface="+mn-lt"/>
                          <a:ea typeface="+mn-ea"/>
                          <a:cs typeface="Arial" panose="020B0604020202020204" pitchFamily="34" charset="0"/>
                        </a:rPr>
                        <a:t>CASO PRÁCTICO MÓDULO I: SU HOTEL, S.A.</a:t>
                      </a:r>
                      <a:endParaRPr lang="es-MX" sz="700" b="1" dirty="0">
                        <a:effectLst/>
                        <a:latin typeface="+mn-lt"/>
                        <a:cs typeface="Arial" panose="020B0604020202020204" pitchFamily="34" charset="0"/>
                      </a:endParaRPr>
                    </a:p>
                  </a:txBody>
                  <a:tcP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extLst>
                  <a:ext uri="{0D108BD9-81ED-4DB2-BD59-A6C34878D82A}">
                    <a16:rowId xmlns:a16="http://schemas.microsoft.com/office/drawing/2014/main" val="4166110361"/>
                  </a:ext>
                </a:extLst>
              </a:tr>
              <a:tr h="390297">
                <a:tc rowSpan="2">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s-MX" sz="1400" b="1" dirty="0" smtClean="0">
                          <a:solidFill>
                            <a:srgbClr val="FF0000"/>
                          </a:solidFill>
                          <a:effectLst/>
                          <a:latin typeface="Arial Narrow" panose="020B0606020202030204" pitchFamily="34" charset="0"/>
                          <a:cs typeface="Arial" panose="020B0604020202020204" pitchFamily="34" charset="0"/>
                        </a:rPr>
                        <a:t>2.3</a:t>
                      </a:r>
                    </a:p>
                  </a:txBody>
                  <a:tcPr marL="86881" marR="86881" marT="43441" marB="43441"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tcPr>
                </a:tc>
                <a:tc>
                  <a:txBody>
                    <a:bodyPr/>
                    <a:lstStyle/>
                    <a:p>
                      <a:pPr marL="0" marR="0" indent="0" algn="just" defTabSz="914400" rtl="0" eaLnBrk="1" fontAlgn="t" latinLnBrk="0" hangingPunct="1">
                        <a:lnSpc>
                          <a:spcPct val="100000"/>
                        </a:lnSpc>
                        <a:spcBef>
                          <a:spcPts val="0"/>
                        </a:spcBef>
                        <a:spcAft>
                          <a:spcPts val="0"/>
                        </a:spcAft>
                        <a:buClrTx/>
                        <a:buSzTx/>
                        <a:buFontTx/>
                        <a:buNone/>
                        <a:tabLst/>
                        <a:defRPr/>
                      </a:pPr>
                      <a:r>
                        <a:rPr lang="es-MX" sz="700" b="1" dirty="0" smtClean="0">
                          <a:solidFill>
                            <a:schemeClr val="tx1"/>
                          </a:solidFill>
                          <a:effectLst/>
                          <a:latin typeface="+mn-lt"/>
                          <a:cs typeface="Arial" panose="020B0604020202020204" pitchFamily="34" charset="0"/>
                        </a:rPr>
                        <a:t>El Gerente de Operaciones del Hotel, le ha pedido que lo ayude para poder  decidir que candidatos debe contratar para los tres puestos que le quedan vacantes,</a:t>
                      </a:r>
                      <a:r>
                        <a:rPr lang="es-MX" sz="700" b="1" baseline="0" dirty="0" smtClean="0">
                          <a:solidFill>
                            <a:schemeClr val="tx1"/>
                          </a:solidFill>
                          <a:effectLst/>
                          <a:latin typeface="+mn-lt"/>
                          <a:cs typeface="Arial" panose="020B0604020202020204" pitchFamily="34" charset="0"/>
                        </a:rPr>
                        <a:t> a saber el Jefe, el Técnico y el Auxiliar de Mantenimiento. El departamento de Recursos Humanos, preselecciono dos candidatos a cada uno de dichos puestos, en función de la descripción sintética que envió el Hotel para cada uno de e ellos y que se describe a continuación. Lea cuidadosamente la siguientes información pues será fundamental su análisis para la solución del Caso.</a:t>
                      </a:r>
                      <a:endParaRPr lang="es-MX" sz="700" b="1" dirty="0" smtClean="0">
                        <a:solidFill>
                          <a:schemeClr val="tx1"/>
                        </a:solidFill>
                        <a:effectLst/>
                        <a:latin typeface="+mn-lt"/>
                        <a:cs typeface="Arial" panose="020B0604020202020204" pitchFamily="34" charset="0"/>
                      </a:endParaRPr>
                    </a:p>
                  </a:txBody>
                  <a:tcPr marL="86881" marR="86881" marT="43441" marB="43441">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5040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lang="es-MX" sz="800" b="1" dirty="0" smtClean="0">
                        <a:solidFill>
                          <a:srgbClr val="FF0000"/>
                        </a:solidFill>
                        <a:effectLst/>
                        <a:latin typeface="Arial Narrow" panose="020B0606020202030204" pitchFamily="34" charset="0"/>
                        <a:cs typeface="Arial" panose="020B0604020202020204" pitchFamily="34" charset="0"/>
                      </a:endParaRPr>
                    </a:p>
                  </a:txBody>
                  <a:tcPr marL="86881" marR="86881" marT="43441" marB="43441"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tcPr>
                </a:tc>
                <a:tc>
                  <a:txBody>
                    <a:bodyPr/>
                    <a:lstStyle/>
                    <a:p>
                      <a:pPr algn="just" rtl="0" eaLnBrk="1" fontAlgn="t" latinLnBrk="0" hangingPunct="1"/>
                      <a:r>
                        <a:rPr lang="es-MX" sz="700" b="1" kern="1200" dirty="0" smtClean="0">
                          <a:solidFill>
                            <a:schemeClr val="tx1"/>
                          </a:solidFill>
                          <a:effectLst/>
                          <a:latin typeface="+mn-lt"/>
                          <a:ea typeface="+mn-ea"/>
                          <a:cs typeface="+mn-cs"/>
                        </a:rPr>
                        <a:t>El</a:t>
                      </a:r>
                      <a:r>
                        <a:rPr lang="es-MX" sz="700" b="1" kern="1200" baseline="0" dirty="0" smtClean="0">
                          <a:solidFill>
                            <a:schemeClr val="tx1"/>
                          </a:solidFill>
                          <a:effectLst/>
                          <a:latin typeface="+mn-lt"/>
                          <a:ea typeface="+mn-ea"/>
                          <a:cs typeface="+mn-cs"/>
                        </a:rPr>
                        <a:t> cuadro a la derecha </a:t>
                      </a:r>
                      <a:r>
                        <a:rPr lang="es-MX" sz="700" b="1" i="1" kern="1200" baseline="0" dirty="0" smtClean="0">
                          <a:solidFill>
                            <a:schemeClr val="tx1"/>
                          </a:solidFill>
                          <a:effectLst/>
                          <a:latin typeface="+mn-lt"/>
                          <a:ea typeface="+mn-ea"/>
                          <a:cs typeface="+mn-cs"/>
                        </a:rPr>
                        <a:t>“Descripción sintetizada del Puesto”</a:t>
                      </a:r>
                      <a:r>
                        <a:rPr lang="es-MX" sz="700" b="1" kern="1200" baseline="0" dirty="0" smtClean="0">
                          <a:solidFill>
                            <a:schemeClr val="tx1"/>
                          </a:solidFill>
                          <a:effectLst/>
                          <a:latin typeface="+mn-lt"/>
                          <a:ea typeface="+mn-ea"/>
                          <a:cs typeface="+mn-cs"/>
                        </a:rPr>
                        <a:t> proporciona la información del objetivo, las funciones principales, las capacidades requeridas y la importancia del puesto,  para que usted analice el alcance y responsabilidad del puesto. En el cuadro a la derecha</a:t>
                      </a:r>
                      <a:r>
                        <a:rPr lang="es-MX" sz="700" b="1" i="1" kern="1200" baseline="0" dirty="0" smtClean="0">
                          <a:solidFill>
                            <a:schemeClr val="tx1"/>
                          </a:solidFill>
                          <a:effectLst/>
                          <a:latin typeface="+mn-lt"/>
                          <a:ea typeface="+mn-ea"/>
                          <a:cs typeface="+mn-cs"/>
                        </a:rPr>
                        <a:t>, “Perfil de los candidatos al puesto de” </a:t>
                      </a:r>
                      <a:r>
                        <a:rPr lang="es-MX" sz="700" b="1" kern="1200" baseline="0" dirty="0" smtClean="0">
                          <a:solidFill>
                            <a:schemeClr val="tx1"/>
                          </a:solidFill>
                          <a:effectLst/>
                          <a:latin typeface="+mn-lt"/>
                          <a:ea typeface="+mn-ea"/>
                          <a:cs typeface="+mn-cs"/>
                        </a:rPr>
                        <a:t>aparecen los datos de dos candidatos. Al extremo derecho aparece una columna en blanco con las iniciales JM, y en ella usted debe anotar lo siguiente: A cada dato anote usted los siguientes valores:</a:t>
                      </a:r>
                      <a:r>
                        <a:rPr lang="es-MX" sz="700" b="1" i="1" kern="1200" baseline="0" dirty="0" smtClean="0">
                          <a:solidFill>
                            <a:schemeClr val="tx1"/>
                          </a:solidFill>
                          <a:effectLst/>
                          <a:latin typeface="+mn-lt"/>
                          <a:ea typeface="+mn-ea"/>
                          <a:cs typeface="+mn-cs"/>
                        </a:rPr>
                        <a:t> </a:t>
                      </a:r>
                      <a:r>
                        <a:rPr lang="es-MX" sz="700" b="1" i="1" kern="1200" baseline="0" dirty="0" smtClean="0">
                          <a:solidFill>
                            <a:srgbClr val="FF0000"/>
                          </a:solidFill>
                          <a:effectLst/>
                          <a:latin typeface="+mn-lt"/>
                          <a:ea typeface="+mn-ea"/>
                          <a:cs typeface="+mn-cs"/>
                        </a:rPr>
                        <a:t>1. Si no es importante o adecuado; 3. Si el dato tiene un valor medio o es aceptable y anote 5, si el dato es de  valor máximo o muy adecuado al puesto.</a:t>
                      </a:r>
                      <a:r>
                        <a:rPr lang="es-MX" sz="700" b="1" kern="1200" baseline="0" dirty="0" smtClean="0">
                          <a:solidFill>
                            <a:srgbClr val="FF0000"/>
                          </a:solidFill>
                          <a:effectLst/>
                          <a:latin typeface="+mn-lt"/>
                          <a:ea typeface="+mn-ea"/>
                          <a:cs typeface="+mn-cs"/>
                        </a:rPr>
                        <a:t> </a:t>
                      </a:r>
                      <a:r>
                        <a:rPr lang="es-MX" sz="700" b="1" kern="1200" baseline="0" dirty="0" smtClean="0">
                          <a:solidFill>
                            <a:schemeClr val="tx1"/>
                          </a:solidFill>
                          <a:effectLst/>
                          <a:latin typeface="+mn-lt"/>
                          <a:ea typeface="+mn-ea"/>
                          <a:cs typeface="+mn-cs"/>
                        </a:rPr>
                        <a:t>Al final sume el total de ambos candidatos, y tome la decisión de a cual de los dos va contratar</a:t>
                      </a:r>
                      <a:endParaRPr lang="es-MX" sz="700" dirty="0">
                        <a:effectLst/>
                      </a:endParaRPr>
                    </a:p>
                  </a:txBody>
                  <a:tcPr marL="86881" marR="86881" marT="43441" marB="43441">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00141026"/>
                  </a:ext>
                </a:extLst>
              </a:tr>
            </a:tbl>
          </a:graphicData>
        </a:graphic>
      </p:graphicFrame>
      <p:sp>
        <p:nvSpPr>
          <p:cNvPr id="9" name="Rectángulo 8"/>
          <p:cNvSpPr/>
          <p:nvPr/>
        </p:nvSpPr>
        <p:spPr>
          <a:xfrm>
            <a:off x="4027172" y="6381328"/>
            <a:ext cx="4793300" cy="215444"/>
          </a:xfrm>
          <a:prstGeom prst="rect">
            <a:avLst/>
          </a:prstGeom>
        </p:spPr>
        <p:txBody>
          <a:bodyPr wrap="none">
            <a:spAutoFit/>
          </a:bodyPr>
          <a:lstStyle/>
          <a:p>
            <a:pPr algn="ctr" fontAlgn="ctr"/>
            <a:r>
              <a:rPr lang="es-MX" sz="800" b="1" baseline="-30000" dirty="0">
                <a:solidFill>
                  <a:srgbClr val="000000"/>
                </a:solidFill>
                <a:latin typeface="Arial" panose="020B0604020202020204" pitchFamily="34" charset="0"/>
                <a:cs typeface="Arial" panose="020B0604020202020204" pitchFamily="34" charset="0"/>
              </a:rPr>
              <a:t>(1</a:t>
            </a:r>
            <a:r>
              <a:rPr lang="es-MX" sz="800" b="1" baseline="-30000" dirty="0" smtClean="0">
                <a:solidFill>
                  <a:srgbClr val="000000"/>
                </a:solidFill>
                <a:latin typeface="Arial" panose="020B0604020202020204" pitchFamily="34" charset="0"/>
                <a:cs typeface="Arial" panose="020B0604020202020204" pitchFamily="34" charset="0"/>
              </a:rPr>
              <a:t>) Por razones de los horarios y los cambios de turno, se considero conveniente que el género del titular de este puesto sea solo masculino.</a:t>
            </a:r>
            <a:endParaRPr lang="es-MX" sz="800" dirty="0">
              <a:effectLst/>
              <a:latin typeface="Arial" panose="020B0604020202020204" pitchFamily="34" charset="0"/>
              <a:cs typeface="Arial" panose="020B0604020202020204" pitchFamily="34" charset="0"/>
            </a:endParaRPr>
          </a:p>
        </p:txBody>
      </p:sp>
      <p:sp>
        <p:nvSpPr>
          <p:cNvPr id="10" name="Rectángulo 9"/>
          <p:cNvSpPr/>
          <p:nvPr/>
        </p:nvSpPr>
        <p:spPr>
          <a:xfrm>
            <a:off x="179512" y="81368"/>
            <a:ext cx="8856984" cy="6660000"/>
          </a:xfrm>
          <a:prstGeom prst="rect">
            <a:avLst/>
          </a:prstGeom>
          <a:noFill/>
          <a:ln w="952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2" name="Rectángulo 1"/>
          <p:cNvSpPr/>
          <p:nvPr/>
        </p:nvSpPr>
        <p:spPr>
          <a:xfrm>
            <a:off x="4098070" y="6489050"/>
            <a:ext cx="2505814" cy="215444"/>
          </a:xfrm>
          <a:prstGeom prst="rect">
            <a:avLst/>
          </a:prstGeom>
        </p:spPr>
        <p:txBody>
          <a:bodyPr wrap="none">
            <a:spAutoFit/>
          </a:bodyPr>
          <a:lstStyle/>
          <a:p>
            <a:pPr algn="r" fontAlgn="t"/>
            <a:r>
              <a:rPr lang="es-MX" sz="800" b="1" dirty="0">
                <a:solidFill>
                  <a:srgbClr val="FF0000"/>
                </a:solidFill>
                <a:latin typeface="Calibri" panose="020F0502020204030204" pitchFamily="34" charset="0"/>
              </a:rPr>
              <a:t>* Datos válidos solo para el efecto de solución del caso</a:t>
            </a:r>
            <a:endParaRPr lang="es-MX" dirty="0">
              <a:effectLst/>
            </a:endParaRPr>
          </a:p>
        </p:txBody>
      </p:sp>
      <p:sp>
        <p:nvSpPr>
          <p:cNvPr id="11" name="5 Rectángulo"/>
          <p:cNvSpPr/>
          <p:nvPr/>
        </p:nvSpPr>
        <p:spPr>
          <a:xfrm>
            <a:off x="179512" y="6669360"/>
            <a:ext cx="8856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ESTE CASO PRÁCTICO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MAS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
        <p:nvSpPr>
          <p:cNvPr id="4" name="1 Marcador de número de diapositiva"/>
          <p:cNvSpPr>
            <a:spLocks noGrp="1"/>
          </p:cNvSpPr>
          <p:nvPr>
            <p:ph type="sldNum" sz="quarter" idx="12"/>
          </p:nvPr>
        </p:nvSpPr>
        <p:spPr>
          <a:xfrm>
            <a:off x="6876256" y="6501593"/>
            <a:ext cx="2160240" cy="383791"/>
          </a:xfrm>
        </p:spPr>
        <p:txBody>
          <a:bodyPr/>
          <a:lstStyle/>
          <a:p>
            <a:fld id="{805D4288-44B6-4D2C-8261-77B749EDE6EB}" type="slidenum">
              <a:rPr lang="es-MX" sz="900" smtClean="0">
                <a:solidFill>
                  <a:schemeClr val="tx1"/>
                </a:solidFill>
              </a:rPr>
              <a:t>24</a:t>
            </a:fld>
            <a:endParaRPr lang="es-MX" sz="900" dirty="0">
              <a:solidFill>
                <a:schemeClr val="tx1"/>
              </a:solidFill>
            </a:endParaRPr>
          </a:p>
        </p:txBody>
      </p:sp>
    </p:spTree>
    <p:extLst>
      <p:ext uri="{BB962C8B-B14F-4D97-AF65-F5344CB8AC3E}">
        <p14:creationId xmlns:p14="http://schemas.microsoft.com/office/powerpoint/2010/main" val="19987009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a:xfrm>
            <a:off x="6553200" y="6520259"/>
            <a:ext cx="2133600" cy="365125"/>
          </a:xfrm>
        </p:spPr>
        <p:txBody>
          <a:bodyPr/>
          <a:lstStyle/>
          <a:p>
            <a:fld id="{132FADFE-3B8F-471C-ABF0-DBC7717ECBBC}" type="slidenum">
              <a:rPr lang="es-ES" sz="900" smtClean="0">
                <a:solidFill>
                  <a:schemeClr val="tx1"/>
                </a:solidFill>
              </a:rPr>
              <a:t>25</a:t>
            </a:fld>
            <a:endParaRPr lang="es-ES" dirty="0">
              <a:solidFill>
                <a:schemeClr val="tx1"/>
              </a:solidFill>
            </a:endParaRPr>
          </a:p>
        </p:txBody>
      </p:sp>
      <p:graphicFrame>
        <p:nvGraphicFramePr>
          <p:cNvPr id="3" name="Tabla 2"/>
          <p:cNvGraphicFramePr>
            <a:graphicFrameLocks noGrp="1"/>
          </p:cNvGraphicFramePr>
          <p:nvPr>
            <p:extLst/>
          </p:nvPr>
        </p:nvGraphicFramePr>
        <p:xfrm>
          <a:off x="211631" y="620688"/>
          <a:ext cx="3780001" cy="2664001"/>
        </p:xfrm>
        <a:graphic>
          <a:graphicData uri="http://schemas.openxmlformats.org/drawingml/2006/table">
            <a:tbl>
              <a:tblPr firstRow="1" bandRow="1">
                <a:tableStyleId>{5C22544A-7EE6-4342-B048-85BDC9FD1C3A}</a:tableStyleId>
              </a:tblPr>
              <a:tblGrid>
                <a:gridCol w="362726">
                  <a:extLst>
                    <a:ext uri="{9D8B030D-6E8A-4147-A177-3AD203B41FA5}">
                      <a16:colId xmlns:a16="http://schemas.microsoft.com/office/drawing/2014/main" val="3299705492"/>
                    </a:ext>
                  </a:extLst>
                </a:gridCol>
                <a:gridCol w="362726">
                  <a:extLst>
                    <a:ext uri="{9D8B030D-6E8A-4147-A177-3AD203B41FA5}">
                      <a16:colId xmlns:a16="http://schemas.microsoft.com/office/drawing/2014/main" val="916490761"/>
                    </a:ext>
                  </a:extLst>
                </a:gridCol>
                <a:gridCol w="3054549">
                  <a:extLst>
                    <a:ext uri="{9D8B030D-6E8A-4147-A177-3AD203B41FA5}">
                      <a16:colId xmlns:a16="http://schemas.microsoft.com/office/drawing/2014/main" val="3667083326"/>
                    </a:ext>
                  </a:extLst>
                </a:gridCol>
              </a:tblGrid>
              <a:tr h="259568">
                <a:tc gridSpan="3">
                  <a:txBody>
                    <a:bodyPr/>
                    <a:lstStyle/>
                    <a:p>
                      <a:pPr algn="ctr"/>
                      <a:r>
                        <a:rPr lang="es-MX" sz="800" dirty="0" smtClean="0">
                          <a:solidFill>
                            <a:schemeClr val="tx1"/>
                          </a:solidFill>
                          <a:latin typeface="Arial" panose="020B0604020202020204" pitchFamily="34" charset="0"/>
                          <a:cs typeface="Arial" panose="020B0604020202020204" pitchFamily="34" charset="0"/>
                        </a:rPr>
                        <a:t>DESCRIPCION</a:t>
                      </a:r>
                      <a:r>
                        <a:rPr lang="es-MX" sz="800" baseline="0" dirty="0" smtClean="0">
                          <a:solidFill>
                            <a:schemeClr val="tx1"/>
                          </a:solidFill>
                          <a:latin typeface="Arial" panose="020B0604020202020204" pitchFamily="34" charset="0"/>
                          <a:cs typeface="Arial" panose="020B0604020202020204" pitchFamily="34" charset="0"/>
                        </a:rPr>
                        <a:t> SINTETIZADA DE LOS PUESTOS</a:t>
                      </a:r>
                      <a:endParaRPr lang="es-MX" sz="800" dirty="0">
                        <a:solidFill>
                          <a:schemeClr val="tx1"/>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pPr algn="ctr"/>
                      <a:endParaRPr lang="es-MX" sz="800" dirty="0">
                        <a:solidFill>
                          <a:schemeClr val="tx1"/>
                        </a:solidFill>
                        <a:latin typeface="Arial" panose="020B0604020202020204" pitchFamily="34" charset="0"/>
                        <a:cs typeface="Arial" panose="020B0604020202020204" pitchFamily="34" charset="0"/>
                      </a:endParaRPr>
                    </a:p>
                  </a:txBody>
                  <a:tcPr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23172269"/>
                  </a:ext>
                </a:extLst>
              </a:tr>
              <a:tr h="227638">
                <a:tc gridSpan="2">
                  <a:txBody>
                    <a:bodyPr/>
                    <a:lstStyle/>
                    <a:p>
                      <a:pPr algn="ctr"/>
                      <a:r>
                        <a:rPr lang="es-MX" sz="800" dirty="0" smtClean="0">
                          <a:solidFill>
                            <a:schemeClr val="tx1"/>
                          </a:solidFill>
                          <a:latin typeface="+mn-lt"/>
                          <a:cs typeface="Arial" panose="020B0604020202020204" pitchFamily="34" charset="0"/>
                        </a:rPr>
                        <a:t>PUESTO</a:t>
                      </a:r>
                      <a:endParaRPr lang="es-MX" sz="800" dirty="0">
                        <a:solidFill>
                          <a:schemeClr val="tx1"/>
                        </a:solidFill>
                        <a:latin typeface="+mn-lt"/>
                        <a:cs typeface="Arial" panose="020B0604020202020204" pitchFamily="34" charset="0"/>
                      </a:endParaRPr>
                    </a:p>
                  </a:txBody>
                  <a:tcP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a:txBody>
                    <a:bodyPr/>
                    <a:lstStyle/>
                    <a:p>
                      <a:pPr algn="ctr"/>
                      <a:r>
                        <a:rPr lang="es-MX" sz="800" b="1" dirty="0" smtClean="0">
                          <a:solidFill>
                            <a:srgbClr val="FF0000"/>
                          </a:solidFill>
                          <a:latin typeface="+mn-lt"/>
                          <a:cs typeface="Arial" panose="020B0604020202020204" pitchFamily="34" charset="0"/>
                        </a:rPr>
                        <a:t>AUXILIAR DE MANTENIMIENTO</a:t>
                      </a:r>
                      <a:endParaRPr lang="es-MX" sz="800" b="1" dirty="0">
                        <a:solidFill>
                          <a:srgbClr val="FF0000"/>
                        </a:solidFill>
                        <a:latin typeface="+mn-lt"/>
                        <a:cs typeface="Arial" panose="020B0604020202020204" pitchFamily="34" charset="0"/>
                      </a:endParaRP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6043827"/>
                  </a:ext>
                </a:extLst>
              </a:tr>
              <a:tr h="530478">
                <a:tc rowSpan="4">
                  <a:txBody>
                    <a:bodyPr/>
                    <a:lstStyle/>
                    <a:p>
                      <a:pPr algn="ctr"/>
                      <a:r>
                        <a:rPr lang="es-MX" sz="800" dirty="0" smtClean="0">
                          <a:solidFill>
                            <a:schemeClr val="tx1"/>
                          </a:solidFill>
                          <a:latin typeface="+mn-lt"/>
                          <a:cs typeface="Arial" panose="020B0604020202020204" pitchFamily="34" charset="0"/>
                        </a:rPr>
                        <a:t>CAPACIDADES</a:t>
                      </a:r>
                      <a:endParaRPr lang="es-MX" sz="800" dirty="0">
                        <a:solidFill>
                          <a:schemeClr val="tx1"/>
                        </a:solidFill>
                        <a:latin typeface="+mn-lt"/>
                        <a:cs typeface="Arial" panose="020B0604020202020204" pitchFamily="34" charset="0"/>
                      </a:endParaRPr>
                    </a:p>
                  </a:txBody>
                  <a:tcPr vert="wordArt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MX" sz="800" b="1" dirty="0" smtClean="0">
                          <a:latin typeface="+mn-lt"/>
                          <a:cs typeface="Arial" panose="020B0604020202020204" pitchFamily="34" charset="0"/>
                        </a:rPr>
                        <a:t>A</a:t>
                      </a:r>
                      <a:endParaRPr lang="es-MX" sz="800" b="1" dirty="0">
                        <a:latin typeface="+mn-lt"/>
                        <a:cs typeface="Arial" panose="020B0604020202020204" pitchFamily="34" charset="0"/>
                      </a:endParaRPr>
                    </a:p>
                  </a:txBody>
                  <a:tcPr vert="wordArtVert"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just" rtl="0" eaLnBrk="1" fontAlgn="ctr" latinLnBrk="0" hangingPunct="1">
                        <a:spcBef>
                          <a:spcPts val="0"/>
                        </a:spcBef>
                        <a:spcAft>
                          <a:spcPts val="0"/>
                        </a:spcAft>
                      </a:pPr>
                      <a:r>
                        <a:rPr lang="es-MX" sz="800" b="0" i="0" u="none" strike="noStrike" kern="1200" dirty="0">
                          <a:solidFill>
                            <a:srgbClr val="000000"/>
                          </a:solidFill>
                          <a:effectLst/>
                          <a:latin typeface="+mn-lt"/>
                          <a:cs typeface="Arial" panose="020B0604020202020204" pitchFamily="34" charset="0"/>
                        </a:rPr>
                        <a:t>Conocimientos básicos en procesos de mantenimiento preventivo y correctivo en la conservación de: equipos, instalaciones, bienes muebles e inmuebles en plantas</a:t>
                      </a:r>
                      <a:r>
                        <a:rPr lang="es-MX" sz="800" b="0" i="0" u="none" strike="noStrike" kern="1200" baseline="0" dirty="0">
                          <a:solidFill>
                            <a:srgbClr val="000000"/>
                          </a:solidFill>
                          <a:effectLst/>
                          <a:latin typeface="+mn-lt"/>
                          <a:cs typeface="Arial" panose="020B0604020202020204" pitchFamily="34" charset="0"/>
                        </a:rPr>
                        <a:t> industriales preferentemente del ramo.</a:t>
                      </a:r>
                      <a:endParaRPr lang="es-MX" sz="1800" b="0" i="0" u="none" strike="noStrike" dirty="0">
                        <a:effectLst/>
                        <a:latin typeface="+mn-lt"/>
                      </a:endParaRPr>
                    </a:p>
                  </a:txBody>
                  <a:tcPr marL="68580" marR="68580" marT="9525" marB="0"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3609584"/>
                  </a:ext>
                </a:extLst>
              </a:tr>
              <a:tr h="400401">
                <a:tc v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MX" sz="800" b="1" dirty="0" smtClean="0">
                        <a:effectLst/>
                        <a:latin typeface="Arial" panose="020B0604020202020204" pitchFamily="34" charset="0"/>
                        <a:cs typeface="Arial" panose="020B0604020202020204" pitchFamily="34" charset="0"/>
                      </a:endParaRPr>
                    </a:p>
                  </a:txBody>
                  <a:tcPr vert="wordArtVert" anchor="ctr">
                    <a:lnL w="9525" cap="flat" cmpd="sng" algn="ctr">
                      <a:solidFill>
                        <a:schemeClr val="tx1"/>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es-MX" sz="800" b="1" dirty="0" smtClean="0">
                          <a:latin typeface="+mn-lt"/>
                          <a:cs typeface="Arial" panose="020B0604020202020204" pitchFamily="34" charset="0"/>
                        </a:rPr>
                        <a:t>B</a:t>
                      </a:r>
                      <a:endParaRPr lang="es-MX" sz="800" b="1" dirty="0">
                        <a:latin typeface="+mn-lt"/>
                        <a:cs typeface="Arial" panose="020B0604020202020204" pitchFamily="34" charset="0"/>
                      </a:endParaRPr>
                    </a:p>
                  </a:txBody>
                  <a:tcPr vert="wordArtVert"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just" rtl="0" eaLnBrk="1" fontAlgn="ctr" latinLnBrk="0" hangingPunct="1">
                        <a:spcBef>
                          <a:spcPts val="0"/>
                        </a:spcBef>
                        <a:spcAft>
                          <a:spcPts val="0"/>
                        </a:spcAft>
                      </a:pPr>
                      <a:r>
                        <a:rPr lang="es-MX" sz="800" b="0" i="0" u="none" strike="noStrike" kern="1200" dirty="0">
                          <a:solidFill>
                            <a:srgbClr val="000000"/>
                          </a:solidFill>
                          <a:effectLst/>
                          <a:latin typeface="+mn-lt"/>
                          <a:cs typeface="Arial" panose="020B0604020202020204" pitchFamily="34" charset="0"/>
                        </a:rPr>
                        <a:t>Conocimientos de elaboración y seguimiento a presupuestos que respalden los planes y programas  de mantenimiento preventivo y correctivo.</a:t>
                      </a:r>
                      <a:endParaRPr lang="es-MX" sz="1800" b="0" i="0" u="none" strike="noStrike" dirty="0">
                        <a:effectLst/>
                        <a:latin typeface="+mn-lt"/>
                      </a:endParaRPr>
                    </a:p>
                  </a:txBody>
                  <a:tcPr marL="68580" marR="68580" marT="9525" marB="0"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3840725"/>
                  </a:ext>
                </a:extLst>
              </a:tr>
              <a:tr h="357718">
                <a:tc v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MX" sz="800" b="1" dirty="0" smtClean="0">
                        <a:effectLst/>
                        <a:latin typeface="Arial" panose="020B0604020202020204" pitchFamily="34" charset="0"/>
                        <a:cs typeface="Arial" panose="020B0604020202020204" pitchFamily="34" charset="0"/>
                      </a:endParaRPr>
                    </a:p>
                  </a:txBody>
                  <a:tcPr vert="wordArtVert" anchor="ctr">
                    <a:lnL w="9525" cap="flat" cmpd="sng" algn="ctr">
                      <a:solidFill>
                        <a:schemeClr val="tx1"/>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es-MX" sz="800" b="1" dirty="0" smtClean="0">
                          <a:latin typeface="+mn-lt"/>
                          <a:cs typeface="Arial" panose="020B0604020202020204" pitchFamily="34" charset="0"/>
                        </a:rPr>
                        <a:t>C</a:t>
                      </a:r>
                      <a:endParaRPr lang="es-MX" sz="800" b="1" dirty="0">
                        <a:latin typeface="+mn-lt"/>
                        <a:cs typeface="Arial" panose="020B0604020202020204" pitchFamily="34" charset="0"/>
                      </a:endParaRPr>
                    </a:p>
                  </a:txBody>
                  <a:tcPr vert="wordArtVert"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just" rtl="0" eaLnBrk="1" fontAlgn="auto" latinLnBrk="0" hangingPunct="1">
                        <a:spcBef>
                          <a:spcPts val="0"/>
                        </a:spcBef>
                        <a:spcAft>
                          <a:spcPts val="0"/>
                        </a:spcAft>
                      </a:pPr>
                      <a:r>
                        <a:rPr lang="es-MX" sz="800" b="0" i="0" u="none" strike="noStrike" kern="1200" dirty="0">
                          <a:solidFill>
                            <a:srgbClr val="000000"/>
                          </a:solidFill>
                          <a:effectLst/>
                          <a:latin typeface="+mn-lt"/>
                          <a:cs typeface="Arial" panose="020B0604020202020204" pitchFamily="34" charset="0"/>
                        </a:rPr>
                        <a:t>Conocimiento básico de programación y supervisión del trabajo y  evaluación de los resultados.</a:t>
                      </a:r>
                      <a:endParaRPr lang="es-MX" sz="1800" b="0" i="0" u="none" strike="noStrike" dirty="0">
                        <a:effectLst/>
                        <a:latin typeface="+mn-lt"/>
                      </a:endParaRPr>
                    </a:p>
                  </a:txBody>
                  <a:tcPr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56382405"/>
                  </a:ext>
                </a:extLst>
              </a:tr>
              <a:tr h="487797">
                <a:tc v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MX" sz="800" b="1" dirty="0" smtClean="0">
                        <a:effectLst/>
                        <a:latin typeface="Arial" panose="020B0604020202020204" pitchFamily="34" charset="0"/>
                        <a:cs typeface="Arial" panose="020B0604020202020204" pitchFamily="34" charset="0"/>
                      </a:endParaRPr>
                    </a:p>
                  </a:txBody>
                  <a:tcPr vert="wordArtVert" anchor="ctr">
                    <a:lnL w="9525" cap="flat" cmpd="sng" algn="ctr">
                      <a:solidFill>
                        <a:schemeClr val="tx1"/>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es-MX" sz="800" b="1" dirty="0" smtClean="0">
                          <a:latin typeface="+mn-lt"/>
                          <a:cs typeface="Arial" panose="020B0604020202020204" pitchFamily="34" charset="0"/>
                        </a:rPr>
                        <a:t>D</a:t>
                      </a:r>
                      <a:endParaRPr lang="es-MX" sz="800" b="1" dirty="0">
                        <a:latin typeface="+mn-lt"/>
                        <a:cs typeface="Arial" panose="020B0604020202020204" pitchFamily="34" charset="0"/>
                      </a:endParaRPr>
                    </a:p>
                  </a:txBody>
                  <a:tcPr vert="wordArtVert"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just" rtl="0" eaLnBrk="1" fontAlgn="ctr" latinLnBrk="0" hangingPunct="1">
                        <a:spcBef>
                          <a:spcPts val="0"/>
                        </a:spcBef>
                        <a:spcAft>
                          <a:spcPts val="0"/>
                        </a:spcAft>
                      </a:pPr>
                      <a:r>
                        <a:rPr lang="es-MX" sz="800" b="0" i="0" u="none" strike="noStrike" kern="1200" dirty="0">
                          <a:solidFill>
                            <a:srgbClr val="000000"/>
                          </a:solidFill>
                          <a:effectLst/>
                          <a:latin typeface="+mn-lt"/>
                          <a:cs typeface="Arial" panose="020B0604020202020204" pitchFamily="34" charset="0"/>
                        </a:rPr>
                        <a:t>Gestión y toma de decisiones basada en información e indicadores de la eficiencia en el mantenimiento preventivo y correctivo, así como de los criterios de reemplazo y substitución.</a:t>
                      </a:r>
                      <a:endParaRPr lang="es-MX" sz="1800" b="0" i="0" u="none" strike="noStrike" dirty="0">
                        <a:effectLst/>
                        <a:latin typeface="+mn-lt"/>
                      </a:endParaRPr>
                    </a:p>
                  </a:txBody>
                  <a:tcPr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63711814"/>
                  </a:ext>
                </a:extLst>
              </a:tr>
              <a:tr h="400401">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800" b="1" dirty="0" smtClean="0">
                          <a:effectLst/>
                          <a:latin typeface="+mn-lt"/>
                          <a:cs typeface="Arial" panose="020B0604020202020204" pitchFamily="34" charset="0"/>
                        </a:rPr>
                        <a:t>IMPOR-TANCIA</a:t>
                      </a:r>
                    </a:p>
                  </a:txBody>
                  <a:tcPr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lang="es-MX" sz="800" b="1" dirty="0">
                        <a:latin typeface="Arial" panose="020B0604020202020204" pitchFamily="34" charset="0"/>
                        <a:cs typeface="Arial" panose="020B0604020202020204" pitchFamily="34" charset="0"/>
                      </a:endParaRPr>
                    </a:p>
                  </a:txBody>
                  <a:tcPr anchor="ctr">
                    <a:lnL w="6350" cap="flat" cmpd="sng" algn="ctr">
                      <a:solidFill>
                        <a:schemeClr val="tx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rtl="0" eaLnBrk="1" latinLnBrk="0" hangingPunct="1"/>
                      <a:r>
                        <a:rPr lang="es-MX" sz="800" b="0" kern="1200" dirty="0" smtClean="0">
                          <a:solidFill>
                            <a:schemeClr val="dk1"/>
                          </a:solidFill>
                          <a:effectLst/>
                          <a:latin typeface="+mn-lt"/>
                          <a:ea typeface="+mn-ea"/>
                          <a:cs typeface="Arial" panose="020B0604020202020204" pitchFamily="34" charset="0"/>
                        </a:rPr>
                        <a:t>El desempeño de las labores del puesto de </a:t>
                      </a:r>
                      <a:r>
                        <a:rPr lang="es-MX" sz="800" b="0" i="1" kern="1200" dirty="0" smtClean="0">
                          <a:solidFill>
                            <a:schemeClr val="dk1"/>
                          </a:solidFill>
                          <a:effectLst/>
                          <a:latin typeface="+mn-lt"/>
                          <a:ea typeface="+mn-ea"/>
                          <a:cs typeface="Arial" panose="020B0604020202020204" pitchFamily="34" charset="0"/>
                        </a:rPr>
                        <a:t>Auxiliar de Mantenimiento </a:t>
                      </a:r>
                      <a:r>
                        <a:rPr lang="es-MX" sz="800" b="0" kern="1200" dirty="0" smtClean="0">
                          <a:solidFill>
                            <a:schemeClr val="dk1"/>
                          </a:solidFill>
                          <a:effectLst/>
                          <a:latin typeface="+mn-lt"/>
                          <a:ea typeface="+mn-ea"/>
                          <a:cs typeface="Arial" panose="020B0604020202020204" pitchFamily="34" charset="0"/>
                        </a:rPr>
                        <a:t>requiere de esfuerzos adicionales en el caso de proceso de mantenimiento no programados o emergencias</a:t>
                      </a:r>
                      <a:endParaRPr lang="es-MX" sz="800" dirty="0">
                        <a:effectLst/>
                        <a:latin typeface="+mn-lt"/>
                        <a:cs typeface="Arial" panose="020B0604020202020204" pitchFamily="34" charset="0"/>
                      </a:endParaRPr>
                    </a:p>
                  </a:txBody>
                  <a:tcPr marL="68580" marR="68580" marT="9525" marB="0"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447037"/>
                  </a:ext>
                </a:extLst>
              </a:tr>
            </a:tbl>
          </a:graphicData>
        </a:graphic>
      </p:graphicFrame>
      <p:graphicFrame>
        <p:nvGraphicFramePr>
          <p:cNvPr id="4" name="Tabla 3"/>
          <p:cNvGraphicFramePr>
            <a:graphicFrameLocks noGrp="1"/>
          </p:cNvGraphicFramePr>
          <p:nvPr>
            <p:extLst/>
          </p:nvPr>
        </p:nvGraphicFramePr>
        <p:xfrm>
          <a:off x="4067944" y="620688"/>
          <a:ext cx="4825999" cy="2652014"/>
        </p:xfrm>
        <a:graphic>
          <a:graphicData uri="http://schemas.openxmlformats.org/drawingml/2006/table">
            <a:tbl>
              <a:tblPr firstRow="1" bandRow="1"/>
              <a:tblGrid>
                <a:gridCol w="693045">
                  <a:extLst>
                    <a:ext uri="{9D8B030D-6E8A-4147-A177-3AD203B41FA5}">
                      <a16:colId xmlns:a16="http://schemas.microsoft.com/office/drawing/2014/main" val="974717594"/>
                    </a:ext>
                  </a:extLst>
                </a:gridCol>
                <a:gridCol w="1765841">
                  <a:extLst>
                    <a:ext uri="{9D8B030D-6E8A-4147-A177-3AD203B41FA5}">
                      <a16:colId xmlns:a16="http://schemas.microsoft.com/office/drawing/2014/main" val="2429343168"/>
                    </a:ext>
                  </a:extLst>
                </a:gridCol>
                <a:gridCol w="322788">
                  <a:extLst>
                    <a:ext uri="{9D8B030D-6E8A-4147-A177-3AD203B41FA5}">
                      <a16:colId xmlns:a16="http://schemas.microsoft.com/office/drawing/2014/main" val="1332202541"/>
                    </a:ext>
                  </a:extLst>
                </a:gridCol>
                <a:gridCol w="1721537">
                  <a:extLst>
                    <a:ext uri="{9D8B030D-6E8A-4147-A177-3AD203B41FA5}">
                      <a16:colId xmlns:a16="http://schemas.microsoft.com/office/drawing/2014/main" val="347673602"/>
                    </a:ext>
                  </a:extLst>
                </a:gridCol>
                <a:gridCol w="322788">
                  <a:extLst>
                    <a:ext uri="{9D8B030D-6E8A-4147-A177-3AD203B41FA5}">
                      <a16:colId xmlns:a16="http://schemas.microsoft.com/office/drawing/2014/main" val="1895599868"/>
                    </a:ext>
                  </a:extLst>
                </a:gridCol>
              </a:tblGrid>
              <a:tr h="181472">
                <a:tc gridSpan="3">
                  <a:txBody>
                    <a:bodyPr/>
                    <a:lstStyle/>
                    <a:p>
                      <a:pPr marL="0" marR="0" indent="0" algn="ctr" rtl="0" eaLnBrk="1" fontAlgn="ctr" latinLnBrk="0" hangingPunct="1">
                        <a:spcBef>
                          <a:spcPts val="0"/>
                        </a:spcBef>
                        <a:spcAft>
                          <a:spcPts val="0"/>
                        </a:spcAft>
                      </a:pPr>
                      <a:r>
                        <a:rPr lang="es-MX" sz="800" b="1" i="0" u="none" strike="noStrike" kern="1200">
                          <a:solidFill>
                            <a:srgbClr val="000000"/>
                          </a:solidFill>
                          <a:effectLst/>
                          <a:latin typeface="Arial" panose="020B0604020202020204" pitchFamily="34" charset="0"/>
                          <a:cs typeface="Arial" panose="020B0604020202020204" pitchFamily="34" charset="0"/>
                        </a:rPr>
                        <a:t>PERFIL DE LOS CANDIDATOS</a:t>
                      </a:r>
                      <a:r>
                        <a:rPr lang="es-MX" sz="800" b="1" i="0" u="none" strike="noStrike" kern="1200" baseline="0">
                          <a:solidFill>
                            <a:srgbClr val="000000"/>
                          </a:solidFill>
                          <a:effectLst/>
                          <a:latin typeface="Arial" panose="020B0604020202020204" pitchFamily="34" charset="0"/>
                          <a:cs typeface="Arial" panose="020B0604020202020204" pitchFamily="34" charset="0"/>
                        </a:rPr>
                        <a:t> AL PUESTO DE:</a:t>
                      </a:r>
                      <a:endParaRPr lang="es-MX" sz="1800" b="0" i="0" u="none" strike="noStrike">
                        <a:effectLst/>
                        <a:latin typeface="Arial" panose="020B0604020202020204" pitchFamily="34" charset="0"/>
                      </a:endParaRPr>
                    </a:p>
                  </a:txBody>
                  <a:tcPr marL="64008" marR="64008" marT="31877" marB="31877"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2"/>
                    </a:solidFill>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800" b="1" i="1" u="none" strike="noStrike" kern="1200">
                          <a:solidFill>
                            <a:srgbClr val="FF0000"/>
                          </a:solidFill>
                          <a:effectLst/>
                          <a:latin typeface="Arial" panose="020B0604020202020204" pitchFamily="34" charset="0"/>
                          <a:cs typeface="Arial" panose="020B0604020202020204" pitchFamily="34" charset="0"/>
                        </a:rPr>
                        <a:t>AUXILIAR DE MANTENIMIENTO</a:t>
                      </a:r>
                      <a:endParaRPr lang="es-MX" sz="1800" b="0" i="0" u="none" strike="noStrike">
                        <a:effectLst/>
                        <a:latin typeface="Arial" panose="020B0604020202020204" pitchFamily="34" charset="0"/>
                      </a:endParaRPr>
                    </a:p>
                  </a:txBody>
                  <a:tcPr marL="64008" marR="64008" marT="31877" marB="31877"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extLst>
                  <a:ext uri="{0D108BD9-81ED-4DB2-BD59-A6C34878D82A}">
                    <a16:rowId xmlns:a16="http://schemas.microsoft.com/office/drawing/2014/main" val="3518297678"/>
                  </a:ext>
                </a:extLst>
              </a:tr>
              <a:tr h="181472">
                <a:tc>
                  <a:txBody>
                    <a:bodyPr/>
                    <a:lstStyle/>
                    <a:p>
                      <a:pPr marL="0" marR="0" indent="0" algn="ctr" rtl="0" eaLnBrk="1" fontAlgn="ctr" latinLnBrk="0" hangingPunct="1">
                        <a:spcBef>
                          <a:spcPts val="0"/>
                        </a:spcBef>
                        <a:spcAft>
                          <a:spcPts val="0"/>
                        </a:spcAft>
                      </a:pPr>
                      <a:r>
                        <a:rPr lang="es-MX" sz="700" b="0" i="0" u="none" strike="noStrike" kern="1200" dirty="0">
                          <a:solidFill>
                            <a:srgbClr val="000000"/>
                          </a:solidFill>
                          <a:effectLst/>
                          <a:latin typeface="Arial" panose="020B0604020202020204" pitchFamily="34" charset="0"/>
                          <a:cs typeface="Arial" panose="020B0604020202020204" pitchFamily="34" charset="0"/>
                        </a:rPr>
                        <a:t>Candidato</a:t>
                      </a:r>
                      <a:endParaRPr lang="es-MX" sz="1800" b="0" i="0" u="none" strike="noStrike" dirty="0">
                        <a:effectLst/>
                        <a:latin typeface="Arial" panose="020B0604020202020204" pitchFamily="34" charset="0"/>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2"/>
                    </a:solidFill>
                  </a:tcPr>
                </a:tc>
                <a:tc>
                  <a:txBody>
                    <a:bodyPr/>
                    <a:lstStyle/>
                    <a:p>
                      <a:pPr marL="0" marR="0" indent="0" algn="ctr" rtl="0" eaLnBrk="1" fontAlgn="ctr" latinLnBrk="0" hangingPunct="1">
                        <a:spcBef>
                          <a:spcPts val="0"/>
                        </a:spcBef>
                        <a:spcAft>
                          <a:spcPts val="0"/>
                        </a:spcAft>
                      </a:pPr>
                      <a:r>
                        <a:rPr lang="es-MX" sz="800" b="1" i="0" u="none" strike="noStrike" kern="1200" dirty="0">
                          <a:solidFill>
                            <a:srgbClr val="000000"/>
                          </a:solidFill>
                          <a:effectLst/>
                          <a:latin typeface="Calibri" panose="020F0502020204030204" pitchFamily="34" charset="0"/>
                          <a:cs typeface="Arial" panose="020B0604020202020204" pitchFamily="34" charset="0"/>
                        </a:rPr>
                        <a:t>SERGIO </a:t>
                      </a:r>
                      <a:r>
                        <a:rPr lang="es-MX" sz="800" b="1" i="0" u="none" strike="noStrike" kern="1200" dirty="0" smtClean="0">
                          <a:solidFill>
                            <a:srgbClr val="000000"/>
                          </a:solidFill>
                          <a:effectLst/>
                          <a:latin typeface="Calibri" panose="020F0502020204030204" pitchFamily="34" charset="0"/>
                          <a:cs typeface="Arial" panose="020B0604020202020204" pitchFamily="34" charset="0"/>
                        </a:rPr>
                        <a:t>ARMENDARIZ </a:t>
                      </a:r>
                      <a:r>
                        <a:rPr lang="es-MX" sz="800" b="1" i="0" u="none" strike="noStrike" kern="1200" dirty="0">
                          <a:solidFill>
                            <a:srgbClr val="000000"/>
                          </a:solidFill>
                          <a:effectLst/>
                          <a:latin typeface="Calibri" panose="020F0502020204030204" pitchFamily="34" charset="0"/>
                          <a:cs typeface="Arial" panose="020B0604020202020204" pitchFamily="34" charset="0"/>
                        </a:rPr>
                        <a:t>GOMEZ</a:t>
                      </a:r>
                      <a:endParaRPr lang="es-MX" sz="1800" b="0" i="0" u="none" strike="noStrike" dirty="0">
                        <a:effectLst/>
                        <a:latin typeface="Arial" panose="020B0604020202020204" pitchFamily="34" charset="0"/>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2"/>
                    </a:solidFill>
                  </a:tcPr>
                </a:tc>
                <a:tc>
                  <a:txBody>
                    <a:bodyPr/>
                    <a:lstStyle/>
                    <a:p>
                      <a:pPr marL="0" marR="0" indent="0" algn="ctr" rtl="0" eaLnBrk="1" fontAlgn="ctr" latinLnBrk="0" hangingPunct="1">
                        <a:spcBef>
                          <a:spcPts val="0"/>
                        </a:spcBef>
                        <a:spcAft>
                          <a:spcPts val="0"/>
                        </a:spcAft>
                      </a:pPr>
                      <a:r>
                        <a:rPr lang="es-MX" sz="800" b="1" i="0" u="none" strike="noStrike" kern="1200">
                          <a:solidFill>
                            <a:srgbClr val="000000"/>
                          </a:solidFill>
                          <a:effectLst/>
                          <a:latin typeface="Calibri" panose="020F0502020204030204" pitchFamily="34" charset="0"/>
                          <a:cs typeface="Arial" panose="020B0604020202020204" pitchFamily="34" charset="0"/>
                        </a:rPr>
                        <a:t>AM</a:t>
                      </a:r>
                      <a:endParaRPr lang="es-MX" sz="1800" b="0" i="0" u="none" strike="noStrike">
                        <a:effectLst/>
                        <a:latin typeface="Arial" panose="020B0604020202020204" pitchFamily="34" charset="0"/>
                      </a:endParaRPr>
                    </a:p>
                  </a:txBody>
                  <a:tcPr marL="64008" marR="64008" marT="31877" marB="31877"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2"/>
                    </a:solidFill>
                  </a:tcPr>
                </a:tc>
                <a:tc>
                  <a:txBody>
                    <a:bodyPr/>
                    <a:lstStyle/>
                    <a:p>
                      <a:pPr marL="0" marR="0" indent="0" algn="ctr" rtl="0" eaLnBrk="1" fontAlgn="ctr" latinLnBrk="0" hangingPunct="1">
                        <a:spcBef>
                          <a:spcPts val="0"/>
                        </a:spcBef>
                        <a:spcAft>
                          <a:spcPts val="0"/>
                        </a:spcAft>
                      </a:pPr>
                      <a:r>
                        <a:rPr lang="es-MX" sz="800" b="1" i="0" u="none" strike="noStrike" kern="1200" dirty="0">
                          <a:solidFill>
                            <a:srgbClr val="000000"/>
                          </a:solidFill>
                          <a:effectLst/>
                          <a:latin typeface="Calibri" panose="020F0502020204030204" pitchFamily="34" charset="0"/>
                          <a:cs typeface="Arial" panose="020B0604020202020204" pitchFamily="34" charset="0"/>
                        </a:rPr>
                        <a:t>ARMANDO CRUZ BELTRÁN</a:t>
                      </a:r>
                      <a:endParaRPr lang="es-MX" sz="800" b="0" i="0" u="none" strike="noStrike" dirty="0">
                        <a:effectLst/>
                        <a:latin typeface="Arial" panose="020B0604020202020204" pitchFamily="34" charset="0"/>
                      </a:endParaRPr>
                    </a:p>
                  </a:txBody>
                  <a:tcPr marL="64008" marR="64008" marT="31877" marB="31877"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2"/>
                    </a:solidFill>
                  </a:tcPr>
                </a:tc>
                <a:tc>
                  <a:txBody>
                    <a:bodyPr/>
                    <a:lstStyle/>
                    <a:p>
                      <a:pPr marL="0" algn="l" rtl="0" eaLnBrk="1" fontAlgn="ctr" latinLnBrk="0" hangingPunct="1">
                        <a:spcBef>
                          <a:spcPts val="0"/>
                        </a:spcBef>
                        <a:spcAft>
                          <a:spcPts val="0"/>
                        </a:spcAft>
                      </a:pPr>
                      <a:r>
                        <a:rPr lang="es-MX" sz="800" b="1" i="0" u="none" strike="noStrike" kern="1200" dirty="0">
                          <a:solidFill>
                            <a:srgbClr val="000000"/>
                          </a:solidFill>
                          <a:effectLst/>
                          <a:latin typeface="Calibri" panose="020F0502020204030204" pitchFamily="34" charset="0"/>
                          <a:cs typeface="Arial" panose="020B0604020202020204" pitchFamily="34" charset="0"/>
                        </a:rPr>
                        <a:t>AM</a:t>
                      </a:r>
                      <a:endParaRPr lang="es-MX" sz="1800" b="0" i="0" u="none" strike="noStrike" dirty="0">
                        <a:effectLst/>
                        <a:latin typeface="Arial" panose="020B0604020202020204" pitchFamily="34" charset="0"/>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2"/>
                    </a:solidFill>
                  </a:tcPr>
                </a:tc>
                <a:extLst>
                  <a:ext uri="{0D108BD9-81ED-4DB2-BD59-A6C34878D82A}">
                    <a16:rowId xmlns:a16="http://schemas.microsoft.com/office/drawing/2014/main" val="712885217"/>
                  </a:ext>
                </a:extLst>
              </a:tr>
              <a:tr h="181472">
                <a:tc rowSpan="3">
                  <a:txBody>
                    <a:bodyPr/>
                    <a:lstStyle/>
                    <a:p>
                      <a:pPr marL="0" marR="0" indent="0" algn="ctr" rtl="0" eaLnBrk="1" fontAlgn="ctr" latinLnBrk="0" hangingPunct="1">
                        <a:spcBef>
                          <a:spcPts val="0"/>
                        </a:spcBef>
                        <a:spcAft>
                          <a:spcPts val="0"/>
                        </a:spcAft>
                      </a:pPr>
                      <a:r>
                        <a:rPr lang="es-MX" sz="800" b="0" i="0" u="none" strike="noStrike" dirty="0" smtClean="0">
                          <a:effectLst/>
                          <a:latin typeface="+mn-lt"/>
                        </a:rPr>
                        <a:t>CARACTE-RISTICAS</a:t>
                      </a:r>
                      <a:r>
                        <a:rPr lang="es-MX" sz="800" b="0" i="0" u="none" strike="noStrike" baseline="0" dirty="0" smtClean="0">
                          <a:effectLst/>
                          <a:latin typeface="+mn-lt"/>
                        </a:rPr>
                        <a:t> PERSONALES</a:t>
                      </a: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2"/>
                    </a:solidFill>
                  </a:tcPr>
                </a:tc>
                <a:tc>
                  <a:txBody>
                    <a:bodyPr/>
                    <a:lstStyle/>
                    <a:p>
                      <a:pPr marL="0" marR="0" indent="0" algn="ctr" rtl="0" eaLnBrk="1" fontAlgn="ctr" latinLnBrk="0" hangingPunct="1">
                        <a:spcBef>
                          <a:spcPts val="0"/>
                        </a:spcBef>
                        <a:spcAft>
                          <a:spcPts val="0"/>
                        </a:spcAft>
                      </a:pPr>
                      <a:r>
                        <a:rPr lang="es-MX" sz="800" b="0" i="0" u="none" strike="noStrike" dirty="0" smtClean="0">
                          <a:effectLst/>
                          <a:latin typeface="+mn-lt"/>
                        </a:rPr>
                        <a:t>Observador práctico</a:t>
                      </a: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rtl="0" eaLnBrk="1" fontAlgn="ctr" latinLnBrk="0" hangingPunct="1">
                        <a:spcBef>
                          <a:spcPts val="0"/>
                        </a:spcBef>
                        <a:spcAft>
                          <a:spcPts val="0"/>
                        </a:spcAft>
                      </a:pPr>
                      <a:r>
                        <a:rPr lang="es-MX" sz="800" b="0" i="0" u="none" strike="noStrike" dirty="0" smtClean="0">
                          <a:effectLst/>
                          <a:latin typeface="+mn-lt"/>
                        </a:rPr>
                        <a:t>Buen observador</a:t>
                      </a:r>
                      <a:endParaRPr lang="es-MX" sz="800" b="0" i="0" u="none" strike="noStrike" dirty="0">
                        <a:effectLst/>
                        <a:latin typeface="+mn-lt"/>
                      </a:endParaRPr>
                    </a:p>
                  </a:txBody>
                  <a:tcPr marL="64008" marR="64008" marT="31877" marB="31877"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25889609"/>
                  </a:ext>
                </a:extLst>
              </a:tr>
              <a:tr h="300633">
                <a:tc vMerge="1">
                  <a:txBody>
                    <a:bodyPr/>
                    <a:lstStyle/>
                    <a:p>
                      <a:pPr marL="0" marR="0" indent="0" algn="ctr" rtl="0" eaLnBrk="1" fontAlgn="ctr" latinLnBrk="0" hangingPunct="1">
                        <a:spcBef>
                          <a:spcPts val="0"/>
                        </a:spcBef>
                        <a:spcAft>
                          <a:spcPts val="0"/>
                        </a:spcAft>
                      </a:pPr>
                      <a:endParaRPr lang="es-MX" sz="1800" b="0" i="0" u="none" strike="noStrike" dirty="0">
                        <a:effectLst/>
                        <a:latin typeface="Arial" panose="020B0604020202020204" pitchFamily="34" charset="0"/>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2"/>
                    </a:solidFill>
                  </a:tcPr>
                </a:tc>
                <a:tc>
                  <a:txBody>
                    <a:bodyPr/>
                    <a:lstStyle/>
                    <a:p>
                      <a:pPr marL="0" marR="0" indent="0" algn="ctr" rtl="0" eaLnBrk="1" fontAlgn="ctr" latinLnBrk="0" hangingPunct="1">
                        <a:spcBef>
                          <a:spcPts val="0"/>
                        </a:spcBef>
                        <a:spcAft>
                          <a:spcPts val="0"/>
                        </a:spcAft>
                      </a:pPr>
                      <a:r>
                        <a:rPr lang="es-MX" sz="800" b="0" i="0" u="none" strike="noStrike" dirty="0" smtClean="0">
                          <a:effectLst/>
                          <a:latin typeface="+mn-lt"/>
                        </a:rPr>
                        <a:t>Disposición a realizar trabajos emergentes o a ayudar</a:t>
                      </a: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rtl="0" eaLnBrk="1" fontAlgn="ctr" latinLnBrk="0" hangingPunct="1">
                        <a:spcBef>
                          <a:spcPts val="0"/>
                        </a:spcBef>
                        <a:spcAft>
                          <a:spcPts val="0"/>
                        </a:spcAft>
                      </a:pPr>
                      <a:r>
                        <a:rPr lang="es-MX" sz="800" b="0" i="0" u="none" strike="noStrike" dirty="0" smtClean="0">
                          <a:effectLst/>
                          <a:latin typeface="+mn-lt"/>
                        </a:rPr>
                        <a:t>Prefiere los trabajos asignados </a:t>
                      </a:r>
                      <a:endParaRPr lang="es-MX" sz="800" b="0" i="0" u="none" strike="noStrike" dirty="0">
                        <a:effectLst/>
                        <a:latin typeface="+mn-lt"/>
                      </a:endParaRPr>
                    </a:p>
                  </a:txBody>
                  <a:tcPr marL="64008" marR="64008" marT="31877" marB="31877"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737353201"/>
                  </a:ext>
                </a:extLst>
              </a:tr>
              <a:tr h="181472">
                <a:tc vMerge="1">
                  <a:txBody>
                    <a:bodyPr/>
                    <a:lstStyle/>
                    <a:p>
                      <a:pPr marL="0" marR="0" indent="0" algn="ctr" rtl="0" eaLnBrk="1" fontAlgn="ctr" latinLnBrk="0" hangingPunct="1">
                        <a:spcBef>
                          <a:spcPts val="0"/>
                        </a:spcBef>
                        <a:spcAft>
                          <a:spcPts val="0"/>
                        </a:spcAft>
                      </a:pPr>
                      <a:endParaRPr lang="es-MX" sz="7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2"/>
                    </a:solidFill>
                  </a:tcPr>
                </a:tc>
                <a:tc>
                  <a:txBody>
                    <a:bodyPr/>
                    <a:lstStyle/>
                    <a:p>
                      <a:pPr marL="0" marR="0" indent="0" algn="ctr" rtl="0" eaLnBrk="1" fontAlgn="ctr" latinLnBrk="0" hangingPunct="1">
                        <a:spcBef>
                          <a:spcPts val="0"/>
                        </a:spcBef>
                        <a:spcAft>
                          <a:spcPts val="0"/>
                        </a:spcAft>
                      </a:pPr>
                      <a:r>
                        <a:rPr lang="es-MX" sz="800" b="0" i="0" u="none" strike="noStrike" dirty="0" smtClean="0">
                          <a:effectLst/>
                          <a:latin typeface="+mn-lt"/>
                        </a:rPr>
                        <a:t>Es muy amable y dispuesto</a:t>
                      </a:r>
                      <a:r>
                        <a:rPr lang="es-MX" sz="800" b="0" i="0" u="none" strike="noStrike" baseline="0" dirty="0" smtClean="0">
                          <a:effectLst/>
                          <a:latin typeface="+mn-lt"/>
                        </a:rPr>
                        <a:t> a servir</a:t>
                      </a: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rtl="0" eaLnBrk="1" fontAlgn="ctr" latinLnBrk="0" hangingPunct="1">
                        <a:spcBef>
                          <a:spcPts val="0"/>
                        </a:spcBef>
                        <a:spcAft>
                          <a:spcPts val="0"/>
                        </a:spcAft>
                      </a:pPr>
                      <a:r>
                        <a:rPr lang="es-MX" sz="800" b="0" i="0" u="none" strike="noStrike" dirty="0" smtClean="0">
                          <a:effectLst/>
                          <a:latin typeface="+mn-lt"/>
                        </a:rPr>
                        <a:t>Es muy serio y un tanto seco</a:t>
                      </a:r>
                      <a:endParaRPr lang="es-MX" sz="800" b="0" i="0" u="none" strike="noStrike" dirty="0">
                        <a:effectLst/>
                        <a:latin typeface="+mn-lt"/>
                      </a:endParaRPr>
                    </a:p>
                  </a:txBody>
                  <a:tcPr marL="64008" marR="64008" marT="31877" marB="31877"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81151448"/>
                  </a:ext>
                </a:extLst>
              </a:tr>
              <a:tr h="181472">
                <a:tc>
                  <a:txBody>
                    <a:bodyPr/>
                    <a:lstStyle/>
                    <a:p>
                      <a:pPr marL="0" marR="0" indent="0" algn="ctr"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ctr" latinLnBrk="0" hangingPunct="1">
                        <a:spcBef>
                          <a:spcPts val="0"/>
                        </a:spcBef>
                        <a:spcAft>
                          <a:spcPts val="0"/>
                        </a:spcAft>
                      </a:pPr>
                      <a:r>
                        <a:rPr lang="es-MX" sz="800" b="0" i="0" u="none" strike="noStrike" dirty="0" smtClean="0">
                          <a:effectLst/>
                          <a:latin typeface="+mn-lt"/>
                        </a:rPr>
                        <a:t>SUBTOTAL  3</a:t>
                      </a: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rtl="0" eaLnBrk="1" fontAlgn="ctr" latinLnBrk="0" hangingPunct="1">
                        <a:spcBef>
                          <a:spcPts val="0"/>
                        </a:spcBef>
                        <a:spcAft>
                          <a:spcPts val="0"/>
                        </a:spcAft>
                      </a:pPr>
                      <a:r>
                        <a:rPr lang="es-MX" sz="800" b="0" i="0" u="none" strike="noStrike" dirty="0" smtClean="0">
                          <a:effectLst/>
                          <a:latin typeface="+mn-lt"/>
                        </a:rPr>
                        <a:t>SUBTOTAL  3</a:t>
                      </a:r>
                      <a:endParaRPr lang="es-MX" sz="800" b="0" i="0" u="none" strike="noStrike" dirty="0">
                        <a:effectLst/>
                        <a:latin typeface="+mn-lt"/>
                      </a:endParaRPr>
                    </a:p>
                  </a:txBody>
                  <a:tcPr marL="64008" marR="64008" marT="31877" marB="31877"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l"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48881404"/>
                  </a:ext>
                </a:extLst>
              </a:tr>
              <a:tr h="300633">
                <a:tc rowSpan="4">
                  <a:txBody>
                    <a:bodyPr/>
                    <a:lstStyle/>
                    <a:p>
                      <a:pPr marL="0" marR="0" indent="0" algn="ctr" rtl="0" eaLnBrk="1" fontAlgn="ctr" latinLnBrk="0" hangingPunct="1">
                        <a:spcBef>
                          <a:spcPts val="0"/>
                        </a:spcBef>
                        <a:spcAft>
                          <a:spcPts val="0"/>
                        </a:spcAft>
                      </a:pPr>
                      <a:r>
                        <a:rPr lang="es-MX" sz="800" b="0" i="0" u="none" strike="noStrike" dirty="0" smtClean="0">
                          <a:effectLst/>
                          <a:latin typeface="+mn-lt"/>
                        </a:rPr>
                        <a:t>CAPACIDA-DES</a:t>
                      </a: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2"/>
                    </a:solidFill>
                  </a:tcPr>
                </a:tc>
                <a:tc>
                  <a:txBody>
                    <a:bodyPr/>
                    <a:lstStyle/>
                    <a:p>
                      <a:pPr marL="0" marR="0" indent="0" algn="ctr" rtl="0" eaLnBrk="1" fontAlgn="ctr" latinLnBrk="0" hangingPunct="1">
                        <a:spcBef>
                          <a:spcPts val="0"/>
                        </a:spcBef>
                        <a:spcAft>
                          <a:spcPts val="0"/>
                        </a:spcAft>
                      </a:pPr>
                      <a:r>
                        <a:rPr lang="es-MX" sz="800" b="0" i="0" u="none" strike="noStrike" dirty="0" smtClean="0">
                          <a:effectLst/>
                          <a:latin typeface="+mn-lt"/>
                        </a:rPr>
                        <a:t>Deseo</a:t>
                      </a:r>
                      <a:r>
                        <a:rPr lang="es-MX" sz="800" b="0" i="0" u="none" strike="noStrike" baseline="0" dirty="0" smtClean="0">
                          <a:effectLst/>
                          <a:latin typeface="+mn-lt"/>
                        </a:rPr>
                        <a:t> de aprender con iniciativa personal</a:t>
                      </a: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rtl="0" eaLnBrk="1" fontAlgn="ctr" latinLnBrk="0" hangingPunct="1">
                        <a:spcBef>
                          <a:spcPts val="0"/>
                        </a:spcBef>
                        <a:spcAft>
                          <a:spcPts val="0"/>
                        </a:spcAft>
                      </a:pPr>
                      <a:r>
                        <a:rPr lang="es-MX" sz="800" b="0" i="0" u="none" strike="noStrike" dirty="0" smtClean="0">
                          <a:effectLst/>
                          <a:latin typeface="+mn-lt"/>
                        </a:rPr>
                        <a:t>Cumple con sus trabajos adecuadamente</a:t>
                      </a:r>
                      <a:endParaRPr lang="es-MX" sz="800" b="0" i="0" u="none" strike="noStrike" dirty="0">
                        <a:effectLst/>
                        <a:latin typeface="+mn-lt"/>
                      </a:endParaRPr>
                    </a:p>
                  </a:txBody>
                  <a:tcPr marL="64008" marR="64008" marT="31877" marB="31877"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13932607"/>
                  </a:ext>
                </a:extLst>
              </a:tr>
              <a:tr h="300633">
                <a:tc vMerge="1">
                  <a:txBody>
                    <a:bodyPr/>
                    <a:lstStyle/>
                    <a:p>
                      <a:pPr marL="0" marR="0" indent="0" algn="ctr"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2"/>
                    </a:solidFill>
                  </a:tcPr>
                </a:tc>
                <a:tc>
                  <a:txBody>
                    <a:bodyPr/>
                    <a:lstStyle/>
                    <a:p>
                      <a:pPr marL="0" marR="0" indent="0" algn="ctr" rtl="0" eaLnBrk="1" fontAlgn="ctr" latinLnBrk="0" hangingPunct="1">
                        <a:spcBef>
                          <a:spcPts val="0"/>
                        </a:spcBef>
                        <a:spcAft>
                          <a:spcPts val="0"/>
                        </a:spcAft>
                      </a:pPr>
                      <a:r>
                        <a:rPr lang="es-MX" sz="800" b="0" i="0" u="none" strike="noStrike" dirty="0" smtClean="0">
                          <a:effectLst/>
                          <a:latin typeface="+mn-lt"/>
                        </a:rPr>
                        <a:t>Grandes</a:t>
                      </a:r>
                      <a:r>
                        <a:rPr lang="es-MX" sz="800" b="0" i="0" u="none" strike="noStrike" baseline="0" dirty="0" smtClean="0">
                          <a:effectLst/>
                          <a:latin typeface="+mn-lt"/>
                        </a:rPr>
                        <a:t> habilidades innatas </a:t>
                      </a:r>
                      <a:r>
                        <a:rPr lang="es-MX" sz="800" b="0" i="0" u="none" strike="noStrike" baseline="0" dirty="0" smtClean="0">
                          <a:effectLst/>
                          <a:latin typeface="+mn-lt"/>
                        </a:rPr>
                        <a:t>manuales de pintura, plomería, </a:t>
                      </a:r>
                      <a:r>
                        <a:rPr lang="es-MX" sz="800" b="0" i="0" u="none" strike="noStrike" baseline="0" dirty="0" err="1" smtClean="0">
                          <a:effectLst/>
                          <a:latin typeface="+mn-lt"/>
                        </a:rPr>
                        <a:t>electricidad,etc</a:t>
                      </a:r>
                      <a:r>
                        <a:rPr lang="es-MX" sz="800" b="0" i="0" u="none" strike="noStrike" baseline="0" dirty="0" smtClean="0">
                          <a:effectLst/>
                          <a:latin typeface="+mn-lt"/>
                        </a:rPr>
                        <a:t>.</a:t>
                      </a: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rtl="0" eaLnBrk="1" fontAlgn="ctr" latinLnBrk="0" hangingPunct="1">
                        <a:spcBef>
                          <a:spcPts val="0"/>
                        </a:spcBef>
                        <a:spcAft>
                          <a:spcPts val="0"/>
                        </a:spcAft>
                      </a:pPr>
                      <a:r>
                        <a:rPr lang="es-MX" sz="800" b="0" i="0" u="none" strike="noStrike" dirty="0" smtClean="0">
                          <a:effectLst/>
                          <a:latin typeface="+mn-lt"/>
                        </a:rPr>
                        <a:t>Conocimiento de los equipos y su funcionamiento</a:t>
                      </a:r>
                      <a:endParaRPr lang="es-MX" sz="800" b="0" i="0" u="none" strike="noStrike" dirty="0">
                        <a:effectLst/>
                        <a:latin typeface="+mn-lt"/>
                      </a:endParaRPr>
                    </a:p>
                  </a:txBody>
                  <a:tcPr marL="64008" marR="64008" marT="31877" marB="31877"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70280135"/>
                  </a:ext>
                </a:extLst>
              </a:tr>
              <a:tr h="300633">
                <a:tc vMerge="1">
                  <a:txBody>
                    <a:bodyPr/>
                    <a:lstStyle/>
                    <a:p>
                      <a:pPr marL="0" marR="0" indent="0" algn="ctr"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2"/>
                    </a:solidFill>
                  </a:tcPr>
                </a:tc>
                <a:tc>
                  <a:txBody>
                    <a:bodyPr/>
                    <a:lstStyle/>
                    <a:p>
                      <a:pPr marL="0" marR="0" indent="0" algn="ctr" rtl="0" eaLnBrk="1" fontAlgn="ctr" latinLnBrk="0" hangingPunct="1">
                        <a:spcBef>
                          <a:spcPts val="0"/>
                        </a:spcBef>
                        <a:spcAft>
                          <a:spcPts val="0"/>
                        </a:spcAft>
                      </a:pPr>
                      <a:r>
                        <a:rPr lang="es-MX" sz="800" b="0" i="0" u="none" strike="noStrike" dirty="0" smtClean="0">
                          <a:effectLst/>
                          <a:latin typeface="+mn-lt"/>
                        </a:rPr>
                        <a:t>Elabora correctamente las bitácoras y comprende las ordenes de trabajo</a:t>
                      </a: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800" b="0" i="0" kern="1200" dirty="0" smtClean="0">
                          <a:solidFill>
                            <a:schemeClr val="tx1"/>
                          </a:solidFill>
                          <a:effectLst/>
                          <a:latin typeface="+mn-lt"/>
                          <a:ea typeface="+mn-ea"/>
                          <a:cs typeface="+mn-cs"/>
                        </a:rPr>
                        <a:t>Elabora correctamente las bitácoras y comprende las ordenes de trabajo</a:t>
                      </a:r>
                      <a:endParaRPr lang="es-MX" sz="800" dirty="0" smtClean="0">
                        <a:effectLst/>
                      </a:endParaRPr>
                    </a:p>
                  </a:txBody>
                  <a:tcPr marL="64008" marR="64008" marT="31877" marB="31877"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61058161"/>
                  </a:ext>
                </a:extLst>
              </a:tr>
              <a:tr h="300633">
                <a:tc vMerge="1">
                  <a:txBody>
                    <a:bodyPr/>
                    <a:lstStyle/>
                    <a:p>
                      <a:pPr marL="0" marR="0" indent="0" algn="ctr"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2"/>
                    </a:solidFill>
                  </a:tcPr>
                </a:tc>
                <a:tc>
                  <a:txBody>
                    <a:bodyPr/>
                    <a:lstStyle/>
                    <a:p>
                      <a:pPr marL="0" marR="0" indent="0" algn="ctr" rtl="0" eaLnBrk="1" fontAlgn="ctr" latinLnBrk="0" hangingPunct="1">
                        <a:spcBef>
                          <a:spcPts val="0"/>
                        </a:spcBef>
                        <a:spcAft>
                          <a:spcPts val="0"/>
                        </a:spcAft>
                      </a:pPr>
                      <a:r>
                        <a:rPr lang="es-MX" sz="800" b="0" i="0" u="none" strike="noStrike" dirty="0" smtClean="0">
                          <a:effectLst/>
                          <a:latin typeface="+mn-lt"/>
                        </a:rPr>
                        <a:t>Es muy intuitivo en la realización y orden su trabajos</a:t>
                      </a: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800" dirty="0" smtClean="0">
                          <a:effectLst/>
                        </a:rPr>
                        <a:t>Conoce de programación de tareas y evaluación de resultados</a:t>
                      </a:r>
                    </a:p>
                  </a:txBody>
                  <a:tcPr marL="64008" marR="64008" marT="31877" marB="31877"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384633728"/>
                  </a:ext>
                </a:extLst>
              </a:tr>
              <a:tr h="181472">
                <a:tc>
                  <a:txBody>
                    <a:bodyPr/>
                    <a:lstStyle/>
                    <a:p>
                      <a:pPr marL="0" marR="0" indent="0" algn="ctr"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ctr" latinLnBrk="0" hangingPunct="1">
                        <a:spcBef>
                          <a:spcPts val="0"/>
                        </a:spcBef>
                        <a:spcAft>
                          <a:spcPts val="0"/>
                        </a:spcAft>
                      </a:pPr>
                      <a:r>
                        <a:rPr lang="es-MX" sz="800" b="0" i="0" u="none" strike="noStrike" dirty="0" smtClean="0">
                          <a:effectLst/>
                          <a:latin typeface="+mn-lt"/>
                        </a:rPr>
                        <a:t>SUBTOTAL-4</a:t>
                      </a: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800" dirty="0" smtClean="0">
                          <a:effectLst/>
                        </a:rPr>
                        <a:t>SUBTOTAL - 4</a:t>
                      </a:r>
                    </a:p>
                  </a:txBody>
                  <a:tcPr marL="64008" marR="64008" marT="31877" marB="31877"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l" rtl="0" eaLnBrk="1" fontAlgn="ctr" latinLnBrk="0" hangingPunct="1">
                        <a:spcBef>
                          <a:spcPts val="0"/>
                        </a:spcBef>
                        <a:spcAft>
                          <a:spcPts val="0"/>
                        </a:spcAft>
                      </a:pPr>
                      <a:endParaRPr lang="es-MX" sz="800" b="0" i="0" u="none" strike="noStrike" dirty="0">
                        <a:effectLst/>
                        <a:latin typeface="+mn-lt"/>
                      </a:endParaRPr>
                    </a:p>
                  </a:txBody>
                  <a:tcPr marL="64008" marR="64008" marT="31877" marB="3187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897330795"/>
                  </a:ext>
                </a:extLst>
              </a:tr>
            </a:tbl>
          </a:graphicData>
        </a:graphic>
      </p:graphicFrame>
      <p:graphicFrame>
        <p:nvGraphicFramePr>
          <p:cNvPr id="6" name="19 Tabla"/>
          <p:cNvGraphicFramePr>
            <a:graphicFrameLocks noGrp="1"/>
          </p:cNvGraphicFramePr>
          <p:nvPr>
            <p:extLst/>
          </p:nvPr>
        </p:nvGraphicFramePr>
        <p:xfrm>
          <a:off x="179512" y="156758"/>
          <a:ext cx="8712000" cy="391922"/>
        </p:xfrm>
        <a:graphic>
          <a:graphicData uri="http://schemas.openxmlformats.org/drawingml/2006/table">
            <a:tbl>
              <a:tblPr/>
              <a:tblGrid>
                <a:gridCol w="904078">
                  <a:extLst>
                    <a:ext uri="{9D8B030D-6E8A-4147-A177-3AD203B41FA5}">
                      <a16:colId xmlns:a16="http://schemas.microsoft.com/office/drawing/2014/main" val="20000"/>
                    </a:ext>
                  </a:extLst>
                </a:gridCol>
                <a:gridCol w="3582292">
                  <a:extLst>
                    <a:ext uri="{9D8B030D-6E8A-4147-A177-3AD203B41FA5}">
                      <a16:colId xmlns:a16="http://schemas.microsoft.com/office/drawing/2014/main" val="20001"/>
                    </a:ext>
                  </a:extLst>
                </a:gridCol>
                <a:gridCol w="822687">
                  <a:extLst>
                    <a:ext uri="{9D8B030D-6E8A-4147-A177-3AD203B41FA5}">
                      <a16:colId xmlns:a16="http://schemas.microsoft.com/office/drawing/2014/main" val="20002"/>
                    </a:ext>
                  </a:extLst>
                </a:gridCol>
                <a:gridCol w="149578">
                  <a:extLst>
                    <a:ext uri="{9D8B030D-6E8A-4147-A177-3AD203B41FA5}">
                      <a16:colId xmlns:a16="http://schemas.microsoft.com/office/drawing/2014/main" val="20003"/>
                    </a:ext>
                  </a:extLst>
                </a:gridCol>
                <a:gridCol w="972265">
                  <a:extLst>
                    <a:ext uri="{9D8B030D-6E8A-4147-A177-3AD203B41FA5}">
                      <a16:colId xmlns:a16="http://schemas.microsoft.com/office/drawing/2014/main" val="20004"/>
                    </a:ext>
                  </a:extLst>
                </a:gridCol>
                <a:gridCol w="747891">
                  <a:extLst>
                    <a:ext uri="{9D8B030D-6E8A-4147-A177-3AD203B41FA5}">
                      <a16:colId xmlns:a16="http://schemas.microsoft.com/office/drawing/2014/main" val="20005"/>
                    </a:ext>
                  </a:extLst>
                </a:gridCol>
                <a:gridCol w="448735">
                  <a:extLst>
                    <a:ext uri="{9D8B030D-6E8A-4147-A177-3AD203B41FA5}">
                      <a16:colId xmlns:a16="http://schemas.microsoft.com/office/drawing/2014/main" val="20007"/>
                    </a:ext>
                  </a:extLst>
                </a:gridCol>
                <a:gridCol w="373946">
                  <a:extLst>
                    <a:ext uri="{9D8B030D-6E8A-4147-A177-3AD203B41FA5}">
                      <a16:colId xmlns:a16="http://schemas.microsoft.com/office/drawing/2014/main" val="1992962398"/>
                    </a:ext>
                  </a:extLst>
                </a:gridCol>
                <a:gridCol w="395469">
                  <a:extLst>
                    <a:ext uri="{9D8B030D-6E8A-4147-A177-3AD203B41FA5}">
                      <a16:colId xmlns:a16="http://schemas.microsoft.com/office/drawing/2014/main" val="3983719627"/>
                    </a:ext>
                  </a:extLst>
                </a:gridCol>
                <a:gridCol w="315059">
                  <a:extLst>
                    <a:ext uri="{9D8B030D-6E8A-4147-A177-3AD203B41FA5}">
                      <a16:colId xmlns:a16="http://schemas.microsoft.com/office/drawing/2014/main" val="20008"/>
                    </a:ext>
                  </a:extLst>
                </a:gridCol>
              </a:tblGrid>
              <a:tr h="0">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700" b="1" i="0" u="none" strike="noStrike" kern="1200" baseline="0" dirty="0">
                          <a:solidFill>
                            <a:srgbClr val="000000"/>
                          </a:solidFill>
                          <a:effectLst/>
                          <a:latin typeface="Arial Narrow" panose="020B0606020202030204" pitchFamily="34" charset="0"/>
                          <a:cs typeface="Arial"/>
                        </a:rPr>
                        <a:t>TGE -</a:t>
                      </a:r>
                      <a:r>
                        <a:rPr lang="es-MX" sz="700" b="1" i="0" u="none" strike="noStrike" kern="1200" baseline="0" dirty="0" smtClean="0">
                          <a:solidFill>
                            <a:srgbClr val="000000"/>
                          </a:solidFill>
                          <a:effectLst/>
                          <a:latin typeface="Arial Narrow" panose="020B0606020202030204" pitchFamily="34" charset="0"/>
                          <a:cs typeface="Arial"/>
                        </a:rPr>
                        <a:t>2021 </a:t>
                      </a:r>
                      <a:r>
                        <a:rPr lang="es-MX" sz="700" b="1" i="0" u="none" strike="noStrike" kern="1200" baseline="0" dirty="0">
                          <a:solidFill>
                            <a:srgbClr val="000000"/>
                          </a:solidFill>
                          <a:effectLst/>
                          <a:latin typeface="Arial Narrow" panose="020B0606020202030204" pitchFamily="34" charset="0"/>
                          <a:cs typeface="Arial"/>
                        </a:rPr>
                        <a:t>– </a:t>
                      </a:r>
                      <a:r>
                        <a:rPr lang="es-MX" sz="700" b="1" i="0" u="none" strike="noStrike" kern="1200" baseline="0" dirty="0" smtClean="0">
                          <a:solidFill>
                            <a:srgbClr val="000000"/>
                          </a:solidFill>
                          <a:effectLst/>
                          <a:latin typeface="Arial Narrow" panose="020B0606020202030204" pitchFamily="34" charset="0"/>
                          <a:cs typeface="Arial"/>
                        </a:rPr>
                        <a:t>2022. </a:t>
                      </a:r>
                      <a:r>
                        <a:rPr lang="es-MX" sz="700" b="1" i="0" u="none" strike="noStrike" kern="1200" baseline="0" dirty="0">
                          <a:solidFill>
                            <a:srgbClr val="000000"/>
                          </a:solidFill>
                          <a:effectLst/>
                          <a:latin typeface="Arial Narrow" panose="020B0606020202030204" pitchFamily="34" charset="0"/>
                          <a:cs typeface="Arial"/>
                        </a:rPr>
                        <a:t>MÓDULO I </a:t>
                      </a:r>
                      <a:r>
                        <a:rPr lang="es-MX" sz="700" b="1" i="0" u="none" strike="noStrike" kern="1200" baseline="0" dirty="0" smtClean="0">
                          <a:solidFill>
                            <a:srgbClr val="000000"/>
                          </a:solidFill>
                          <a:effectLst/>
                          <a:latin typeface="Arial Narrow" panose="020B0606020202030204" pitchFamily="34" charset="0"/>
                          <a:cs typeface="Arial"/>
                        </a:rPr>
                        <a:t>. CASO PRÁCTICO: SU HOTEL, S.A.</a:t>
                      </a:r>
                      <a:endParaRPr lang="es-MX" sz="700" dirty="0" smtClean="0">
                        <a:effectLst/>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FECHA DE ENVÍ0</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endParaRPr lang="es-MX" sz="700" b="1" dirty="0">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HOJA</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algn="l" rtl="0" eaLnBrk="1" fontAlgn="ctr" latinLnBrk="0" hangingPunct="1">
                        <a:spcBef>
                          <a:spcPts val="0"/>
                        </a:spcBef>
                        <a:spcAft>
                          <a:spcPts val="0"/>
                        </a:spcAft>
                      </a:pPr>
                      <a:r>
                        <a:rPr lang="es-MX" sz="700" b="1" i="0" u="none" strike="noStrike" dirty="0" smtClean="0">
                          <a:effectLst/>
                          <a:latin typeface="Arial Narrow" panose="020B0606020202030204" pitchFamily="34" charset="0"/>
                        </a:rPr>
                        <a:t>7</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700" b="1" i="0" u="none" strike="noStrike" dirty="0" smtClean="0">
                          <a:effectLst/>
                          <a:latin typeface="Arial Narrow" panose="020B0606020202030204" pitchFamily="34" charset="0"/>
                        </a:rPr>
                        <a:t>DE</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algn="l" rtl="0" eaLnBrk="1" fontAlgn="ctr" latinLnBrk="0" hangingPunct="1">
                        <a:spcBef>
                          <a:spcPts val="0"/>
                        </a:spcBef>
                        <a:spcAft>
                          <a:spcPts val="0"/>
                        </a:spcAft>
                      </a:pPr>
                      <a:r>
                        <a:rPr lang="es-MX" sz="700" b="1" i="0" u="none" strike="noStrike" dirty="0" smtClean="0">
                          <a:effectLst/>
                          <a:latin typeface="Arial Narrow" panose="020B0606020202030204" pitchFamily="34" charset="0"/>
                        </a:rPr>
                        <a:t>7</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Narrow" panose="020B0606020202030204" pitchFamily="34" charset="0"/>
                          <a:cs typeface="Arial"/>
                        </a:rPr>
                        <a:t>NOMBRE:</a:t>
                      </a:r>
                      <a:endParaRPr lang="es-MX" sz="7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indent="0" algn="ctr" rtl="0" eaLnBrk="1" fontAlgn="base" latinLnBrk="0" hangingPunct="1">
                        <a:spcBef>
                          <a:spcPts val="0"/>
                        </a:spcBef>
                        <a:spcAft>
                          <a:spcPts val="0"/>
                        </a:spcAft>
                      </a:pPr>
                      <a:endParaRPr lang="es-MX" sz="7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CARRERA</a:t>
                      </a:r>
                      <a:endParaRPr lang="es-MX" sz="7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2">
                  <a:txBody>
                    <a:bodyPr/>
                    <a:lstStyle/>
                    <a:p>
                      <a:pPr marL="0" algn="l" rtl="0" eaLnBrk="1" fontAlgn="ctr" latinLnBrk="0" hangingPunct="1">
                        <a:spcBef>
                          <a:spcPts val="0"/>
                        </a:spcBef>
                        <a:spcAft>
                          <a:spcPts val="0"/>
                        </a:spcAft>
                      </a:pPr>
                      <a:endParaRPr lang="es-MX" sz="7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MATRÍCULA</a:t>
                      </a:r>
                      <a:endParaRPr lang="es-MX" sz="7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gridSpan="4">
                  <a:txBody>
                    <a:bodyPr/>
                    <a:lstStyle/>
                    <a:p>
                      <a:pPr marL="0" algn="l" rtl="0" eaLnBrk="1" fontAlgn="ctr" latinLnBrk="0" hangingPunct="1">
                        <a:spcBef>
                          <a:spcPts val="0"/>
                        </a:spcBef>
                        <a:spcAft>
                          <a:spcPts val="0"/>
                        </a:spcAft>
                      </a:pPr>
                      <a:endParaRPr lang="es-MX" sz="700" b="1" i="0" u="none" strike="noStrike" dirty="0">
                        <a:effectLst/>
                        <a:latin typeface="Arial Narrow" panose="020B0606020202030204" pitchFamily="34" charset="0"/>
                      </a:endParaRPr>
                    </a:p>
                  </a:txBody>
                  <a:tcPr marL="89154" marR="89154" marT="44577" marB="44577" anchor="ctr">
                    <a:lnL w="6350" cap="flat" cmpd="sng" algn="ctr">
                      <a:solidFill>
                        <a:schemeClr val="tx2">
                          <a:lumMod val="50000"/>
                        </a:schemeClr>
                      </a:solidFill>
                      <a:prstDash val="solid"/>
                      <a:round/>
                      <a:headEnd type="none" w="med" len="med"/>
                      <a:tailEnd type="none" w="med" len="med"/>
                    </a:lnL>
                    <a:lnR w="6350" cap="flat" cmpd="sng" algn="ctr">
                      <a:solidFill>
                        <a:schemeClr val="tx2">
                          <a:lumMod val="50000"/>
                        </a:schemeClr>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graphicFrame>
        <p:nvGraphicFramePr>
          <p:cNvPr id="7" name="Tabla 6"/>
          <p:cNvGraphicFramePr>
            <a:graphicFrameLocks noGrp="1"/>
          </p:cNvGraphicFramePr>
          <p:nvPr>
            <p:extLst/>
          </p:nvPr>
        </p:nvGraphicFramePr>
        <p:xfrm>
          <a:off x="179512" y="3356992"/>
          <a:ext cx="8712004" cy="1112520"/>
        </p:xfrm>
        <a:graphic>
          <a:graphicData uri="http://schemas.openxmlformats.org/drawingml/2006/table">
            <a:tbl>
              <a:tblPr firstRow="1" bandRow="1">
                <a:tableStyleId>{5C22544A-7EE6-4342-B048-85BDC9FD1C3A}</a:tableStyleId>
              </a:tblPr>
              <a:tblGrid>
                <a:gridCol w="298590">
                  <a:extLst>
                    <a:ext uri="{9D8B030D-6E8A-4147-A177-3AD203B41FA5}">
                      <a16:colId xmlns:a16="http://schemas.microsoft.com/office/drawing/2014/main" val="3084850689"/>
                    </a:ext>
                  </a:extLst>
                </a:gridCol>
                <a:gridCol w="160389">
                  <a:extLst>
                    <a:ext uri="{9D8B030D-6E8A-4147-A177-3AD203B41FA5}">
                      <a16:colId xmlns:a16="http://schemas.microsoft.com/office/drawing/2014/main" val="990488874"/>
                    </a:ext>
                  </a:extLst>
                </a:gridCol>
                <a:gridCol w="754281">
                  <a:extLst>
                    <a:ext uri="{9D8B030D-6E8A-4147-A177-3AD203B41FA5}">
                      <a16:colId xmlns:a16="http://schemas.microsoft.com/office/drawing/2014/main" val="1211093231"/>
                    </a:ext>
                  </a:extLst>
                </a:gridCol>
                <a:gridCol w="634502">
                  <a:extLst>
                    <a:ext uri="{9D8B030D-6E8A-4147-A177-3AD203B41FA5}">
                      <a16:colId xmlns:a16="http://schemas.microsoft.com/office/drawing/2014/main" val="3402313735"/>
                    </a:ext>
                  </a:extLst>
                </a:gridCol>
                <a:gridCol w="634502">
                  <a:extLst>
                    <a:ext uri="{9D8B030D-6E8A-4147-A177-3AD203B41FA5}">
                      <a16:colId xmlns:a16="http://schemas.microsoft.com/office/drawing/2014/main" val="3473885337"/>
                    </a:ext>
                  </a:extLst>
                </a:gridCol>
                <a:gridCol w="634502">
                  <a:extLst>
                    <a:ext uri="{9D8B030D-6E8A-4147-A177-3AD203B41FA5}">
                      <a16:colId xmlns:a16="http://schemas.microsoft.com/office/drawing/2014/main" val="2843990399"/>
                    </a:ext>
                  </a:extLst>
                </a:gridCol>
                <a:gridCol w="634502">
                  <a:extLst>
                    <a:ext uri="{9D8B030D-6E8A-4147-A177-3AD203B41FA5}">
                      <a16:colId xmlns:a16="http://schemas.microsoft.com/office/drawing/2014/main" val="282009983"/>
                    </a:ext>
                  </a:extLst>
                </a:gridCol>
                <a:gridCol w="597176">
                  <a:extLst>
                    <a:ext uri="{9D8B030D-6E8A-4147-A177-3AD203B41FA5}">
                      <a16:colId xmlns:a16="http://schemas.microsoft.com/office/drawing/2014/main" val="3255022066"/>
                    </a:ext>
                  </a:extLst>
                </a:gridCol>
                <a:gridCol w="298590">
                  <a:extLst>
                    <a:ext uri="{9D8B030D-6E8A-4147-A177-3AD203B41FA5}">
                      <a16:colId xmlns:a16="http://schemas.microsoft.com/office/drawing/2014/main" val="3171244617"/>
                    </a:ext>
                  </a:extLst>
                </a:gridCol>
                <a:gridCol w="892460">
                  <a:extLst>
                    <a:ext uri="{9D8B030D-6E8A-4147-A177-3AD203B41FA5}">
                      <a16:colId xmlns:a16="http://schemas.microsoft.com/office/drawing/2014/main" val="3239018084"/>
                    </a:ext>
                  </a:extLst>
                </a:gridCol>
                <a:gridCol w="634502">
                  <a:extLst>
                    <a:ext uri="{9D8B030D-6E8A-4147-A177-3AD203B41FA5}">
                      <a16:colId xmlns:a16="http://schemas.microsoft.com/office/drawing/2014/main" val="3056746744"/>
                    </a:ext>
                  </a:extLst>
                </a:gridCol>
                <a:gridCol w="634502">
                  <a:extLst>
                    <a:ext uri="{9D8B030D-6E8A-4147-A177-3AD203B41FA5}">
                      <a16:colId xmlns:a16="http://schemas.microsoft.com/office/drawing/2014/main" val="2078859644"/>
                    </a:ext>
                  </a:extLst>
                </a:gridCol>
                <a:gridCol w="634502">
                  <a:extLst>
                    <a:ext uri="{9D8B030D-6E8A-4147-A177-3AD203B41FA5}">
                      <a16:colId xmlns:a16="http://schemas.microsoft.com/office/drawing/2014/main" val="3511877330"/>
                    </a:ext>
                  </a:extLst>
                </a:gridCol>
                <a:gridCol w="634502">
                  <a:extLst>
                    <a:ext uri="{9D8B030D-6E8A-4147-A177-3AD203B41FA5}">
                      <a16:colId xmlns:a16="http://schemas.microsoft.com/office/drawing/2014/main" val="2025162641"/>
                    </a:ext>
                  </a:extLst>
                </a:gridCol>
                <a:gridCol w="634502">
                  <a:extLst>
                    <a:ext uri="{9D8B030D-6E8A-4147-A177-3AD203B41FA5}">
                      <a16:colId xmlns:a16="http://schemas.microsoft.com/office/drawing/2014/main" val="3062216294"/>
                    </a:ext>
                  </a:extLst>
                </a:gridCol>
              </a:tblGrid>
              <a:tr h="200219">
                <a:tc gridSpan="2">
                  <a:txBody>
                    <a:bodyPr/>
                    <a:lstStyle/>
                    <a:p>
                      <a:pPr algn="ctr"/>
                      <a:r>
                        <a:rPr lang="es-MX" sz="800" dirty="0" smtClean="0">
                          <a:solidFill>
                            <a:srgbClr val="FF0000"/>
                          </a:solidFill>
                          <a:latin typeface="+mn-lt"/>
                        </a:rPr>
                        <a:t>3.3</a:t>
                      </a:r>
                      <a:endParaRPr lang="es-MX" sz="800" dirty="0">
                        <a:solidFill>
                          <a:srgbClr val="FF0000"/>
                        </a:solidFill>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just"/>
                      <a:endParaRPr lang="es-MX" sz="800"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gridSpan="13">
                  <a:txBody>
                    <a:bodyPr/>
                    <a:lstStyle/>
                    <a:p>
                      <a:pPr algn="just"/>
                      <a:r>
                        <a:rPr lang="es-MX" sz="800" dirty="0" smtClean="0">
                          <a:solidFill>
                            <a:schemeClr val="tx1"/>
                          </a:solidFill>
                          <a:latin typeface="+mn-lt"/>
                          <a:cs typeface="Arial" panose="020B0604020202020204" pitchFamily="34" charset="0"/>
                        </a:rPr>
                        <a:t>Anote</a:t>
                      </a:r>
                      <a:r>
                        <a:rPr lang="es-MX" sz="800" baseline="0" dirty="0" smtClean="0">
                          <a:solidFill>
                            <a:schemeClr val="tx1"/>
                          </a:solidFill>
                          <a:latin typeface="+mn-lt"/>
                          <a:cs typeface="Arial" panose="020B0604020202020204" pitchFamily="34" charset="0"/>
                        </a:rPr>
                        <a:t> los valores de cada subtotal y multiplíquelo por los decimales abajo. Sume los resultados y el total corresponde a su valoración del candidato</a:t>
                      </a:r>
                      <a:endParaRPr lang="es-MX" sz="800" dirty="0">
                        <a:solidFill>
                          <a:schemeClr val="tx1"/>
                        </a:solidFill>
                        <a:latin typeface="+mn-lt"/>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a:endParaRPr lang="es-MX" sz="800" dirty="0" smtClean="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just"/>
                      <a:endParaRPr lang="es-MX" sz="800" dirty="0">
                        <a:solidFill>
                          <a:schemeClr val="tx1"/>
                        </a:solidFill>
                        <a:latin typeface="+mn-lt"/>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54024044"/>
                  </a:ext>
                </a:extLst>
              </a:tr>
              <a:tr h="286027">
                <a:tc gridSpan="3">
                  <a:txBody>
                    <a:bodyPr/>
                    <a:lstStyle/>
                    <a:p>
                      <a:pPr algn="ctr"/>
                      <a:r>
                        <a:rPr lang="es-MX" sz="800" b="0" dirty="0" smtClean="0">
                          <a:solidFill>
                            <a:schemeClr val="tx1"/>
                          </a:solidFill>
                          <a:latin typeface="+mn-lt"/>
                        </a:rPr>
                        <a:t>CANDIDATO</a:t>
                      </a:r>
                      <a:endParaRPr lang="es-MX" sz="800" b="0" dirty="0">
                        <a:solidFill>
                          <a:schemeClr val="tx1"/>
                        </a:solidFill>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s-MX"/>
                    </a:p>
                  </a:txBody>
                  <a:tcPr/>
                </a:tc>
                <a:tc>
                  <a:txBody>
                    <a:bodyPr/>
                    <a:lstStyle/>
                    <a:p>
                      <a:pPr algn="ctr"/>
                      <a:r>
                        <a:rPr lang="es-MX" sz="700" b="0" dirty="0" smtClean="0">
                          <a:solidFill>
                            <a:schemeClr val="tx1"/>
                          </a:solidFill>
                          <a:latin typeface="+mn-lt"/>
                        </a:rPr>
                        <a:t>SUBTOTAL </a:t>
                      </a:r>
                      <a:r>
                        <a:rPr lang="es-MX" sz="700" b="0" dirty="0" smtClean="0">
                          <a:solidFill>
                            <a:schemeClr val="tx1"/>
                          </a:solidFill>
                          <a:latin typeface="+mn-lt"/>
                        </a:rPr>
                        <a:t>1</a:t>
                      </a:r>
                      <a:endParaRPr lang="es-MX" sz="700" b="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MX" sz="700" b="0" dirty="0" smtClean="0">
                          <a:solidFill>
                            <a:schemeClr val="tx1"/>
                          </a:solidFill>
                          <a:latin typeface="+mn-lt"/>
                        </a:rPr>
                        <a:t>SUBTOTAL</a:t>
                      </a:r>
                      <a:r>
                        <a:rPr lang="es-MX" sz="700" b="0" baseline="0" dirty="0" smtClean="0">
                          <a:solidFill>
                            <a:schemeClr val="tx1"/>
                          </a:solidFill>
                          <a:latin typeface="+mn-lt"/>
                        </a:rPr>
                        <a:t> </a:t>
                      </a:r>
                      <a:r>
                        <a:rPr lang="es-MX" sz="700" b="0" baseline="0" dirty="0" smtClean="0">
                          <a:solidFill>
                            <a:schemeClr val="tx1"/>
                          </a:solidFill>
                          <a:latin typeface="+mn-lt"/>
                        </a:rPr>
                        <a:t>2</a:t>
                      </a:r>
                      <a:endParaRPr lang="es-MX" sz="700" b="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MX" sz="700" b="0" dirty="0" smtClean="0">
                          <a:solidFill>
                            <a:schemeClr val="tx1"/>
                          </a:solidFill>
                          <a:latin typeface="+mn-lt"/>
                        </a:rPr>
                        <a:t>SUBTOTAL </a:t>
                      </a:r>
                      <a:r>
                        <a:rPr lang="es-MX" sz="700" b="0" dirty="0" smtClean="0">
                          <a:solidFill>
                            <a:schemeClr val="tx1"/>
                          </a:solidFill>
                          <a:latin typeface="+mn-lt"/>
                        </a:rPr>
                        <a:t>3</a:t>
                      </a:r>
                      <a:endParaRPr lang="es-MX" sz="700" b="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MX" sz="700" b="0" dirty="0" smtClean="0">
                          <a:solidFill>
                            <a:schemeClr val="tx1"/>
                          </a:solidFill>
                          <a:latin typeface="+mn-lt"/>
                        </a:rPr>
                        <a:t>SUBTOTAL </a:t>
                      </a:r>
                      <a:r>
                        <a:rPr lang="es-MX" sz="700" b="0" dirty="0" smtClean="0">
                          <a:solidFill>
                            <a:schemeClr val="tx1"/>
                          </a:solidFill>
                          <a:latin typeface="+mn-lt"/>
                        </a:rPr>
                        <a:t>4</a:t>
                      </a:r>
                      <a:endParaRPr lang="es-MX" sz="700" b="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s-MX" sz="700" b="0" dirty="0" smtClean="0">
                          <a:solidFill>
                            <a:schemeClr val="tx1"/>
                          </a:solidFill>
                          <a:latin typeface="+mn-lt"/>
                        </a:rPr>
                        <a:t>TOTAL</a:t>
                      </a:r>
                      <a:endParaRPr lang="es-MX" sz="700" b="0" dirty="0" smtClean="0">
                        <a:solidFill>
                          <a:schemeClr val="tx1"/>
                        </a:solidFill>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ctr"/>
                      <a:r>
                        <a:rPr lang="es-MX" sz="700" dirty="0" smtClean="0">
                          <a:solidFill>
                            <a:schemeClr val="tx1"/>
                          </a:solidFill>
                          <a:latin typeface="+mn-lt"/>
                        </a:rPr>
                        <a:t>CANDIDATO</a:t>
                      </a:r>
                      <a:endParaRPr lang="es-MX" sz="700" dirty="0" smtClean="0">
                        <a:solidFill>
                          <a:schemeClr val="tx1"/>
                        </a:solidFill>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lang="es-MX" sz="700" dirty="0" smtClean="0">
                        <a:solidFill>
                          <a:schemeClr val="tx1"/>
                        </a:solidFill>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t" latinLnBrk="0" hangingPunct="1">
                        <a:spcBef>
                          <a:spcPts val="0"/>
                        </a:spcBef>
                        <a:spcAft>
                          <a:spcPts val="0"/>
                        </a:spcAft>
                      </a:pPr>
                      <a:r>
                        <a:rPr lang="es-MX" sz="700" b="1" i="0" u="none" strike="noStrike" kern="1200" dirty="0" smtClean="0">
                          <a:solidFill>
                            <a:srgbClr val="000000"/>
                          </a:solidFill>
                          <a:effectLst/>
                          <a:latin typeface="Calibri" panose="020F0502020204030204" pitchFamily="34" charset="0"/>
                        </a:rPr>
                        <a:t>SUBTOTAL </a:t>
                      </a:r>
                      <a:r>
                        <a:rPr lang="es-MX" sz="700" b="1" i="0" u="none" strike="noStrike" kern="1200" dirty="0">
                          <a:solidFill>
                            <a:srgbClr val="000000"/>
                          </a:solidFill>
                          <a:effectLst/>
                          <a:latin typeface="Calibri" panose="020F0502020204030204" pitchFamily="34" charset="0"/>
                        </a:rPr>
                        <a:t>1</a:t>
                      </a:r>
                      <a:endParaRPr lang="es-MX" sz="700" b="0"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t" latinLnBrk="0" hangingPunct="1">
                        <a:spcBef>
                          <a:spcPts val="0"/>
                        </a:spcBef>
                        <a:spcAft>
                          <a:spcPts val="0"/>
                        </a:spcAft>
                      </a:pPr>
                      <a:r>
                        <a:rPr lang="es-MX" sz="700" b="1" i="0" u="none" strike="noStrike" kern="1200" dirty="0" smtClean="0">
                          <a:solidFill>
                            <a:srgbClr val="000000"/>
                          </a:solidFill>
                          <a:effectLst/>
                          <a:latin typeface="Calibri" panose="020F0502020204030204" pitchFamily="34" charset="0"/>
                        </a:rPr>
                        <a:t>SUBTOTAL</a:t>
                      </a:r>
                      <a:r>
                        <a:rPr lang="es-MX" sz="700" b="1" i="0" u="none" strike="noStrike" kern="1200" baseline="0" dirty="0" smtClean="0">
                          <a:solidFill>
                            <a:srgbClr val="000000"/>
                          </a:solidFill>
                          <a:effectLst/>
                          <a:latin typeface="Calibri" panose="020F0502020204030204" pitchFamily="34" charset="0"/>
                        </a:rPr>
                        <a:t> </a:t>
                      </a:r>
                      <a:r>
                        <a:rPr lang="es-MX" sz="700" b="1" i="0" u="none" strike="noStrike" kern="1200" baseline="0" dirty="0">
                          <a:solidFill>
                            <a:srgbClr val="000000"/>
                          </a:solidFill>
                          <a:effectLst/>
                          <a:latin typeface="Calibri" panose="020F0502020204030204" pitchFamily="34" charset="0"/>
                        </a:rPr>
                        <a:t>2</a:t>
                      </a:r>
                      <a:endParaRPr lang="es-MX" sz="700" b="0"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t" latinLnBrk="0" hangingPunct="1">
                        <a:spcBef>
                          <a:spcPts val="0"/>
                        </a:spcBef>
                        <a:spcAft>
                          <a:spcPts val="0"/>
                        </a:spcAft>
                      </a:pPr>
                      <a:r>
                        <a:rPr lang="es-MX" sz="700" b="1" i="0" u="none" strike="noStrike" kern="1200" dirty="0" smtClean="0">
                          <a:solidFill>
                            <a:srgbClr val="000000"/>
                          </a:solidFill>
                          <a:effectLst/>
                          <a:latin typeface="Calibri" panose="020F0502020204030204" pitchFamily="34" charset="0"/>
                        </a:rPr>
                        <a:t>SUBTOTAL </a:t>
                      </a:r>
                      <a:r>
                        <a:rPr lang="es-MX" sz="700" b="1" i="0" u="none" strike="noStrike" kern="1200" dirty="0">
                          <a:solidFill>
                            <a:srgbClr val="000000"/>
                          </a:solidFill>
                          <a:effectLst/>
                          <a:latin typeface="Calibri" panose="020F0502020204030204" pitchFamily="34" charset="0"/>
                        </a:rPr>
                        <a:t>3</a:t>
                      </a:r>
                      <a:endParaRPr lang="es-MX" sz="700" b="0"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t" latinLnBrk="0" hangingPunct="1">
                        <a:spcBef>
                          <a:spcPts val="0"/>
                        </a:spcBef>
                        <a:spcAft>
                          <a:spcPts val="0"/>
                        </a:spcAft>
                      </a:pPr>
                      <a:r>
                        <a:rPr lang="es-MX" sz="700" b="1" i="0" u="none" strike="noStrike" kern="1200" dirty="0" smtClean="0">
                          <a:solidFill>
                            <a:srgbClr val="000000"/>
                          </a:solidFill>
                          <a:effectLst/>
                          <a:latin typeface="Calibri" panose="020F0502020204030204" pitchFamily="34" charset="0"/>
                        </a:rPr>
                        <a:t>SUBTOTAL </a:t>
                      </a:r>
                      <a:r>
                        <a:rPr lang="es-MX" sz="700" b="1" i="0" u="none" strike="noStrike" kern="1200" dirty="0">
                          <a:solidFill>
                            <a:srgbClr val="000000"/>
                          </a:solidFill>
                          <a:effectLst/>
                          <a:latin typeface="Calibri" panose="020F0502020204030204" pitchFamily="34" charset="0"/>
                        </a:rPr>
                        <a:t>4</a:t>
                      </a:r>
                      <a:endParaRPr lang="es-MX" sz="700" b="0"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Calibri" panose="020F0502020204030204" pitchFamily="34" charset="0"/>
                        </a:rPr>
                        <a:t>TOTAL</a:t>
                      </a:r>
                      <a:endParaRPr lang="es-MX" sz="180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780185426"/>
                  </a:ext>
                </a:extLst>
              </a:tr>
              <a:tr h="185918">
                <a:tc rowSpan="3">
                  <a:txBody>
                    <a:bodyPr/>
                    <a:lstStyle/>
                    <a:p>
                      <a:r>
                        <a:rPr lang="es-MX" sz="700" dirty="0" smtClean="0">
                          <a:solidFill>
                            <a:schemeClr val="tx1"/>
                          </a:solidFill>
                          <a:latin typeface="+mn-lt"/>
                        </a:rPr>
                        <a:t>1</a:t>
                      </a:r>
                      <a:endParaRPr lang="es-MX" sz="700" dirty="0">
                        <a:solidFill>
                          <a:schemeClr val="tx1"/>
                        </a:solidFill>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rowSpan="3" gridSpan="2">
                  <a:txBody>
                    <a:bodyPr/>
                    <a:lstStyle/>
                    <a:p>
                      <a:pPr rtl="0" eaLnBrk="1" fontAlgn="ctr" latinLnBrk="0" hangingPunct="1"/>
                      <a:r>
                        <a:rPr lang="es-MX" sz="700" b="1" i="0" kern="1200" dirty="0" smtClean="0">
                          <a:solidFill>
                            <a:schemeClr val="dk1"/>
                          </a:solidFill>
                          <a:effectLst/>
                          <a:latin typeface="+mn-lt"/>
                          <a:ea typeface="+mn-ea"/>
                          <a:cs typeface="Arial" panose="020B0604020202020204" pitchFamily="34" charset="0"/>
                        </a:rPr>
                        <a:t>SERGIO ARMENDARIZ GOMEZ</a:t>
                      </a:r>
                      <a:endParaRPr lang="es-MX" sz="700" dirty="0">
                        <a:effectLst/>
                        <a:latin typeface="+mn-lt"/>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hMerge="1">
                  <a:txBody>
                    <a:bodyPr/>
                    <a:lstStyle/>
                    <a:p>
                      <a:endParaRPr lang="es-MX"/>
                    </a:p>
                  </a:txBody>
                  <a:tcPr/>
                </a:tc>
                <a:tc>
                  <a:txBody>
                    <a:bodyPr/>
                    <a:lstStyle/>
                    <a:p>
                      <a:pPr algn="ctr"/>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pPr algn="ctr"/>
                      <a:r>
                        <a:rPr lang="es-MX" sz="700" dirty="0" smtClean="0">
                          <a:solidFill>
                            <a:schemeClr val="tx1"/>
                          </a:solidFill>
                          <a:latin typeface="+mn-lt"/>
                        </a:rPr>
                        <a:t>2</a:t>
                      </a:r>
                      <a:endParaRPr lang="es-MX" sz="700" dirty="0">
                        <a:solidFill>
                          <a:schemeClr val="tx1"/>
                        </a:solidFill>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rowSpan="3">
                  <a:txBody>
                    <a:bodyPr/>
                    <a:lstStyle/>
                    <a:p>
                      <a:pPr rtl="0" eaLnBrk="1" fontAlgn="ctr" latinLnBrk="0" hangingPunct="1"/>
                      <a:r>
                        <a:rPr lang="es-MX" sz="700" b="1" i="0" kern="1200" dirty="0" smtClean="0">
                          <a:solidFill>
                            <a:schemeClr val="dk1"/>
                          </a:solidFill>
                          <a:effectLst/>
                          <a:latin typeface="+mn-lt"/>
                          <a:ea typeface="+mn-ea"/>
                          <a:cs typeface="+mn-cs"/>
                        </a:rPr>
                        <a:t>ARMANDO CRUZ BELTRÁN</a:t>
                      </a:r>
                      <a:endParaRPr lang="es-MX" sz="700" dirty="0">
                        <a:effectLs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7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4404104"/>
                  </a:ext>
                </a:extLst>
              </a:tr>
              <a:tr h="185918">
                <a:tc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endParaRPr lang="es-MX"/>
                    </a:p>
                  </a:txBody>
                  <a:tcPr/>
                </a:tc>
                <a:tc>
                  <a:txBody>
                    <a:bodyPr/>
                    <a:lstStyle/>
                    <a:p>
                      <a:pPr algn="ctr"/>
                      <a:r>
                        <a:rPr lang="es-MX" sz="600" b="1" dirty="0" smtClean="0">
                          <a:solidFill>
                            <a:schemeClr val="tx1"/>
                          </a:solidFill>
                          <a:latin typeface="+mn-lt"/>
                        </a:rPr>
                        <a:t>X .10</a:t>
                      </a:r>
                      <a:endParaRPr lang="es-MX" sz="600" b="1"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s-MX" sz="600" b="1" dirty="0" smtClean="0">
                          <a:solidFill>
                            <a:schemeClr val="tx1"/>
                          </a:solidFill>
                          <a:latin typeface="+mn-lt"/>
                        </a:rPr>
                        <a:t>X .30</a:t>
                      </a:r>
                      <a:endParaRPr lang="es-MX" sz="600" b="1"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s-MX" sz="600" b="1" dirty="0" smtClean="0">
                          <a:solidFill>
                            <a:schemeClr val="tx1"/>
                          </a:solidFill>
                          <a:latin typeface="+mn-lt"/>
                        </a:rPr>
                        <a:t>X .15</a:t>
                      </a:r>
                      <a:endParaRPr lang="es-MX" sz="600" b="1"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s-MX" sz="600" b="1" dirty="0" smtClean="0">
                          <a:solidFill>
                            <a:schemeClr val="tx1"/>
                          </a:solidFill>
                          <a:latin typeface="+mn-lt"/>
                        </a:rPr>
                        <a:t>X.45</a:t>
                      </a:r>
                      <a:endParaRPr lang="es-MX" sz="600" b="1"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7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MX" sz="7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MX" sz="7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rtl="0" eaLnBrk="1" fontAlgn="t" latinLnBrk="0" hangingPunct="1">
                        <a:spcBef>
                          <a:spcPts val="0"/>
                        </a:spcBef>
                        <a:spcAft>
                          <a:spcPts val="0"/>
                        </a:spcAft>
                      </a:pPr>
                      <a:r>
                        <a:rPr lang="es-MX" sz="600" b="1" i="0" u="none" strike="noStrike" kern="1200">
                          <a:solidFill>
                            <a:srgbClr val="000000"/>
                          </a:solidFill>
                          <a:effectLst/>
                          <a:latin typeface="Calibri" panose="020F0502020204030204" pitchFamily="34" charset="0"/>
                        </a:rPr>
                        <a:t>X .10</a:t>
                      </a:r>
                      <a:endParaRPr lang="es-MX" sz="1800" b="0" i="0" u="none" strike="noStrike">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rtl="0" eaLnBrk="1" fontAlgn="t" latinLnBrk="0" hangingPunct="1">
                        <a:spcBef>
                          <a:spcPts val="0"/>
                        </a:spcBef>
                        <a:spcAft>
                          <a:spcPts val="0"/>
                        </a:spcAft>
                      </a:pPr>
                      <a:r>
                        <a:rPr lang="es-MX" sz="600" b="1" i="0" u="none" strike="noStrike" kern="1200">
                          <a:solidFill>
                            <a:srgbClr val="000000"/>
                          </a:solidFill>
                          <a:effectLst/>
                          <a:latin typeface="Calibri" panose="020F0502020204030204" pitchFamily="34" charset="0"/>
                        </a:rPr>
                        <a:t>X .30</a:t>
                      </a:r>
                      <a:endParaRPr lang="es-MX" sz="1800" b="0" i="0" u="none" strike="noStrike">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rtl="0" eaLnBrk="1" fontAlgn="t" latinLnBrk="0" hangingPunct="1">
                        <a:spcBef>
                          <a:spcPts val="0"/>
                        </a:spcBef>
                        <a:spcAft>
                          <a:spcPts val="0"/>
                        </a:spcAft>
                      </a:pPr>
                      <a:r>
                        <a:rPr lang="es-MX" sz="600" b="1" i="0" u="none" strike="noStrike" kern="1200">
                          <a:solidFill>
                            <a:srgbClr val="000000"/>
                          </a:solidFill>
                          <a:effectLst/>
                          <a:latin typeface="Calibri" panose="020F0502020204030204" pitchFamily="34" charset="0"/>
                        </a:rPr>
                        <a:t>X .15</a:t>
                      </a:r>
                      <a:endParaRPr lang="es-MX" sz="1800" b="0" i="0" u="none" strike="noStrike">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rtl="0" eaLnBrk="1" fontAlgn="t" latinLnBrk="0" hangingPunct="1">
                        <a:spcBef>
                          <a:spcPts val="0"/>
                        </a:spcBef>
                        <a:spcAft>
                          <a:spcPts val="0"/>
                        </a:spcAft>
                      </a:pPr>
                      <a:r>
                        <a:rPr lang="es-MX" sz="600" b="1" i="0" u="none" strike="noStrike" kern="1200" dirty="0">
                          <a:solidFill>
                            <a:srgbClr val="000000"/>
                          </a:solidFill>
                          <a:effectLst/>
                          <a:latin typeface="Calibri" panose="020F0502020204030204" pitchFamily="34" charset="0"/>
                        </a:rPr>
                        <a:t>X.45</a:t>
                      </a:r>
                      <a:endParaRPr lang="es-MX" sz="1800" b="0"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7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0374466"/>
                  </a:ext>
                </a:extLst>
              </a:tr>
              <a:tr h="185918">
                <a:tc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vMerge="1">
                  <a:txBody>
                    <a:bodyPr/>
                    <a:lstStyle/>
                    <a:p>
                      <a:endParaRPr lang="es-MX"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endParaRPr lang="es-MX"/>
                    </a:p>
                  </a:txBody>
                  <a:tcPr/>
                </a:tc>
                <a:tc>
                  <a:txBody>
                    <a:bodyPr/>
                    <a:lstStyle/>
                    <a:p>
                      <a:pPr algn="ctr"/>
                      <a:endParaRPr lang="es-MX" sz="6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es-MX" sz="6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es-MX" sz="6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es-MX" sz="600" dirty="0">
                        <a:solidFill>
                          <a:schemeClr val="tx1"/>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7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MX" sz="7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MX" sz="7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7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7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7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7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s-MX" sz="7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8424196"/>
                  </a:ext>
                </a:extLst>
              </a:tr>
            </a:tbl>
          </a:graphicData>
        </a:graphic>
      </p:graphicFrame>
      <p:graphicFrame>
        <p:nvGraphicFramePr>
          <p:cNvPr id="9" name="Tabla 8"/>
          <p:cNvGraphicFramePr>
            <a:graphicFrameLocks noGrp="1"/>
          </p:cNvGraphicFramePr>
          <p:nvPr>
            <p:extLst/>
          </p:nvPr>
        </p:nvGraphicFramePr>
        <p:xfrm>
          <a:off x="179512" y="4581128"/>
          <a:ext cx="8712000" cy="1559280"/>
        </p:xfrm>
        <a:graphic>
          <a:graphicData uri="http://schemas.openxmlformats.org/drawingml/2006/table">
            <a:tbl>
              <a:tblPr firstRow="1" bandRow="1">
                <a:tableStyleId>{5C22544A-7EE6-4342-B048-85BDC9FD1C3A}</a:tableStyleId>
              </a:tblPr>
              <a:tblGrid>
                <a:gridCol w="658759">
                  <a:extLst>
                    <a:ext uri="{9D8B030D-6E8A-4147-A177-3AD203B41FA5}">
                      <a16:colId xmlns:a16="http://schemas.microsoft.com/office/drawing/2014/main" val="6667101"/>
                    </a:ext>
                  </a:extLst>
                </a:gridCol>
                <a:gridCol w="8053241">
                  <a:extLst>
                    <a:ext uri="{9D8B030D-6E8A-4147-A177-3AD203B41FA5}">
                      <a16:colId xmlns:a16="http://schemas.microsoft.com/office/drawing/2014/main" val="436478377"/>
                    </a:ext>
                  </a:extLst>
                </a:gridCol>
              </a:tblGrid>
              <a:tr h="332648">
                <a:tc>
                  <a:txBody>
                    <a:bodyPr/>
                    <a:lstStyle/>
                    <a:p>
                      <a:pPr algn="ctr"/>
                      <a:r>
                        <a:rPr lang="es-MX" sz="800" dirty="0" smtClean="0">
                          <a:solidFill>
                            <a:srgbClr val="FF0000"/>
                          </a:solidFill>
                          <a:latin typeface="Arial" panose="020B0604020202020204" pitchFamily="34" charset="0"/>
                          <a:cs typeface="Arial" panose="020B0604020202020204" pitchFamily="34" charset="0"/>
                        </a:rPr>
                        <a:t>4.3</a:t>
                      </a:r>
                      <a:endParaRPr lang="es-MX" sz="800" dirty="0">
                        <a:solidFill>
                          <a:srgbClr val="FF0000"/>
                        </a:solidFill>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rtl="0" eaLnBrk="1" latinLnBrk="0" hangingPunct="1"/>
                      <a:r>
                        <a:rPr lang="es-MX" sz="800" b="1" kern="1200" dirty="0" smtClean="0">
                          <a:solidFill>
                            <a:schemeClr val="tx1"/>
                          </a:solidFill>
                          <a:effectLst/>
                          <a:latin typeface="+mn-lt"/>
                          <a:ea typeface="+mn-ea"/>
                          <a:cs typeface="+mn-cs"/>
                        </a:rPr>
                        <a:t>Explique las razones y elementos más importantes, además de la matriz de puntos, </a:t>
                      </a:r>
                      <a:r>
                        <a:rPr lang="es-MX" sz="800" b="1" kern="1200" baseline="0" dirty="0" smtClean="0">
                          <a:solidFill>
                            <a:schemeClr val="tx1"/>
                          </a:solidFill>
                          <a:effectLst/>
                          <a:latin typeface="+mn-lt"/>
                          <a:ea typeface="+mn-ea"/>
                          <a:cs typeface="+mn-cs"/>
                        </a:rPr>
                        <a:t> que consideró para </a:t>
                      </a:r>
                      <a:r>
                        <a:rPr lang="es-MX" sz="800" b="1" kern="1200" dirty="0" smtClean="0">
                          <a:solidFill>
                            <a:schemeClr val="tx1"/>
                          </a:solidFill>
                          <a:effectLst/>
                          <a:latin typeface="+mn-lt"/>
                          <a:ea typeface="+mn-ea"/>
                          <a:cs typeface="+mn-cs"/>
                        </a:rPr>
                        <a:t>elegir a uno de los candidatos analizados, y mencione si</a:t>
                      </a:r>
                      <a:r>
                        <a:rPr lang="es-MX" sz="800" b="1" kern="1200" baseline="0" dirty="0" smtClean="0">
                          <a:solidFill>
                            <a:schemeClr val="tx1"/>
                          </a:solidFill>
                          <a:effectLst/>
                          <a:latin typeface="+mn-lt"/>
                          <a:ea typeface="+mn-ea"/>
                          <a:cs typeface="+mn-cs"/>
                        </a:rPr>
                        <a:t> considera usted que puede tener proyección en la empresa, y en que plazo ( de 3 a 5 años).</a:t>
                      </a:r>
                      <a:endParaRPr lang="es-MX" sz="800" dirty="0">
                        <a:solidFill>
                          <a:schemeClr val="tx1"/>
                        </a:solidFill>
                        <a:effectLs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27889327"/>
                  </a:ext>
                </a:extLst>
              </a:tr>
              <a:tr h="1224000">
                <a:tc gridSpan="2">
                  <a:txBody>
                    <a:bodyPr/>
                    <a:lstStyle/>
                    <a:p>
                      <a:endParaRPr lang="es-MX" sz="800" dirty="0">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sz="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5546927"/>
                  </a:ext>
                </a:extLst>
              </a:tr>
            </a:tbl>
          </a:graphicData>
        </a:graphic>
      </p:graphicFrame>
      <p:sp>
        <p:nvSpPr>
          <p:cNvPr id="10" name="Rectángulo 9"/>
          <p:cNvSpPr/>
          <p:nvPr/>
        </p:nvSpPr>
        <p:spPr>
          <a:xfrm>
            <a:off x="107504" y="81352"/>
            <a:ext cx="8856984" cy="6444000"/>
          </a:xfrm>
          <a:prstGeom prst="rect">
            <a:avLst/>
          </a:prstGeom>
          <a:noFill/>
          <a:ln w="952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11" name="5 Rectángulo"/>
          <p:cNvSpPr/>
          <p:nvPr/>
        </p:nvSpPr>
        <p:spPr>
          <a:xfrm>
            <a:off x="107504" y="6453336"/>
            <a:ext cx="8856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ESTE CASO PRÁCTICO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MAS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666320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nvPr>
        </p:nvGraphicFramePr>
        <p:xfrm>
          <a:off x="467544" y="2313033"/>
          <a:ext cx="8207998" cy="2196087"/>
        </p:xfrm>
        <a:graphic>
          <a:graphicData uri="http://schemas.openxmlformats.org/drawingml/2006/table">
            <a:tbl>
              <a:tblPr firstRow="1" bandRow="1">
                <a:tableStyleId>{5C22544A-7EE6-4342-B048-85BDC9FD1C3A}</a:tableStyleId>
              </a:tblPr>
              <a:tblGrid>
                <a:gridCol w="243456">
                  <a:extLst>
                    <a:ext uri="{9D8B030D-6E8A-4147-A177-3AD203B41FA5}">
                      <a16:colId xmlns:a16="http://schemas.microsoft.com/office/drawing/2014/main" val="3957144750"/>
                    </a:ext>
                  </a:extLst>
                </a:gridCol>
                <a:gridCol w="3130175">
                  <a:extLst>
                    <a:ext uri="{9D8B030D-6E8A-4147-A177-3AD203B41FA5}">
                      <a16:colId xmlns:a16="http://schemas.microsoft.com/office/drawing/2014/main" val="978822495"/>
                    </a:ext>
                  </a:extLst>
                </a:gridCol>
                <a:gridCol w="243456">
                  <a:extLst>
                    <a:ext uri="{9D8B030D-6E8A-4147-A177-3AD203B41FA5}">
                      <a16:colId xmlns:a16="http://schemas.microsoft.com/office/drawing/2014/main" val="4098122914"/>
                    </a:ext>
                  </a:extLst>
                </a:gridCol>
                <a:gridCol w="243456">
                  <a:extLst>
                    <a:ext uri="{9D8B030D-6E8A-4147-A177-3AD203B41FA5}">
                      <a16:colId xmlns:a16="http://schemas.microsoft.com/office/drawing/2014/main" val="3229546519"/>
                    </a:ext>
                  </a:extLst>
                </a:gridCol>
                <a:gridCol w="243456">
                  <a:extLst>
                    <a:ext uri="{9D8B030D-6E8A-4147-A177-3AD203B41FA5}">
                      <a16:colId xmlns:a16="http://schemas.microsoft.com/office/drawing/2014/main" val="2138040147"/>
                    </a:ext>
                  </a:extLst>
                </a:gridCol>
                <a:gridCol w="243456">
                  <a:extLst>
                    <a:ext uri="{9D8B030D-6E8A-4147-A177-3AD203B41FA5}">
                      <a16:colId xmlns:a16="http://schemas.microsoft.com/office/drawing/2014/main" val="3873099038"/>
                    </a:ext>
                  </a:extLst>
                </a:gridCol>
                <a:gridCol w="3130175">
                  <a:extLst>
                    <a:ext uri="{9D8B030D-6E8A-4147-A177-3AD203B41FA5}">
                      <a16:colId xmlns:a16="http://schemas.microsoft.com/office/drawing/2014/main" val="465761703"/>
                    </a:ext>
                  </a:extLst>
                </a:gridCol>
                <a:gridCol w="243456">
                  <a:extLst>
                    <a:ext uri="{9D8B030D-6E8A-4147-A177-3AD203B41FA5}">
                      <a16:colId xmlns:a16="http://schemas.microsoft.com/office/drawing/2014/main" val="3032120319"/>
                    </a:ext>
                  </a:extLst>
                </a:gridCol>
                <a:gridCol w="243456">
                  <a:extLst>
                    <a:ext uri="{9D8B030D-6E8A-4147-A177-3AD203B41FA5}">
                      <a16:colId xmlns:a16="http://schemas.microsoft.com/office/drawing/2014/main" val="2462498410"/>
                    </a:ext>
                  </a:extLst>
                </a:gridCol>
                <a:gridCol w="243456">
                  <a:extLst>
                    <a:ext uri="{9D8B030D-6E8A-4147-A177-3AD203B41FA5}">
                      <a16:colId xmlns:a16="http://schemas.microsoft.com/office/drawing/2014/main" val="1724069257"/>
                    </a:ext>
                  </a:extLst>
                </a:gridCol>
              </a:tblGrid>
              <a:tr h="237747">
                <a:tc gridSpan="10">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50" b="1" i="0" kern="1200" baseline="0" dirty="0" smtClean="0">
                          <a:solidFill>
                            <a:schemeClr val="tx1"/>
                          </a:solidFill>
                          <a:effectLst/>
                          <a:latin typeface="Arial Narrow" panose="020B0606020202030204" pitchFamily="34" charset="0"/>
                          <a:ea typeface="+mn-ea"/>
                          <a:cs typeface="Arial" panose="020B0604020202020204" pitchFamily="34" charset="0"/>
                        </a:rPr>
                        <a:t>APTITUDES PERSONALES:  Determinan el dominio de uno mismo</a:t>
                      </a:r>
                      <a:endParaRPr lang="es-MX" sz="750" dirty="0" smtClean="0">
                        <a:solidFill>
                          <a:schemeClr val="tx1"/>
                        </a:solidFill>
                        <a:effectLst/>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60000"/>
                        <a:lumOff val="40000"/>
                      </a:schemeClr>
                    </a:solidFill>
                  </a:tcPr>
                </a:tc>
                <a:tc hMerge="1">
                  <a:txBody>
                    <a:bodyPr/>
                    <a:lstStyle/>
                    <a:p>
                      <a:endParaRPr lang="es-MX"/>
                    </a:p>
                  </a:txBody>
                  <a:tcPr/>
                </a:tc>
                <a:tc hMerge="1">
                  <a:txBody>
                    <a:bodyPr/>
                    <a:lstStyle/>
                    <a:p>
                      <a:pPr algn="ctr"/>
                      <a:endParaRPr lang="es-MX"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algn="ctr"/>
                      <a:endParaRPr lang="es-MX"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algn="ctr"/>
                      <a:endParaRPr lang="es-MX" sz="1000" dirty="0"/>
                    </a:p>
                  </a:txBody>
                  <a:tcP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algn="ctr"/>
                      <a:endParaRPr lang="es-MX" sz="10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253034073"/>
                  </a:ext>
                </a:extLst>
              </a:tr>
              <a:tr h="201890">
                <a:tc gridSpan="10">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50" b="1" i="0" kern="1200" baseline="0" dirty="0" smtClean="0">
                          <a:solidFill>
                            <a:schemeClr val="tx1"/>
                          </a:solidFill>
                          <a:effectLst/>
                          <a:latin typeface="Arial Narrow" panose="020B0606020202030204" pitchFamily="34" charset="0"/>
                          <a:ea typeface="+mn-ea"/>
                          <a:cs typeface="Arial" panose="020B0604020202020204" pitchFamily="34" charset="0"/>
                        </a:rPr>
                        <a:t>I  AUTOCONOCIMIENTO:   Conocer los propios estados internos, preferencias e intuiciones</a:t>
                      </a:r>
                      <a:endParaRPr lang="es-MX" sz="750" dirty="0" smtClean="0">
                        <a:solidFill>
                          <a:schemeClr val="tx1"/>
                        </a:solidFill>
                        <a:effectLst/>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hMerge="1">
                  <a:txBody>
                    <a:bodyPr/>
                    <a:lstStyle/>
                    <a:p>
                      <a:pPr algn="ctr"/>
                      <a:endParaRPr lang="es-MX"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algn="ctr"/>
                      <a:endParaRPr lang="es-MX"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algn="ctr"/>
                      <a:endParaRPr lang="es-MX" sz="1000" dirty="0"/>
                    </a:p>
                  </a:txBody>
                  <a:tcP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algn="ctr"/>
                      <a:endParaRPr lang="es-MX" sz="1000" dirty="0"/>
                    </a:p>
                  </a:txBody>
                  <a:tcP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343030431"/>
                  </a:ext>
                </a:extLst>
              </a:tr>
              <a:tr h="314612">
                <a:tc gridSpan="5">
                  <a:txBody>
                    <a:bodyPr/>
                    <a:lstStyle/>
                    <a:p>
                      <a:pPr marL="228600" marR="0" indent="-228600" algn="ctr" defTabSz="914400" rtl="0" eaLnBrk="1" fontAlgn="auto" latinLnBrk="0" hangingPunct="1">
                        <a:lnSpc>
                          <a:spcPct val="100000"/>
                        </a:lnSpc>
                        <a:spcBef>
                          <a:spcPts val="0"/>
                        </a:spcBef>
                        <a:spcAft>
                          <a:spcPts val="0"/>
                        </a:spcAft>
                        <a:buClrTx/>
                        <a:buSzTx/>
                        <a:buFontTx/>
                        <a:buAutoNum type="arabicPeriod"/>
                        <a:tabLst/>
                        <a:defRPr/>
                      </a:pPr>
                      <a:r>
                        <a:rPr lang="es-MX" sz="750" b="1" i="0" kern="1200" baseline="0" dirty="0" smtClean="0">
                          <a:solidFill>
                            <a:schemeClr val="dk1"/>
                          </a:solidFill>
                          <a:effectLst/>
                          <a:latin typeface="Arial Narrow" panose="020B0606020202030204" pitchFamily="34" charset="0"/>
                          <a:ea typeface="+mn-ea"/>
                          <a:cs typeface="Arial" panose="020B0604020202020204" pitchFamily="34" charset="0"/>
                        </a:rPr>
                        <a:t>CONCIENCIA EMOCIONAL:  </a:t>
                      </a:r>
                    </a:p>
                    <a:p>
                      <a:pPr marL="0" marR="0" indent="0" algn="ctr" defTabSz="914400" rtl="0" eaLnBrk="1" fontAlgn="auto" latinLnBrk="0" hangingPunct="1">
                        <a:lnSpc>
                          <a:spcPct val="100000"/>
                        </a:lnSpc>
                        <a:spcBef>
                          <a:spcPts val="0"/>
                        </a:spcBef>
                        <a:spcAft>
                          <a:spcPts val="0"/>
                        </a:spcAft>
                        <a:buClrTx/>
                        <a:buSzTx/>
                        <a:buFontTx/>
                        <a:buNone/>
                        <a:tabLst/>
                        <a:defRPr/>
                      </a:pPr>
                      <a:r>
                        <a:rPr lang="es-MX" sz="750" b="1" i="1" kern="1200" baseline="0" dirty="0" smtClean="0">
                          <a:solidFill>
                            <a:schemeClr val="dk1"/>
                          </a:solidFill>
                          <a:effectLst/>
                          <a:latin typeface="Arial Narrow" panose="020B0606020202030204" pitchFamily="34" charset="0"/>
                          <a:ea typeface="+mn-ea"/>
                          <a:cs typeface="Arial" panose="020B0604020202020204" pitchFamily="34" charset="0"/>
                        </a:rPr>
                        <a:t>Significa: reconocer las propias emociones y sus efectos</a:t>
                      </a:r>
                      <a:endParaRPr lang="es-MX" sz="750" dirty="0" smtClean="0">
                        <a:effectLst/>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pPr algn="ctr"/>
                      <a:endParaRPr lang="es-MX"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algn="ctr"/>
                      <a:endParaRPr lang="es-MX"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algn="ctr"/>
                      <a:endParaRPr lang="es-MX" sz="1000" dirty="0"/>
                    </a:p>
                  </a:txBody>
                  <a:tcP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50" b="1" i="0" kern="1200" baseline="0" dirty="0" smtClean="0">
                          <a:solidFill>
                            <a:schemeClr val="dk1"/>
                          </a:solidFill>
                          <a:effectLst/>
                          <a:latin typeface="Arial Narrow" panose="020B0606020202030204" pitchFamily="34" charset="0"/>
                          <a:ea typeface="+mn-ea"/>
                          <a:cs typeface="Arial" panose="020B0604020202020204" pitchFamily="34" charset="0"/>
                        </a:rPr>
                        <a:t>2. AUTOEVALUACIÓN PRECISA: </a:t>
                      </a:r>
                    </a:p>
                    <a:p>
                      <a:pPr marL="0" marR="0" indent="0" algn="ctr" defTabSz="914400" rtl="0" eaLnBrk="1" fontAlgn="auto" latinLnBrk="0" hangingPunct="1">
                        <a:lnSpc>
                          <a:spcPct val="100000"/>
                        </a:lnSpc>
                        <a:spcBef>
                          <a:spcPts val="0"/>
                        </a:spcBef>
                        <a:spcAft>
                          <a:spcPts val="0"/>
                        </a:spcAft>
                        <a:buClrTx/>
                        <a:buSzTx/>
                        <a:buFontTx/>
                        <a:buNone/>
                        <a:tabLst/>
                        <a:defRPr/>
                      </a:pPr>
                      <a:r>
                        <a:rPr lang="es-MX" sz="750" b="1" i="1" kern="1200" baseline="0" dirty="0" smtClean="0">
                          <a:solidFill>
                            <a:schemeClr val="dk1"/>
                          </a:solidFill>
                          <a:effectLst/>
                          <a:latin typeface="Arial Narrow" panose="020B0606020202030204" pitchFamily="34" charset="0"/>
                          <a:ea typeface="+mn-ea"/>
                          <a:cs typeface="Arial" panose="020B0604020202020204" pitchFamily="34" charset="0"/>
                        </a:rPr>
                        <a:t>Implica: conocer los propios recursos interiores, habilidades y límites</a:t>
                      </a:r>
                      <a:endParaRPr lang="es-MX" sz="750" dirty="0" smtClean="0">
                        <a:effectLst/>
                        <a:latin typeface="Arial Narrow" panose="020B0606020202030204" pitchFamily="34" charset="0"/>
                        <a:cs typeface="Arial" panose="020B0604020202020204" pitchFamily="34" charset="0"/>
                      </a:endParaRPr>
                    </a:p>
                  </a:txBody>
                  <a:tcPr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099277576"/>
                  </a:ext>
                </a:extLst>
              </a:tr>
              <a:tr h="209367">
                <a:tc>
                  <a:txBody>
                    <a:bodyPr/>
                    <a:lstStyle/>
                    <a:p>
                      <a:pPr algn="ctr"/>
                      <a:r>
                        <a:rPr lang="es-MX" sz="800" dirty="0" smtClean="0">
                          <a:latin typeface="Arial Narrow" panose="020B0606020202030204" pitchFamily="34" charset="0"/>
                          <a:cs typeface="Arial" panose="020B0604020202020204" pitchFamily="34" charset="0"/>
                          <a:sym typeface="Wingdings" panose="05000000000000000000" pitchFamily="2" charset="2"/>
                        </a:rPr>
                        <a:t></a:t>
                      </a: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173736" marR="0" indent="-173736" algn="just" rtl="0" eaLnBrk="1" fontAlgn="base" latinLnBrk="0" hangingPunct="1">
                        <a:spcBef>
                          <a:spcPts val="0"/>
                        </a:spcBef>
                        <a:spcAft>
                          <a:spcPts val="0"/>
                        </a:spcAft>
                      </a:pPr>
                      <a:r>
                        <a:rPr lang="es-MX" sz="750" b="0" i="0" u="none" strike="noStrike" kern="1200" baseline="0" dirty="0" smtClean="0">
                          <a:ln>
                            <a:noFill/>
                          </a:ln>
                          <a:solidFill>
                            <a:srgbClr val="000000"/>
                          </a:solidFill>
                          <a:effectLst/>
                          <a:latin typeface="Arial Narrow" panose="020B0606020202030204" pitchFamily="34" charset="0"/>
                          <a:ea typeface="Batang" panose="02030600000101010101"/>
                          <a:cs typeface="Arial" panose="020B0604020202020204" pitchFamily="34" charset="0"/>
                        </a:rPr>
                        <a:t>Saben </a:t>
                      </a:r>
                      <a:r>
                        <a:rPr lang="es-MX" sz="750" b="0" i="0" u="none" strike="noStrike" kern="1200" baseline="0" dirty="0">
                          <a:ln>
                            <a:noFill/>
                          </a:ln>
                          <a:solidFill>
                            <a:srgbClr val="000000"/>
                          </a:solidFill>
                          <a:effectLst/>
                          <a:latin typeface="Arial Narrow" panose="020B0606020202030204" pitchFamily="34" charset="0"/>
                          <a:ea typeface="Batang" panose="02030600000101010101"/>
                          <a:cs typeface="Arial" panose="020B0604020202020204" pitchFamily="34" charset="0"/>
                        </a:rPr>
                        <a:t>qué emociones experimentan y por qué.</a:t>
                      </a:r>
                      <a:endParaRPr lang="es-MX" sz="750" b="0" i="0" u="none" strike="noStrike" dirty="0">
                        <a:effectLst/>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75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75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75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750" b="1" i="0" u="none" strike="noStrike" kern="1200" dirty="0">
                          <a:solidFill>
                            <a:schemeClr val="tx1"/>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solidFill>
                          <a:schemeClr val="tx1"/>
                        </a:solidFill>
                        <a:effectLst/>
                        <a:latin typeface="Arial Narrow" panose="020B0606020202030204" pitchFamily="34" charset="0"/>
                        <a:cs typeface="Arial" panose="020B0604020202020204" pitchFamily="34" charset="0"/>
                      </a:endParaRPr>
                    </a:p>
                  </a:txBody>
                  <a:tcPr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marR="0" indent="0" algn="just" rtl="0" eaLnBrk="1" fontAlgn="base" latinLnBrk="0" hangingPunct="1">
                        <a:spcBef>
                          <a:spcPts val="0"/>
                        </a:spcBef>
                        <a:spcAft>
                          <a:spcPts val="0"/>
                        </a:spcAft>
                        <a:tabLst>
                          <a:tab pos="457200" algn="l"/>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Conocen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sus puntos fuertes y sus debilidades.</a:t>
                      </a:r>
                      <a:endParaRPr lang="es-MX" sz="750" b="0" i="0" u="none" strike="noStrike" dirty="0">
                        <a:effectLst/>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800" dirty="0">
                        <a:latin typeface="Arial Narrow" panose="020B0606020202030204" pitchFamily="34" charset="0"/>
                        <a:cs typeface="Arial" panose="020B060402020202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50300152"/>
                  </a:ext>
                </a:extLst>
              </a:tr>
              <a:tr h="329006">
                <a:tc>
                  <a:txBody>
                    <a:bodyPr/>
                    <a:lstStyle/>
                    <a:p>
                      <a:pPr algn="ctr"/>
                      <a:r>
                        <a:rPr lang="es-MX" sz="800" kern="1200" dirty="0" smtClean="0">
                          <a:solidFill>
                            <a:srgbClr val="000000"/>
                          </a:solidFill>
                          <a:effectLst/>
                          <a:latin typeface="Arial Narrow" panose="020B0606020202030204" pitchFamily="34" charset="0"/>
                          <a:ea typeface="+mn-ea"/>
                          <a:cs typeface="Arial" panose="020B0604020202020204" pitchFamily="34" charset="0"/>
                          <a:sym typeface="Wingdings" panose="05000000000000000000" pitchFamily="2" charset="2"/>
                        </a:rPr>
                        <a:t></a:t>
                      </a: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marR="0" indent="0" algn="just" rtl="0" eaLnBrk="1" fontAlgn="base" latinLnBrk="0" hangingPunct="1">
                        <a:spcBef>
                          <a:spcPts val="0"/>
                        </a:spcBef>
                        <a:spcAft>
                          <a:spcPts val="0"/>
                        </a:spcAft>
                      </a:pPr>
                      <a:r>
                        <a:rPr lang="es-MX" sz="800" b="0" i="0" u="none" strike="noStrike" kern="1200" baseline="0" dirty="0" smtClean="0">
                          <a:ln>
                            <a:noFill/>
                          </a:ln>
                          <a:solidFill>
                            <a:srgbClr val="000000"/>
                          </a:solidFill>
                          <a:effectLst/>
                          <a:latin typeface="Arial Narrow" panose="020B0606020202030204" pitchFamily="34" charset="0"/>
                          <a:ea typeface="Batang" panose="02030600000101010101"/>
                          <a:cs typeface="Arial" panose="020B0604020202020204" pitchFamily="34" charset="0"/>
                        </a:rPr>
                        <a:t>Perciben </a:t>
                      </a:r>
                      <a:r>
                        <a:rPr lang="es-MX" sz="800" b="0" i="0" u="none" strike="noStrike" kern="1200" baseline="0" dirty="0">
                          <a:ln>
                            <a:noFill/>
                          </a:ln>
                          <a:solidFill>
                            <a:srgbClr val="000000"/>
                          </a:solidFill>
                          <a:effectLst/>
                          <a:latin typeface="Arial Narrow" panose="020B0606020202030204" pitchFamily="34" charset="0"/>
                          <a:ea typeface="Batang" panose="02030600000101010101"/>
                          <a:cs typeface="Arial" panose="020B0604020202020204" pitchFamily="34" charset="0"/>
                        </a:rPr>
                        <a:t>los  vínculos  entre  sus  sentimientos  y  lo  </a:t>
                      </a:r>
                      <a:r>
                        <a:rPr lang="es-MX" sz="800" b="0" i="0" u="none" strike="noStrike" kern="1200" baseline="0" dirty="0" smtClean="0">
                          <a:ln>
                            <a:noFill/>
                          </a:ln>
                          <a:solidFill>
                            <a:srgbClr val="000000"/>
                          </a:solidFill>
                          <a:effectLst/>
                          <a:latin typeface="Arial Narrow" panose="020B0606020202030204" pitchFamily="34" charset="0"/>
                          <a:ea typeface="Batang" panose="02030600000101010101"/>
                          <a:cs typeface="Arial" panose="020B0604020202020204" pitchFamily="34" charset="0"/>
                        </a:rPr>
                        <a:t>que piensan</a:t>
                      </a:r>
                      <a:r>
                        <a:rPr lang="es-MX" sz="800" b="0" i="0" u="none" strike="noStrike" kern="1200" baseline="0" dirty="0">
                          <a:ln>
                            <a:noFill/>
                          </a:ln>
                          <a:solidFill>
                            <a:srgbClr val="000000"/>
                          </a:solidFill>
                          <a:effectLst/>
                          <a:latin typeface="Arial Narrow" panose="020B0606020202030204" pitchFamily="34" charset="0"/>
                          <a:ea typeface="Batang" panose="02030600000101010101"/>
                          <a:cs typeface="Arial" panose="020B0604020202020204" pitchFamily="34" charset="0"/>
                        </a:rPr>
                        <a:t>,  hacen  y   dicen.</a:t>
                      </a:r>
                      <a:endParaRPr lang="es-MX" sz="800" b="0" i="0" u="none" strike="noStrike" dirty="0">
                        <a:effectLst/>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0" i="0" u="none" strike="noStrike" kern="1200" dirty="0">
                          <a:solidFill>
                            <a:schemeClr val="tx1"/>
                          </a:solidFill>
                          <a:effectLst/>
                          <a:latin typeface="Arial Narrow" panose="020B0606020202030204" pitchFamily="34" charset="0"/>
                          <a:cs typeface="Arial" panose="020B0604020202020204" pitchFamily="34" charset="0"/>
                          <a:sym typeface="Wingdings" panose="05000000000000000000" pitchFamily="2" charset="2"/>
                        </a:rPr>
                        <a:t></a:t>
                      </a:r>
                      <a:endParaRPr lang="es-MX" sz="800" b="0" i="0" u="none" strike="noStrike" dirty="0">
                        <a:solidFill>
                          <a:schemeClr val="tx1"/>
                        </a:solidFill>
                        <a:effectLst/>
                        <a:latin typeface="Arial Narrow" panose="020B0606020202030204" pitchFamily="34" charset="0"/>
                        <a:cs typeface="Arial" panose="020B0604020202020204" pitchFamily="34" charset="0"/>
                      </a:endParaRPr>
                    </a:p>
                  </a:txBody>
                  <a:tcPr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marR="0" indent="0" algn="just" rtl="0" eaLnBrk="1" fontAlgn="base" latinLnBrk="0" hangingPunct="1">
                        <a:spcBef>
                          <a:spcPts val="0"/>
                        </a:spcBef>
                        <a:spcAft>
                          <a:spcPts val="0"/>
                        </a:spcAft>
                        <a:tabLst>
                          <a:tab pos="622300" algn="l"/>
                        </a:tabLst>
                      </a:pPr>
                      <a:r>
                        <a:rPr lang="es-MX" sz="8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Son </a:t>
                      </a:r>
                      <a:r>
                        <a:rPr lang="es-MX" sz="8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reflexivas y aprenden de la experiencia.</a:t>
                      </a:r>
                      <a:endParaRPr lang="es-MX" sz="800" b="0" i="0" u="none" strike="noStrike" dirty="0">
                        <a:effectLst/>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800" dirty="0">
                        <a:latin typeface="Arial Narrow" panose="020B0606020202030204" pitchFamily="34" charset="0"/>
                        <a:cs typeface="Arial" panose="020B060402020202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89209033"/>
                  </a:ext>
                </a:extLst>
              </a:tr>
              <a:tr h="329006">
                <a:tc>
                  <a:txBody>
                    <a:bodyPr/>
                    <a:lstStyle/>
                    <a:p>
                      <a:pPr algn="ctr"/>
                      <a:r>
                        <a:rPr lang="es-MX" sz="800" kern="1200" dirty="0" smtClean="0">
                          <a:solidFill>
                            <a:srgbClr val="000000"/>
                          </a:solidFill>
                          <a:effectLst/>
                          <a:latin typeface="Arial Narrow" panose="020B0606020202030204" pitchFamily="34" charset="0"/>
                          <a:ea typeface="+mn-ea"/>
                          <a:cs typeface="Arial" panose="020B0604020202020204" pitchFamily="34" charset="0"/>
                          <a:sym typeface="Wingdings" panose="05000000000000000000" pitchFamily="2" charset="2"/>
                        </a:rPr>
                        <a:t></a:t>
                      </a: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marR="0" indent="0" algn="just" rtl="0" eaLnBrk="1" fontAlgn="base" latinLnBrk="0" hangingPunct="1">
                        <a:spcBef>
                          <a:spcPts val="0"/>
                        </a:spcBef>
                        <a:spcAft>
                          <a:spcPts val="0"/>
                        </a:spcAft>
                        <a:tabLst>
                          <a:tab pos="622300" algn="l"/>
                        </a:tabLst>
                      </a:pPr>
                      <a:r>
                        <a:rPr lang="es-MX" sz="800" b="0" i="0" u="none" strike="noStrike" kern="1200" baseline="0" dirty="0" smtClean="0">
                          <a:ln>
                            <a:noFill/>
                          </a:ln>
                          <a:solidFill>
                            <a:srgbClr val="000000"/>
                          </a:solidFill>
                          <a:effectLst/>
                          <a:latin typeface="Arial Narrow" panose="020B0606020202030204" pitchFamily="34" charset="0"/>
                          <a:ea typeface="Batang" panose="02030600000101010101"/>
                          <a:cs typeface="Arial" panose="020B0604020202020204" pitchFamily="34" charset="0"/>
                        </a:rPr>
                        <a:t>Reconocen </a:t>
                      </a:r>
                      <a:r>
                        <a:rPr lang="es-MX" sz="800" b="0" i="0" u="none" strike="noStrike" kern="1200" baseline="0" dirty="0">
                          <a:ln>
                            <a:noFill/>
                          </a:ln>
                          <a:solidFill>
                            <a:srgbClr val="000000"/>
                          </a:solidFill>
                          <a:effectLst/>
                          <a:latin typeface="Arial Narrow" panose="020B0606020202030204" pitchFamily="34" charset="0"/>
                          <a:ea typeface="Batang" panose="02030600000101010101"/>
                          <a:cs typeface="Arial" panose="020B0604020202020204" pitchFamily="34" charset="0"/>
                        </a:rPr>
                        <a:t>qué efecto tienen esas sensaciones sobre su desempeño.</a:t>
                      </a:r>
                      <a:endParaRPr lang="es-MX" sz="800" b="0" i="0" u="none" strike="noStrike" dirty="0">
                        <a:effectLst/>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800" dirty="0" smtClean="0">
                        <a:latin typeface="Arial Narrow" panose="020B0606020202030204" pitchFamily="34" charset="0"/>
                        <a:cs typeface="Arial" panose="020B0604020202020204" pitchFamily="34" charset="0"/>
                      </a:endParaRPr>
                    </a:p>
                    <a:p>
                      <a:pPr algn="ct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0" i="0" u="none" strike="noStrike" kern="1200" dirty="0">
                          <a:solidFill>
                            <a:schemeClr val="tx1"/>
                          </a:solidFill>
                          <a:effectLst/>
                          <a:latin typeface="Arial Narrow" panose="020B0606020202030204" pitchFamily="34" charset="0"/>
                          <a:cs typeface="Arial" panose="020B0604020202020204" pitchFamily="34" charset="0"/>
                          <a:sym typeface="Wingdings" panose="05000000000000000000" pitchFamily="2" charset="2"/>
                        </a:rPr>
                        <a:t></a:t>
                      </a:r>
                      <a:endParaRPr lang="es-MX" sz="800" b="0" i="0" u="none" strike="noStrike" dirty="0">
                        <a:solidFill>
                          <a:schemeClr val="tx1"/>
                        </a:solidFill>
                        <a:effectLst/>
                        <a:latin typeface="Arial Narrow" panose="020B0606020202030204" pitchFamily="34" charset="0"/>
                        <a:cs typeface="Arial" panose="020B0604020202020204" pitchFamily="34" charset="0"/>
                      </a:endParaRPr>
                    </a:p>
                  </a:txBody>
                  <a:tcPr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marR="0" indent="0" algn="just" rtl="0" eaLnBrk="1" fontAlgn="base" latinLnBrk="0" hangingPunct="1">
                        <a:spcBef>
                          <a:spcPts val="0"/>
                        </a:spcBef>
                        <a:spcAft>
                          <a:spcPts val="0"/>
                        </a:spcAft>
                        <a:tabLst>
                          <a:tab pos="571500" algn="l"/>
                        </a:tabLst>
                      </a:pPr>
                      <a:r>
                        <a:rPr lang="es-MX" sz="8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Están </a:t>
                      </a:r>
                      <a:r>
                        <a:rPr lang="es-MX" sz="8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abiertas a  la  crítica   sincera   y   bien   intencionada,   a   las   nuevas    perspectivas, al aprendizaje constante y al desarrollo de sí mismas.</a:t>
                      </a:r>
                      <a:endParaRPr lang="es-MX" sz="800" b="0" i="0" u="none" strike="noStrike" dirty="0">
                        <a:effectLst/>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800" dirty="0">
                        <a:latin typeface="Arial Narrow" panose="020B0606020202030204" pitchFamily="34" charset="0"/>
                        <a:cs typeface="Arial" panose="020B060402020202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606984"/>
                  </a:ext>
                </a:extLst>
              </a:tr>
              <a:tr h="329006">
                <a:tc>
                  <a:txBody>
                    <a:bodyPr/>
                    <a:lstStyle/>
                    <a:p>
                      <a:pPr algn="ctr"/>
                      <a:r>
                        <a:rPr lang="es-MX" sz="800" kern="1200" dirty="0" smtClean="0">
                          <a:solidFill>
                            <a:srgbClr val="000000"/>
                          </a:solidFill>
                          <a:effectLst/>
                          <a:latin typeface="Arial Narrow" panose="020B0606020202030204" pitchFamily="34" charset="0"/>
                          <a:ea typeface="+mn-ea"/>
                          <a:cs typeface="Arial" panose="020B0604020202020204" pitchFamily="34" charset="0"/>
                          <a:sym typeface="Wingdings" panose="05000000000000000000" pitchFamily="2" charset="2"/>
                        </a:rPr>
                        <a:t></a:t>
                      </a: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marR="0" indent="0" algn="just" rtl="0" eaLnBrk="1" fontAlgn="base" latinLnBrk="0" hangingPunct="1">
                        <a:spcBef>
                          <a:spcPts val="0"/>
                        </a:spcBef>
                        <a:spcAft>
                          <a:spcPts val="0"/>
                        </a:spcAft>
                        <a:tabLst>
                          <a:tab pos="622300" algn="l"/>
                        </a:tabLst>
                      </a:pPr>
                      <a:r>
                        <a:rPr lang="es-MX" sz="800" b="0" i="0" u="none" strike="noStrike" kern="1200" baseline="0" dirty="0" smtClean="0">
                          <a:ln>
                            <a:noFill/>
                          </a:ln>
                          <a:solidFill>
                            <a:srgbClr val="000000"/>
                          </a:solidFill>
                          <a:effectLst/>
                          <a:latin typeface="Arial Narrow" panose="020B0606020202030204" pitchFamily="34" charset="0"/>
                          <a:ea typeface="Batang" panose="02030600000101010101"/>
                          <a:cs typeface="Arial" panose="020B0604020202020204" pitchFamily="34" charset="0"/>
                        </a:rPr>
                        <a:t>Conocen </a:t>
                      </a:r>
                      <a:r>
                        <a:rPr lang="es-MX" sz="800" b="0" i="0" u="none" strike="noStrike" kern="1200" baseline="0" dirty="0">
                          <a:ln>
                            <a:noFill/>
                          </a:ln>
                          <a:solidFill>
                            <a:srgbClr val="000000"/>
                          </a:solidFill>
                          <a:effectLst/>
                          <a:latin typeface="Arial Narrow" panose="020B0606020202030204" pitchFamily="34" charset="0"/>
                          <a:ea typeface="Batang" panose="02030600000101010101"/>
                          <a:cs typeface="Arial" panose="020B0604020202020204" pitchFamily="34" charset="0"/>
                        </a:rPr>
                        <a:t>sus valores y metas, y se guían por ellos</a:t>
                      </a:r>
                      <a:endParaRPr lang="es-MX" sz="800" b="0" i="0" u="none" strike="noStrike" dirty="0">
                        <a:effectLst/>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spcBef>
                          <a:spcPts val="0"/>
                        </a:spcBef>
                        <a:spcAft>
                          <a:spcPts val="0"/>
                        </a:spcAft>
                      </a:pPr>
                      <a:r>
                        <a:rPr lang="es-MX" sz="800" b="0" i="0" u="none" strike="noStrike" kern="1200" dirty="0">
                          <a:solidFill>
                            <a:schemeClr val="tx1"/>
                          </a:solidFill>
                          <a:effectLst/>
                          <a:latin typeface="Arial Narrow" panose="020B0606020202030204" pitchFamily="34" charset="0"/>
                          <a:cs typeface="Arial" panose="020B0604020202020204" pitchFamily="34" charset="0"/>
                          <a:sym typeface="Wingdings" panose="05000000000000000000" pitchFamily="2" charset="2"/>
                        </a:rPr>
                        <a:t></a:t>
                      </a:r>
                      <a:endParaRPr lang="es-MX" sz="800" b="0" i="0" u="none" strike="noStrike" dirty="0">
                        <a:solidFill>
                          <a:schemeClr val="tx1"/>
                        </a:solidFill>
                        <a:effectLst/>
                        <a:latin typeface="Arial Narrow" panose="020B0606020202030204" pitchFamily="34" charset="0"/>
                        <a:cs typeface="Arial" panose="020B0604020202020204" pitchFamily="34" charset="0"/>
                      </a:endParaRPr>
                    </a:p>
                  </a:txBody>
                  <a:tcPr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marR="0" indent="0" algn="just" rtl="0" eaLnBrk="1" fontAlgn="base" latinLnBrk="0" hangingPunct="1">
                        <a:spcBef>
                          <a:spcPts val="0"/>
                        </a:spcBef>
                        <a:spcAft>
                          <a:spcPts val="0"/>
                        </a:spcAft>
                        <a:tabLst>
                          <a:tab pos="457200" algn="l"/>
                          <a:tab pos="571500" algn="l"/>
                        </a:tabLst>
                      </a:pPr>
                      <a:r>
                        <a:rPr lang="es-MX" sz="8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Son </a:t>
                      </a:r>
                      <a:r>
                        <a:rPr lang="es-MX" sz="8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capaces de mostrar sentido del humor y perspectiva  con  respecto  a  sí  misma</a:t>
                      </a:r>
                      <a:endParaRPr lang="es-MX" sz="800" b="0" i="0" u="none" strike="noStrike" dirty="0">
                        <a:effectLst/>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ctr"/>
                      <a:endParaRPr lang="es-MX" sz="800" dirty="0">
                        <a:latin typeface="Arial Narrow" panose="020B0606020202030204" pitchFamily="34" charset="0"/>
                        <a:cs typeface="Arial" panose="020B060402020202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05712631"/>
                  </a:ext>
                </a:extLst>
              </a:tr>
              <a:tr h="180000">
                <a:tc gridSpan="2">
                  <a:txBody>
                    <a:bodyPr/>
                    <a:lstStyle/>
                    <a:p>
                      <a:pPr algn="ctr" rtl="0" eaLnBrk="1" fontAlgn="base" latinLnBrk="0" hangingPunct="1"/>
                      <a:r>
                        <a:rPr lang="es-MX" sz="750" b="1" i="0" kern="1200" baseline="0" dirty="0" smtClean="0">
                          <a:solidFill>
                            <a:schemeClr val="dk1"/>
                          </a:solidFill>
                          <a:effectLst/>
                          <a:latin typeface="Arial Narrow" panose="020B0606020202030204" pitchFamily="34" charset="0"/>
                          <a:ea typeface="+mn-ea"/>
                          <a:cs typeface="Arial" panose="020B0604020202020204" pitchFamily="34" charset="0"/>
                        </a:rPr>
                        <a:t>TOTAL  1. CONCIENCIA EMOCIONAL</a:t>
                      </a:r>
                      <a:endParaRPr lang="es-MX" sz="750" dirty="0">
                        <a:effectLst/>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pPr marL="0" marR="0" indent="0" algn="just" rtl="0" eaLnBrk="1" fontAlgn="base" latinLnBrk="0" hangingPunct="1">
                        <a:spcBef>
                          <a:spcPts val="0"/>
                        </a:spcBef>
                        <a:spcAft>
                          <a:spcPts val="0"/>
                        </a:spcAft>
                        <a:tabLst>
                          <a:tab pos="622300" algn="l"/>
                        </a:tabLst>
                      </a:pPr>
                      <a:endParaRPr lang="es-MX" sz="1800" b="0" i="0" u="none" strike="noStrike" dirty="0">
                        <a:effectLst/>
                        <a:latin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3">
                  <a:txBody>
                    <a:bodyPr/>
                    <a:lstStyle/>
                    <a:p>
                      <a:pPr algn="ctr"/>
                      <a:endParaRPr lang="es-MX" sz="75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pPr algn="ctr"/>
                      <a:endParaRPr lang="es-MX"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algn="ctr"/>
                      <a:endParaRPr lang="es-MX"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50" b="1" i="0" kern="1200" dirty="0" smtClean="0">
                          <a:solidFill>
                            <a:schemeClr val="dk1"/>
                          </a:solidFill>
                          <a:effectLst/>
                          <a:latin typeface="Arial Narrow" panose="020B0606020202030204" pitchFamily="34" charset="0"/>
                          <a:ea typeface="+mn-ea"/>
                          <a:cs typeface="Arial" panose="020B0604020202020204" pitchFamily="34" charset="0"/>
                        </a:rPr>
                        <a:t>TOTAL 2. AUTOEVALUACIÓN</a:t>
                      </a:r>
                      <a:r>
                        <a:rPr lang="es-MX" sz="750" b="1" i="0" kern="1200" baseline="0" dirty="0" smtClean="0">
                          <a:solidFill>
                            <a:schemeClr val="dk1"/>
                          </a:solidFill>
                          <a:effectLst/>
                          <a:latin typeface="Arial Narrow" panose="020B0606020202030204" pitchFamily="34" charset="0"/>
                          <a:ea typeface="+mn-ea"/>
                          <a:cs typeface="Arial" panose="020B0604020202020204" pitchFamily="34" charset="0"/>
                        </a:rPr>
                        <a:t> PRECISA</a:t>
                      </a:r>
                      <a:endParaRPr lang="es-MX" sz="750" dirty="0" smtClean="0">
                        <a:effectLst/>
                        <a:latin typeface="Arial Narrow" panose="020B0606020202030204" pitchFamily="34" charset="0"/>
                        <a:cs typeface="Arial" panose="020B0604020202020204" pitchFamily="34" charset="0"/>
                      </a:endParaRPr>
                    </a:p>
                  </a:txBody>
                  <a:tcPr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pPr algn="ctr"/>
                      <a:endParaRPr lang="es-MX"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3">
                  <a:txBody>
                    <a:bodyPr/>
                    <a:lstStyle/>
                    <a:p>
                      <a:pPr algn="ctr"/>
                      <a:endParaRPr lang="es-MX" sz="800" dirty="0">
                        <a:latin typeface="Arial Narrow" panose="020B0606020202030204" pitchFamily="34" charset="0"/>
                        <a:cs typeface="Arial" panose="020B060402020202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pPr algn="ctr"/>
                      <a:endParaRPr lang="es-MX"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algn="ctr"/>
                      <a:endParaRPr lang="es-MX"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3983281"/>
                  </a:ext>
                </a:extLst>
              </a:tr>
            </a:tbl>
          </a:graphicData>
        </a:graphic>
      </p:graphicFrame>
      <p:graphicFrame>
        <p:nvGraphicFramePr>
          <p:cNvPr id="5" name="Tabla 4"/>
          <p:cNvGraphicFramePr>
            <a:graphicFrameLocks noGrp="1"/>
          </p:cNvGraphicFramePr>
          <p:nvPr>
            <p:extLst/>
          </p:nvPr>
        </p:nvGraphicFramePr>
        <p:xfrm>
          <a:off x="2411760" y="4581128"/>
          <a:ext cx="4176002" cy="1864941"/>
        </p:xfrm>
        <a:graphic>
          <a:graphicData uri="http://schemas.openxmlformats.org/drawingml/2006/table">
            <a:tbl>
              <a:tblPr firstRow="1" bandRow="1"/>
              <a:tblGrid>
                <a:gridCol w="248659">
                  <a:extLst>
                    <a:ext uri="{9D8B030D-6E8A-4147-A177-3AD203B41FA5}">
                      <a16:colId xmlns:a16="http://schemas.microsoft.com/office/drawing/2014/main" val="883188677"/>
                    </a:ext>
                  </a:extLst>
                </a:gridCol>
                <a:gridCol w="3181366">
                  <a:extLst>
                    <a:ext uri="{9D8B030D-6E8A-4147-A177-3AD203B41FA5}">
                      <a16:colId xmlns:a16="http://schemas.microsoft.com/office/drawing/2014/main" val="2383170203"/>
                    </a:ext>
                  </a:extLst>
                </a:gridCol>
                <a:gridCol w="248659">
                  <a:extLst>
                    <a:ext uri="{9D8B030D-6E8A-4147-A177-3AD203B41FA5}">
                      <a16:colId xmlns:a16="http://schemas.microsoft.com/office/drawing/2014/main" val="666166452"/>
                    </a:ext>
                  </a:extLst>
                </a:gridCol>
                <a:gridCol w="248659">
                  <a:extLst>
                    <a:ext uri="{9D8B030D-6E8A-4147-A177-3AD203B41FA5}">
                      <a16:colId xmlns:a16="http://schemas.microsoft.com/office/drawing/2014/main" val="3258321280"/>
                    </a:ext>
                  </a:extLst>
                </a:gridCol>
                <a:gridCol w="248659">
                  <a:extLst>
                    <a:ext uri="{9D8B030D-6E8A-4147-A177-3AD203B41FA5}">
                      <a16:colId xmlns:a16="http://schemas.microsoft.com/office/drawing/2014/main" val="160209042"/>
                    </a:ext>
                  </a:extLst>
                </a:gridCol>
              </a:tblGrid>
              <a:tr h="336605">
                <a:tc gridSpan="5">
                  <a:txBody>
                    <a:bodyPr/>
                    <a:lstStyle/>
                    <a:p>
                      <a:pPr algn="ctr" rtl="0" eaLnBrk="1" fontAlgn="base" latinLnBrk="0" hangingPunct="1"/>
                      <a:r>
                        <a:rPr lang="es-MX" sz="800" b="1" i="0" kern="1200" baseline="0" dirty="0" smtClean="0">
                          <a:solidFill>
                            <a:schemeClr val="tx1"/>
                          </a:solidFill>
                          <a:effectLst/>
                          <a:latin typeface="Arial Narrow" panose="020B0606020202030204" pitchFamily="34" charset="0"/>
                          <a:ea typeface="+mn-ea"/>
                          <a:cs typeface="+mn-cs"/>
                        </a:rPr>
                        <a:t>3. CONFIANZA EN UNO MISMO: </a:t>
                      </a:r>
                    </a:p>
                    <a:p>
                      <a:pPr algn="ctr" rtl="0" eaLnBrk="1" fontAlgn="base" latinLnBrk="0" hangingPunct="1"/>
                      <a:r>
                        <a:rPr lang="es-MX" sz="800" b="1" i="1" kern="1200" baseline="0" dirty="0" smtClean="0">
                          <a:solidFill>
                            <a:schemeClr val="tx1"/>
                          </a:solidFill>
                          <a:effectLst/>
                          <a:latin typeface="Arial Narrow" panose="020B0606020202030204" pitchFamily="34" charset="0"/>
                          <a:ea typeface="+mn-ea"/>
                          <a:cs typeface="+mn-cs"/>
                        </a:rPr>
                        <a:t>Significa: fuerte sentido de lo que valemos y de nuestras capacidades.</a:t>
                      </a:r>
                      <a:endParaRPr lang="es-MX" sz="800" dirty="0">
                        <a:effectLst/>
                        <a:latin typeface="Arial Narrow" panose="020B060602020203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997074235"/>
                  </a:ext>
                </a:extLst>
              </a:tr>
              <a:tr h="214203">
                <a:tc>
                  <a:txBody>
                    <a:bodyPr/>
                    <a:lstStyle/>
                    <a:p>
                      <a:pPr marL="0" algn="ctr" rtl="0" eaLnBrk="1" fontAlgn="t"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sym typeface="Wingdings" panose="05000000000000000000" pitchFamily="2" charset="2"/>
                        </a:rPr>
                        <a:t></a:t>
                      </a:r>
                      <a:endParaRPr lang="es-MX" sz="80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tc>
                  <a:txBody>
                    <a:bodyPr/>
                    <a:lstStyle/>
                    <a:p>
                      <a:pPr marL="0" marR="0" indent="0" algn="just" rtl="0" eaLnBrk="1" fontAlgn="base" latinLnBrk="0" hangingPunct="1">
                        <a:spcBef>
                          <a:spcPts val="0"/>
                        </a:spcBef>
                        <a:spcAft>
                          <a:spcPts val="0"/>
                        </a:spcAft>
                        <a:tabLst>
                          <a:tab pos="342900" algn="l"/>
                          <a:tab pos="571500" algn="l"/>
                        </a:tabLst>
                      </a:pPr>
                      <a:r>
                        <a:rPr lang="es-MX" sz="8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Se </a:t>
                      </a:r>
                      <a:r>
                        <a:rPr lang="es-MX" sz="8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muestran seguras de sí mismas; tienen “presencia”.</a:t>
                      </a:r>
                      <a:endParaRPr lang="es-MX" sz="80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232058560"/>
                  </a:ext>
                </a:extLst>
              </a:tr>
              <a:tr h="336605">
                <a:tc>
                  <a:txBody>
                    <a:bodyPr/>
                    <a:lstStyle/>
                    <a:p>
                      <a:pPr marL="0" algn="ctr" rtl="0" eaLnBrk="1" fontAlgn="t"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sym typeface="Wingdings" panose="05000000000000000000" pitchFamily="2" charset="2"/>
                        </a:rPr>
                        <a:t></a:t>
                      </a:r>
                      <a:endParaRPr lang="es-MX" sz="80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tc>
                  <a:txBody>
                    <a:bodyPr/>
                    <a:lstStyle/>
                    <a:p>
                      <a:pPr marL="0" marR="0" indent="0" algn="just" rtl="0" eaLnBrk="1" fontAlgn="base" latinLnBrk="0" hangingPunct="1">
                        <a:spcBef>
                          <a:spcPts val="0"/>
                        </a:spcBef>
                        <a:spcAft>
                          <a:spcPts val="0"/>
                        </a:spcAft>
                        <a:tabLst>
                          <a:tab pos="622300" algn="l"/>
                        </a:tabLst>
                      </a:pPr>
                      <a:r>
                        <a:rPr lang="es-MX" sz="8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Pueden </a:t>
                      </a:r>
                      <a:r>
                        <a:rPr lang="es-MX" sz="8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expresar opiniones que despierten rechazo y arriesgarse  por  lo  que  consideran correcto.</a:t>
                      </a:r>
                      <a:endParaRPr lang="es-MX" sz="80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96952607"/>
                  </a:ext>
                </a:extLst>
              </a:tr>
              <a:tr h="336605">
                <a:tc>
                  <a:txBody>
                    <a:bodyPr/>
                    <a:lstStyle/>
                    <a:p>
                      <a:pPr marL="0" algn="ctr" rtl="0" eaLnBrk="1" fontAlgn="t"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sym typeface="Wingdings" panose="05000000000000000000" pitchFamily="2" charset="2"/>
                        </a:rPr>
                        <a:t></a:t>
                      </a:r>
                      <a:endParaRPr lang="es-MX" sz="80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tc>
                  <a:txBody>
                    <a:bodyPr/>
                    <a:lstStyle/>
                    <a:p>
                      <a:pPr marL="0" marR="0" indent="0" algn="just" rtl="0" eaLnBrk="1" fontAlgn="base" latinLnBrk="0" hangingPunct="1">
                        <a:spcBef>
                          <a:spcPts val="0"/>
                        </a:spcBef>
                        <a:spcAft>
                          <a:spcPts val="0"/>
                        </a:spcAft>
                        <a:tabLst>
                          <a:tab pos="457200" algn="l"/>
                          <a:tab pos="571500" algn="l"/>
                        </a:tabLst>
                      </a:pPr>
                      <a:r>
                        <a:rPr lang="es-MX" sz="8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Son   </a:t>
                      </a:r>
                      <a:r>
                        <a:rPr lang="es-MX" sz="8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decididas;   pueden   tomar    decisiones    firmes    a    pesar    de    las incertidumbres y las presiones.</a:t>
                      </a:r>
                      <a:endParaRPr lang="es-MX" sz="80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endParaRPr lang="es-MX" sz="800" b="0" i="0" u="none" strike="noStrike" dirty="0">
                        <a:effectLst/>
                        <a:latin typeface="Arial Narrow" panose="020B060602020203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349874123"/>
                  </a:ext>
                </a:extLst>
              </a:tr>
              <a:tr h="214203">
                <a:tc>
                  <a:txBody>
                    <a:bodyPr/>
                    <a:lstStyle/>
                    <a:p>
                      <a:pPr marL="0" algn="ctr" rtl="0" eaLnBrk="1" fontAlgn="t"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sym typeface="Wingdings" panose="05000000000000000000" pitchFamily="2" charset="2"/>
                        </a:rPr>
                        <a:t></a:t>
                      </a:r>
                      <a:endParaRPr lang="es-MX" sz="80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tc>
                  <a:txBody>
                    <a:bodyPr/>
                    <a:lstStyle/>
                    <a:p>
                      <a:pPr marL="0" marR="0" indent="0" algn="just" rtl="0" eaLnBrk="1" fontAlgn="base" latinLnBrk="0" hangingPunct="1">
                        <a:spcBef>
                          <a:spcPts val="0"/>
                        </a:spcBef>
                        <a:spcAft>
                          <a:spcPts val="0"/>
                        </a:spcAft>
                        <a:tabLst>
                          <a:tab pos="342900" algn="l"/>
                          <a:tab pos="571500" algn="l"/>
                        </a:tabLst>
                      </a:pPr>
                      <a:r>
                        <a:rPr lang="es-MX" sz="8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Se </a:t>
                      </a:r>
                      <a:r>
                        <a:rPr lang="es-MX" sz="8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muestran seguras de sí mismas; tienen “presencia”.</a:t>
                      </a:r>
                      <a:endParaRPr lang="es-MX" sz="80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747365515"/>
                  </a:ext>
                </a:extLst>
              </a:tr>
              <a:tr h="180000">
                <a:tc gridSpan="2">
                  <a:txBody>
                    <a:bodyPr/>
                    <a:lstStyle/>
                    <a:p>
                      <a:pPr marL="0" algn="ctr" rtl="0" eaLnBrk="1" fontAlgn="base" latinLnBrk="0" hangingPunct="1">
                        <a:spcBef>
                          <a:spcPts val="0"/>
                        </a:spcBef>
                        <a:spcAft>
                          <a:spcPts val="0"/>
                        </a:spcAft>
                      </a:pPr>
                      <a:r>
                        <a:rPr lang="es-MX" sz="800" b="1" i="0" u="none" strike="noStrike" kern="1200" baseline="0" dirty="0">
                          <a:solidFill>
                            <a:srgbClr val="000000"/>
                          </a:solidFill>
                          <a:effectLst/>
                          <a:latin typeface="Arial Narrow" panose="020B0606020202030204" pitchFamily="34" charset="0"/>
                        </a:rPr>
                        <a:t>TOTAL  </a:t>
                      </a:r>
                      <a:r>
                        <a:rPr lang="es-MX" sz="800" b="1" i="0" u="none" strike="noStrike" kern="1200" baseline="0" dirty="0" smtClean="0">
                          <a:solidFill>
                            <a:srgbClr val="000000"/>
                          </a:solidFill>
                          <a:effectLst/>
                          <a:latin typeface="Arial Narrow" panose="020B0606020202030204" pitchFamily="34" charset="0"/>
                        </a:rPr>
                        <a:t>3. CONFIANZA EN UNO MISMO</a:t>
                      </a: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4126227797"/>
                  </a:ext>
                </a:extLst>
              </a:tr>
              <a:tr h="180000">
                <a:tc gridSpan="2">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800" b="1" i="0" kern="1200" dirty="0" smtClean="0">
                          <a:solidFill>
                            <a:schemeClr val="tx1"/>
                          </a:solidFill>
                          <a:effectLst/>
                          <a:latin typeface="Arial Narrow" panose="020B0606020202030204" pitchFamily="34" charset="0"/>
                          <a:ea typeface="+mn-ea"/>
                          <a:cs typeface="+mn-cs"/>
                        </a:rPr>
                        <a:t>I AUTOCONOCIMIENTO</a:t>
                      </a:r>
                      <a:r>
                        <a:rPr lang="es-MX" sz="800" b="0" i="0" kern="1200" dirty="0" smtClean="0">
                          <a:solidFill>
                            <a:schemeClr val="tx1"/>
                          </a:solidFill>
                          <a:effectLst/>
                          <a:latin typeface="Arial Narrow" panose="020B0606020202030204" pitchFamily="34" charset="0"/>
                          <a:ea typeface="+mn-ea"/>
                          <a:cs typeface="+mn-cs"/>
                        </a:rPr>
                        <a:t>.</a:t>
                      </a:r>
                      <a:r>
                        <a:rPr lang="es-MX" sz="800" b="0" i="0" kern="1200" baseline="0" dirty="0" smtClean="0">
                          <a:solidFill>
                            <a:schemeClr val="tx1"/>
                          </a:solidFill>
                          <a:effectLst/>
                          <a:latin typeface="Arial Narrow" panose="020B0606020202030204" pitchFamily="34" charset="0"/>
                          <a:ea typeface="+mn-ea"/>
                          <a:cs typeface="+mn-cs"/>
                        </a:rPr>
                        <a:t>  </a:t>
                      </a:r>
                      <a:r>
                        <a:rPr lang="es-MX" sz="800" b="1" i="0" kern="1200" baseline="0" dirty="0" smtClean="0">
                          <a:solidFill>
                            <a:schemeClr val="tx1"/>
                          </a:solidFill>
                          <a:effectLst/>
                          <a:latin typeface="Arial Narrow" panose="020B0606020202030204" pitchFamily="34" charset="0"/>
                          <a:ea typeface="+mn-ea"/>
                          <a:cs typeface="+mn-cs"/>
                        </a:rPr>
                        <a:t>GRAN TOTAL</a:t>
                      </a:r>
                      <a:endParaRPr lang="es-MX" sz="800" dirty="0" smtClean="0">
                        <a:effectLst/>
                        <a:latin typeface="Arial Narrow" panose="020B060602020203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gridSpan="3">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4050601764"/>
                  </a:ext>
                </a:extLst>
              </a:tr>
            </a:tbl>
          </a:graphicData>
        </a:graphic>
      </p:graphicFrame>
      <p:sp>
        <p:nvSpPr>
          <p:cNvPr id="8" name="3 Marcador de número de diapositiva"/>
          <p:cNvSpPr>
            <a:spLocks noGrp="1"/>
          </p:cNvSpPr>
          <p:nvPr>
            <p:ph type="sldNum" sz="quarter" idx="12"/>
          </p:nvPr>
        </p:nvSpPr>
        <p:spPr>
          <a:xfrm>
            <a:off x="6974904" y="6453336"/>
            <a:ext cx="2133600" cy="365125"/>
          </a:xfrm>
        </p:spPr>
        <p:txBody>
          <a:bodyPr/>
          <a:lstStyle/>
          <a:p>
            <a:fld id="{1D0BF17A-B6C4-43ED-8520-84B2BEDFC89F}" type="slidenum">
              <a:rPr lang="es-ES" altLang="es-MX" sz="900">
                <a:solidFill>
                  <a:schemeClr val="tx1"/>
                </a:solidFill>
              </a:rPr>
              <a:pPr/>
              <a:t>3</a:t>
            </a:fld>
            <a:endParaRPr lang="es-ES" altLang="es-MX" sz="900" dirty="0">
              <a:solidFill>
                <a:schemeClr val="tx1"/>
              </a:solidFill>
            </a:endParaRPr>
          </a:p>
        </p:txBody>
      </p:sp>
      <p:graphicFrame>
        <p:nvGraphicFramePr>
          <p:cNvPr id="2" name="Tabla 1"/>
          <p:cNvGraphicFramePr>
            <a:graphicFrameLocks noGrp="1"/>
          </p:cNvGraphicFramePr>
          <p:nvPr>
            <p:extLst/>
          </p:nvPr>
        </p:nvGraphicFramePr>
        <p:xfrm>
          <a:off x="467544" y="692696"/>
          <a:ext cx="8207998" cy="1536700"/>
        </p:xfrm>
        <a:graphic>
          <a:graphicData uri="http://schemas.openxmlformats.org/drawingml/2006/table">
            <a:tbl>
              <a:tblPr firstRow="1" bandRow="1"/>
              <a:tblGrid>
                <a:gridCol w="417401">
                  <a:extLst>
                    <a:ext uri="{9D8B030D-6E8A-4147-A177-3AD203B41FA5}">
                      <a16:colId xmlns:a16="http://schemas.microsoft.com/office/drawing/2014/main" val="2891360674"/>
                    </a:ext>
                  </a:extLst>
                </a:gridCol>
                <a:gridCol w="5127215">
                  <a:extLst>
                    <a:ext uri="{9D8B030D-6E8A-4147-A177-3AD203B41FA5}">
                      <a16:colId xmlns:a16="http://schemas.microsoft.com/office/drawing/2014/main" val="734500393"/>
                    </a:ext>
                  </a:extLst>
                </a:gridCol>
                <a:gridCol w="887794">
                  <a:extLst>
                    <a:ext uri="{9D8B030D-6E8A-4147-A177-3AD203B41FA5}">
                      <a16:colId xmlns:a16="http://schemas.microsoft.com/office/drawing/2014/main" val="2394790191"/>
                    </a:ext>
                  </a:extLst>
                </a:gridCol>
                <a:gridCol w="887794">
                  <a:extLst>
                    <a:ext uri="{9D8B030D-6E8A-4147-A177-3AD203B41FA5}">
                      <a16:colId xmlns:a16="http://schemas.microsoft.com/office/drawing/2014/main" val="627826527"/>
                    </a:ext>
                  </a:extLst>
                </a:gridCol>
                <a:gridCol w="887794">
                  <a:extLst>
                    <a:ext uri="{9D8B030D-6E8A-4147-A177-3AD203B41FA5}">
                      <a16:colId xmlns:a16="http://schemas.microsoft.com/office/drawing/2014/main" val="487921676"/>
                    </a:ext>
                  </a:extLst>
                </a:gridCol>
              </a:tblGrid>
              <a:tr h="657760">
                <a:tc gridSpan="5">
                  <a:txBody>
                    <a:bodyPr/>
                    <a:lstStyle/>
                    <a:p>
                      <a:pPr marL="0" algn="ctr" rtl="0" eaLnBrk="1" fontAlgn="t" latinLnBrk="0" hangingPunct="1">
                        <a:spcBef>
                          <a:spcPts val="0"/>
                        </a:spcBef>
                        <a:spcAft>
                          <a:spcPts val="0"/>
                        </a:spcAft>
                      </a:pPr>
                      <a:r>
                        <a:rPr lang="es-MX" sz="800" b="1" i="0" u="none" strike="noStrike" kern="1200" dirty="0" smtClean="0">
                          <a:solidFill>
                            <a:srgbClr val="000000"/>
                          </a:solidFill>
                          <a:effectLst/>
                          <a:latin typeface="Arial Narrow" panose="020B0606020202030204" pitchFamily="34" charset="0"/>
                        </a:rPr>
                        <a:t>AUTO </a:t>
                      </a:r>
                      <a:r>
                        <a:rPr lang="es-MX" sz="800" b="1" i="0" u="none" strike="noStrike" kern="1200" dirty="0">
                          <a:solidFill>
                            <a:srgbClr val="000000"/>
                          </a:solidFill>
                          <a:effectLst/>
                          <a:latin typeface="Arial Narrow" panose="020B0606020202030204" pitchFamily="34" charset="0"/>
                        </a:rPr>
                        <a:t>EVALUACIÓN </a:t>
                      </a:r>
                      <a:r>
                        <a:rPr lang="es-MX" sz="800" b="1" i="0" u="none" strike="noStrike" kern="1200" dirty="0" smtClean="0">
                          <a:solidFill>
                            <a:srgbClr val="000000"/>
                          </a:solidFill>
                          <a:effectLst/>
                          <a:latin typeface="Arial Narrow" panose="020B0606020202030204" pitchFamily="34" charset="0"/>
                        </a:rPr>
                        <a:t>1.1:  </a:t>
                      </a:r>
                      <a:r>
                        <a:rPr lang="es-MX" sz="800" b="1" i="0" u="none" strike="noStrike" kern="1200" dirty="0">
                          <a:solidFill>
                            <a:srgbClr val="000000"/>
                          </a:solidFill>
                          <a:effectLst/>
                          <a:latin typeface="Arial Narrow" panose="020B0606020202030204" pitchFamily="34" charset="0"/>
                        </a:rPr>
                        <a:t>¿CUALES APTITUDES DE INTELIGENCIA EMOCIONAL LO</a:t>
                      </a:r>
                      <a:r>
                        <a:rPr lang="es-MX" sz="800" b="1" i="0" u="none" strike="noStrike" kern="1200" baseline="0" dirty="0">
                          <a:solidFill>
                            <a:srgbClr val="000000"/>
                          </a:solidFill>
                          <a:effectLst/>
                          <a:latin typeface="Arial Narrow" panose="020B0606020202030204" pitchFamily="34" charset="0"/>
                        </a:rPr>
                        <a:t> CARACTERIZAN MEJOR</a:t>
                      </a:r>
                      <a:r>
                        <a:rPr lang="es-MX" sz="800" b="1" i="0" u="none" strike="noStrike" kern="1200" dirty="0">
                          <a:solidFill>
                            <a:srgbClr val="000000"/>
                          </a:solidFill>
                          <a:effectLst/>
                          <a:latin typeface="Arial Narrow" panose="020B0606020202030204" pitchFamily="34" charset="0"/>
                        </a:rPr>
                        <a:t>?  </a:t>
                      </a:r>
                      <a:endParaRPr lang="es-MX" sz="800" b="0" i="0" u="none" strike="noStrike" dirty="0">
                        <a:effectLst/>
                        <a:latin typeface="Arial Narrow" panose="020B0606020202030204" pitchFamily="34" charset="0"/>
                      </a:endParaRPr>
                    </a:p>
                    <a:p>
                      <a:pPr marL="0" algn="ctr"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INSTRUCCIONES</a:t>
                      </a:r>
                      <a:endParaRPr lang="es-MX" sz="800" b="0" i="0" u="none" strike="noStrike" dirty="0">
                        <a:effectLst/>
                        <a:latin typeface="Arial Narrow" panose="020B0606020202030204" pitchFamily="34" charset="0"/>
                      </a:endParaRPr>
                    </a:p>
                    <a:p>
                      <a:pPr marL="0" algn="just" rtl="0" eaLnBrk="1" fontAlgn="t"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rPr>
                        <a:t>La</a:t>
                      </a:r>
                      <a:r>
                        <a:rPr lang="es-MX" sz="800" b="0" i="0" u="none" strike="noStrike" kern="1200" baseline="0" dirty="0">
                          <a:solidFill>
                            <a:srgbClr val="000000"/>
                          </a:solidFill>
                          <a:effectLst/>
                          <a:latin typeface="Arial Narrow" panose="020B0606020202030204" pitchFamily="34" charset="0"/>
                        </a:rPr>
                        <a:t> percepción, conocimiento  y desarrollo de las aptitudes de las personas, constituyen uno de los factores más importantes de su madurez, estabilidad y crecimiento personal y laboral.  Basada en la inteligencia emocional, la </a:t>
                      </a:r>
                      <a:r>
                        <a:rPr lang="es-MX" sz="800" b="1" i="1" u="none" strike="noStrike" kern="1200" baseline="0" dirty="0">
                          <a:solidFill>
                            <a:srgbClr val="000000"/>
                          </a:solidFill>
                          <a:effectLst/>
                          <a:latin typeface="Arial Narrow" panose="020B0606020202030204" pitchFamily="34" charset="0"/>
                        </a:rPr>
                        <a:t>presente autoevaluación describe 22 aptitudes, divididas en dos grande grupos: Aptitudes personales y aptitudes  sociales. </a:t>
                      </a:r>
                      <a:r>
                        <a:rPr lang="es-MX" sz="800" b="0" i="0" u="none" strike="noStrike" kern="1200" baseline="0" dirty="0">
                          <a:solidFill>
                            <a:srgbClr val="000000"/>
                          </a:solidFill>
                          <a:effectLst/>
                          <a:latin typeface="Arial Narrow" panose="020B0606020202030204" pitchFamily="34" charset="0"/>
                        </a:rPr>
                        <a:t>La primera de ella describe 3 categorías y la segunda dos.  Siga las siguientes instrucciones.</a:t>
                      </a:r>
                      <a:endParaRPr lang="es-MX" sz="900" b="0" i="0" u="none" strike="noStrike" dirty="0">
                        <a:effectLst/>
                        <a:latin typeface="Arial Narrow" panose="020B0606020202030204" pitchFamily="34" charset="0"/>
                      </a:endParaRP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935273256"/>
                  </a:ext>
                </a:extLst>
              </a:tr>
              <a:tr h="0">
                <a:tc gridSpan="5">
                  <a:txBody>
                    <a:bodyPr/>
                    <a:lstStyle/>
                    <a:p>
                      <a:pPr marL="0" algn="l" rtl="0" eaLnBrk="1" fontAlgn="t" latinLnBrk="0" hangingPunct="1">
                        <a:spcBef>
                          <a:spcPts val="0"/>
                        </a:spcBef>
                        <a:spcAft>
                          <a:spcPts val="0"/>
                        </a:spcAft>
                      </a:pPr>
                      <a:endParaRPr lang="es-MX" sz="100" b="0" i="0" u="none" strike="noStrike" dirty="0">
                        <a:effectLst/>
                        <a:latin typeface="Arial" panose="020B0604020202020204" pitchFamily="34" charset="0"/>
                      </a:endParaRPr>
                    </a:p>
                  </a:txBody>
                  <a:tcPr marL="121920" marR="12192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696854131"/>
                  </a:ext>
                </a:extLst>
              </a:tr>
              <a:tr h="376919">
                <a:tc>
                  <a:txBody>
                    <a:bodyPr/>
                    <a:lstStyle/>
                    <a:p>
                      <a:pPr marL="0" algn="ctr" rtl="0" eaLnBrk="1" fontAlgn="ctr" latinLnBrk="0" hangingPunct="1">
                        <a:spcBef>
                          <a:spcPts val="0"/>
                        </a:spcBef>
                        <a:spcAft>
                          <a:spcPts val="0"/>
                        </a:spcAft>
                      </a:pPr>
                      <a:r>
                        <a:rPr lang="es-MX" sz="800" b="1" i="0" u="none" strike="noStrike" kern="1200" dirty="0">
                          <a:solidFill>
                            <a:srgbClr val="FF0000"/>
                          </a:solidFill>
                          <a:effectLst/>
                          <a:latin typeface="Arial Narrow" panose="020B0606020202030204" pitchFamily="34" charset="0"/>
                          <a:cs typeface="Arial" panose="020B0604020202020204" pitchFamily="34" charset="0"/>
                        </a:rPr>
                        <a:t>1</a:t>
                      </a:r>
                      <a:endParaRPr lang="es-MX" sz="800" b="0" i="0" u="none" strike="noStrike" dirty="0">
                        <a:effectLst/>
                        <a:latin typeface="Arial Narrow" panose="020B0606020202030204" pitchFamily="34" charset="0"/>
                        <a:cs typeface="Arial" panose="020B0604020202020204" pitchFamily="34" charset="0"/>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gridSpan="4">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Narrow" panose="020B0606020202030204" pitchFamily="34" charset="0"/>
                        </a:rPr>
                        <a:t>Lea cada una de las </a:t>
                      </a:r>
                      <a:r>
                        <a:rPr lang="es-MX" sz="700" b="1" i="1" u="none" strike="noStrike" kern="1200" dirty="0">
                          <a:solidFill>
                            <a:srgbClr val="000000"/>
                          </a:solidFill>
                          <a:effectLst/>
                          <a:latin typeface="Arial Narrow" panose="020B0606020202030204" pitchFamily="34" charset="0"/>
                        </a:rPr>
                        <a:t>acepciones</a:t>
                      </a:r>
                      <a:r>
                        <a:rPr lang="es-MX" sz="700" b="0" i="0" u="none" strike="noStrike" kern="1200" baseline="0" dirty="0">
                          <a:solidFill>
                            <a:srgbClr val="000000"/>
                          </a:solidFill>
                          <a:effectLst/>
                          <a:latin typeface="Arial Narrow" panose="020B0606020202030204" pitchFamily="34" charset="0"/>
                        </a:rPr>
                        <a:t> de los cuadros de las 22 aptitudes que se describen a continuación. Según su experiencia y criterio califique cada una de ellas de acuerdo a los siguientes </a:t>
                      </a:r>
                      <a:r>
                        <a:rPr lang="es-MX" sz="700" b="0" i="0" u="none" strike="noStrike" kern="1200" baseline="0" dirty="0" smtClean="0">
                          <a:solidFill>
                            <a:srgbClr val="000000"/>
                          </a:solidFill>
                          <a:effectLst/>
                          <a:latin typeface="Arial Narrow" panose="020B0606020202030204" pitchFamily="34" charset="0"/>
                        </a:rPr>
                        <a:t>valores.</a:t>
                      </a:r>
                      <a:r>
                        <a:rPr lang="es-MX" sz="700" b="0" i="0" u="none" strike="noStrike" kern="1200" baseline="0" dirty="0">
                          <a:solidFill>
                            <a:schemeClr val="tx1"/>
                          </a:solidFill>
                          <a:effectLst/>
                          <a:latin typeface="Arial Narrow" panose="020B0606020202030204" pitchFamily="34" charset="0"/>
                        </a:rPr>
                        <a:t> </a:t>
                      </a:r>
                      <a:r>
                        <a:rPr lang="es-MX" sz="700" b="1" i="0" u="none" strike="noStrike" kern="1200" dirty="0" smtClean="0">
                          <a:solidFill>
                            <a:srgbClr val="000000"/>
                          </a:solidFill>
                          <a:effectLst/>
                          <a:latin typeface="Arial Narrow" panose="020B0606020202030204" pitchFamily="34" charset="0"/>
                        </a:rPr>
                        <a:t>Anote  </a:t>
                      </a:r>
                      <a:r>
                        <a:rPr lang="es-MX" sz="700" b="1" i="0" u="none" strike="noStrike" kern="1200" dirty="0">
                          <a:solidFill>
                            <a:srgbClr val="000000"/>
                          </a:solidFill>
                          <a:effectLst/>
                          <a:latin typeface="Arial Narrow" panose="020B0606020202030204" pitchFamily="34" charset="0"/>
                        </a:rPr>
                        <a:t>en el casillero respectivo,  </a:t>
                      </a:r>
                      <a:r>
                        <a:rPr lang="es-MX" sz="700" b="1" i="1" u="none" strike="noStrike" kern="1200" dirty="0">
                          <a:solidFill>
                            <a:srgbClr val="000000"/>
                          </a:solidFill>
                          <a:effectLst/>
                          <a:latin typeface="Arial Narrow" panose="020B0606020202030204" pitchFamily="34" charset="0"/>
                        </a:rPr>
                        <a:t>9 si</a:t>
                      </a:r>
                      <a:r>
                        <a:rPr lang="es-MX" sz="700" b="1" i="1" u="none" strike="noStrike" kern="1200" baseline="0" dirty="0">
                          <a:solidFill>
                            <a:srgbClr val="000000"/>
                          </a:solidFill>
                          <a:effectLst/>
                          <a:latin typeface="Arial Narrow" panose="020B0606020202030204" pitchFamily="34" charset="0"/>
                        </a:rPr>
                        <a:t> es Muy bien o Bien; 6 Si es aceptable o regular  o 3 si es pésimo o malo</a:t>
                      </a:r>
                      <a:r>
                        <a:rPr lang="es-MX" sz="700" b="1" i="1" u="none" strike="noStrike" kern="1200" baseline="0" dirty="0" smtClean="0">
                          <a:solidFill>
                            <a:srgbClr val="000000"/>
                          </a:solidFill>
                          <a:effectLst/>
                          <a:latin typeface="Arial Narrow" panose="020B0606020202030204" pitchFamily="34" charset="0"/>
                        </a:rPr>
                        <a:t>. Sume los valores anotados en el renglón de cada categoría. Al final de cada grupo, anote la suma del total de las categorías correspondientes.</a:t>
                      </a:r>
                      <a:endParaRPr lang="es-MX" sz="700" b="0" i="0" u="none" strike="noStrike" dirty="0">
                        <a:effectLst/>
                        <a:latin typeface="Arial Narrow" panose="020B0606020202030204" pitchFamily="34" charset="0"/>
                      </a:endParaRP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663554979"/>
                  </a:ext>
                </a:extLst>
              </a:tr>
              <a:tr h="0">
                <a:tc gridSpan="5">
                  <a:txBody>
                    <a:bodyPr/>
                    <a:lstStyle/>
                    <a:p>
                      <a:pPr marL="0" algn="l" rtl="0" eaLnBrk="1" fontAlgn="t" latinLnBrk="0" hangingPunct="1">
                        <a:spcBef>
                          <a:spcPts val="0"/>
                        </a:spcBef>
                        <a:spcAft>
                          <a:spcPts val="0"/>
                        </a:spcAft>
                      </a:pPr>
                      <a:endParaRPr lang="es-MX" sz="100" b="0" i="0" u="none" strike="noStrike" dirty="0">
                        <a:effectLst/>
                        <a:latin typeface="Arial" panose="020B0604020202020204" pitchFamily="34" charset="0"/>
                      </a:endParaRPr>
                    </a:p>
                  </a:txBody>
                  <a:tcPr marL="121920" marR="12192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4105729079"/>
                  </a:ext>
                </a:extLst>
              </a:tr>
              <a:tr h="252000">
                <a:tc gridSpan="2">
                  <a:txBody>
                    <a:bodyPr/>
                    <a:lstStyle/>
                    <a:p>
                      <a:pPr marL="0" marR="0" indent="0" algn="just" rtl="0" eaLnBrk="1" fontAlgn="auto"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rPr>
                        <a:t>Grados de evaluación. califique con el numero de la columna que corresponda a su opinión o experiencia. sume los valores de cada columna en el renglón total</a:t>
                      </a:r>
                      <a:endParaRPr lang="es-MX" sz="700" b="1" i="0" u="none" strike="noStrike" dirty="0">
                        <a:effectLst/>
                        <a:latin typeface="Arial Narrow" panose="020B0606020202030204" pitchFamily="34" charset="0"/>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a:txBody>
                    <a:bodyPr/>
                    <a:lstStyle/>
                    <a:p>
                      <a:pPr marL="0" marR="0" indent="0" algn="ctr" rtl="0" eaLnBrk="1" fontAlgn="base" latinLnBrk="0" hangingPunct="1">
                        <a:spcBef>
                          <a:spcPts val="0"/>
                        </a:spcBef>
                        <a:spcAft>
                          <a:spcPts val="0"/>
                        </a:spcAft>
                        <a:tabLst>
                          <a:tab pos="622300" algn="l"/>
                        </a:tabLst>
                      </a:pPr>
                      <a:r>
                        <a:rPr lang="es-MX" sz="7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Muy</a:t>
                      </a:r>
                      <a:r>
                        <a:rPr lang="es-MX" sz="700" b="0" i="0" u="none" strike="noStrike" kern="1200" baseline="0" dirty="0">
                          <a:ln>
                            <a:noFill/>
                          </a:ln>
                          <a:solidFill>
                            <a:schemeClr val="tx1"/>
                          </a:solidFill>
                          <a:effectLst/>
                          <a:latin typeface="Arial Narrow" panose="020B0606020202030204" pitchFamily="34" charset="0"/>
                          <a:ea typeface="+mn-ea"/>
                          <a:cs typeface="+mn-cs"/>
                        </a:rPr>
                        <a:t> </a:t>
                      </a:r>
                      <a:r>
                        <a:rPr lang="es-MX" sz="7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Bien</a:t>
                      </a:r>
                      <a:r>
                        <a:rPr lang="es-MX" sz="700" b="0" i="0" u="none" strike="noStrike" kern="1200" baseline="0" dirty="0">
                          <a:ln>
                            <a:noFill/>
                          </a:ln>
                          <a:solidFill>
                            <a:srgbClr val="000000"/>
                          </a:solidFill>
                          <a:effectLst/>
                          <a:latin typeface="Arial Narrow" panose="020B0606020202030204" pitchFamily="34" charset="0"/>
                        </a:rPr>
                        <a:t>. </a:t>
                      </a:r>
                      <a:r>
                        <a:rPr lang="es-MX" sz="7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Bien</a:t>
                      </a:r>
                      <a:r>
                        <a:rPr lang="es-MX" sz="700" b="0" i="0" u="none" strike="noStrike" kern="1200" baseline="0" dirty="0">
                          <a:ln>
                            <a:noFill/>
                          </a:ln>
                          <a:solidFill>
                            <a:srgbClr val="000000"/>
                          </a:solidFill>
                          <a:effectLst/>
                          <a:latin typeface="Arial Narrow" panose="020B0606020202030204" pitchFamily="34" charset="0"/>
                        </a:rPr>
                        <a:t> </a:t>
                      </a:r>
                      <a:r>
                        <a:rPr lang="es-MX" sz="700" b="1"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9</a:t>
                      </a:r>
                      <a:endParaRPr lang="es-MX" sz="700" b="0" i="0" u="none" strike="noStrike" dirty="0">
                        <a:effectLst/>
                        <a:latin typeface="Arial Narrow" panose="020B0606020202030204" pitchFamily="34" charset="0"/>
                      </a:endParaRPr>
                    </a:p>
                  </a:txBody>
                  <a:tcPr marL="90043" marR="90043" marT="45085" marB="45085"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tabLst>
                          <a:tab pos="622300" algn="l"/>
                        </a:tabLst>
                      </a:pPr>
                      <a:r>
                        <a:rPr lang="es-MX" sz="7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Aceptable</a:t>
                      </a:r>
                      <a:r>
                        <a:rPr lang="es-MX" sz="700" b="0" i="0" u="none" strike="noStrike" kern="1200" baseline="0" dirty="0">
                          <a:ln>
                            <a:noFill/>
                          </a:ln>
                          <a:solidFill>
                            <a:schemeClr val="tx1"/>
                          </a:solidFill>
                          <a:effectLst/>
                          <a:latin typeface="Arial Narrow" panose="020B0606020202030204" pitchFamily="34" charset="0"/>
                          <a:ea typeface="+mn-ea"/>
                          <a:cs typeface="+mn-cs"/>
                        </a:rPr>
                        <a:t> </a:t>
                      </a:r>
                      <a:r>
                        <a:rPr lang="es-MX" sz="7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Regular</a:t>
                      </a:r>
                      <a:r>
                        <a:rPr lang="es-MX" sz="700" b="0" i="0" u="none" strike="noStrike" kern="1200" baseline="0" dirty="0" smtClean="0">
                          <a:ln>
                            <a:noFill/>
                          </a:ln>
                          <a:solidFill>
                            <a:srgbClr val="000000"/>
                          </a:solidFill>
                          <a:effectLst/>
                          <a:latin typeface="Arial Narrow" panose="020B0606020202030204" pitchFamily="34" charset="0"/>
                        </a:rPr>
                        <a:t> </a:t>
                      </a:r>
                      <a:r>
                        <a:rPr lang="es-MX" sz="700" b="0" i="0" u="none" strike="noStrike" kern="1200" dirty="0">
                          <a:solidFill>
                            <a:srgbClr val="000000"/>
                          </a:solidFill>
                          <a:effectLst/>
                          <a:latin typeface="Arial Narrow" panose="020B0606020202030204" pitchFamily="34" charset="0"/>
                        </a:rPr>
                        <a:t>6</a:t>
                      </a:r>
                      <a:endParaRPr lang="es-MX" sz="700" b="0" i="0" u="none" strike="noStrike" dirty="0">
                        <a:effectLst/>
                        <a:latin typeface="Arial Narrow" panose="020B0606020202030204" pitchFamily="34" charset="0"/>
                      </a:endParaRPr>
                    </a:p>
                  </a:txBody>
                  <a:tcPr marL="90043" marR="90043" marT="45085" marB="45085"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tabLst>
                          <a:tab pos="622300" algn="l"/>
                        </a:tabLst>
                      </a:pPr>
                      <a:r>
                        <a:rPr lang="es-MX" sz="7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Mal</a:t>
                      </a:r>
                      <a:r>
                        <a:rPr lang="es-MX" sz="700" b="0" i="0" u="none" strike="noStrike" kern="1200" baseline="0" dirty="0">
                          <a:ln>
                            <a:noFill/>
                          </a:ln>
                          <a:solidFill>
                            <a:schemeClr val="tx1"/>
                          </a:solidFill>
                          <a:effectLst/>
                          <a:latin typeface="Arial Narrow" panose="020B0606020202030204" pitchFamily="34" charset="0"/>
                          <a:ea typeface="+mn-ea"/>
                          <a:cs typeface="+mn-cs"/>
                        </a:rPr>
                        <a:t> </a:t>
                      </a:r>
                      <a:r>
                        <a:rPr lang="es-MX" sz="700" b="0" i="0" u="none" strike="noStrike" kern="1200" baseline="0" dirty="0" smtClean="0">
                          <a:ln>
                            <a:noFill/>
                          </a:ln>
                          <a:solidFill>
                            <a:schemeClr val="tx1"/>
                          </a:solidFill>
                          <a:effectLst/>
                          <a:latin typeface="Arial Narrow" panose="020B0606020202030204" pitchFamily="34" charset="0"/>
                          <a:ea typeface="+mn-ea"/>
                          <a:cs typeface="+mn-cs"/>
                        </a:rPr>
                        <a:t> </a:t>
                      </a:r>
                      <a:r>
                        <a:rPr lang="es-MX" sz="7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Pés</a:t>
                      </a:r>
                      <a:r>
                        <a:rPr lang="es-MX" sz="700" b="0" i="0" u="sng"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i</a:t>
                      </a:r>
                      <a:r>
                        <a:rPr lang="es-MX" sz="7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mo</a:t>
                      </a:r>
                      <a:r>
                        <a:rPr lang="es-MX" sz="700" b="0" i="0" u="none" strike="noStrike" kern="1200" baseline="0" dirty="0" smtClean="0">
                          <a:ln>
                            <a:noFill/>
                          </a:ln>
                          <a:solidFill>
                            <a:srgbClr val="000000"/>
                          </a:solidFill>
                          <a:effectLst/>
                          <a:latin typeface="Arial Narrow" panose="020B0606020202030204" pitchFamily="34" charset="0"/>
                        </a:rPr>
                        <a:t> </a:t>
                      </a:r>
                      <a:r>
                        <a:rPr lang="es-MX" sz="700" b="1"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3</a:t>
                      </a:r>
                      <a:endParaRPr lang="es-MX" sz="700" b="0" i="0" u="none" strike="noStrike" dirty="0">
                        <a:effectLst/>
                        <a:latin typeface="Arial Narrow" panose="020B0606020202030204" pitchFamily="34" charset="0"/>
                      </a:endParaRPr>
                    </a:p>
                  </a:txBody>
                  <a:tcPr marL="90043" marR="90043" marT="45085" marB="45085"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590776230"/>
                  </a:ext>
                </a:extLst>
              </a:tr>
            </a:tbl>
          </a:graphicData>
        </a:graphic>
      </p:graphicFrame>
      <p:sp>
        <p:nvSpPr>
          <p:cNvPr id="6" name="Rectángulo 5"/>
          <p:cNvSpPr/>
          <p:nvPr/>
        </p:nvSpPr>
        <p:spPr>
          <a:xfrm>
            <a:off x="323528" y="129055"/>
            <a:ext cx="8496000" cy="6511820"/>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aphicFrame>
        <p:nvGraphicFramePr>
          <p:cNvPr id="21" name="2 Tabla"/>
          <p:cNvGraphicFramePr>
            <a:graphicFrameLocks noGrp="1"/>
          </p:cNvGraphicFramePr>
          <p:nvPr>
            <p:extLst/>
          </p:nvPr>
        </p:nvGraphicFramePr>
        <p:xfrm>
          <a:off x="467544" y="208854"/>
          <a:ext cx="8208000" cy="407162"/>
        </p:xfrm>
        <a:graphic>
          <a:graphicData uri="http://schemas.openxmlformats.org/drawingml/2006/table">
            <a:tbl>
              <a:tblPr/>
              <a:tblGrid>
                <a:gridCol w="856230">
                  <a:extLst>
                    <a:ext uri="{9D8B030D-6E8A-4147-A177-3AD203B41FA5}">
                      <a16:colId xmlns:a16="http://schemas.microsoft.com/office/drawing/2014/main" val="20000"/>
                    </a:ext>
                  </a:extLst>
                </a:gridCol>
                <a:gridCol w="3129667">
                  <a:extLst>
                    <a:ext uri="{9D8B030D-6E8A-4147-A177-3AD203B41FA5}">
                      <a16:colId xmlns:a16="http://schemas.microsoft.com/office/drawing/2014/main" val="20001"/>
                    </a:ext>
                  </a:extLst>
                </a:gridCol>
                <a:gridCol w="899734">
                  <a:extLst>
                    <a:ext uri="{9D8B030D-6E8A-4147-A177-3AD203B41FA5}">
                      <a16:colId xmlns:a16="http://schemas.microsoft.com/office/drawing/2014/main" val="20002"/>
                    </a:ext>
                  </a:extLst>
                </a:gridCol>
                <a:gridCol w="977126">
                  <a:extLst>
                    <a:ext uri="{9D8B030D-6E8A-4147-A177-3AD203B41FA5}">
                      <a16:colId xmlns:a16="http://schemas.microsoft.com/office/drawing/2014/main" val="20003"/>
                    </a:ext>
                  </a:extLst>
                </a:gridCol>
                <a:gridCol w="916055">
                  <a:extLst>
                    <a:ext uri="{9D8B030D-6E8A-4147-A177-3AD203B41FA5}">
                      <a16:colId xmlns:a16="http://schemas.microsoft.com/office/drawing/2014/main" val="20005"/>
                    </a:ext>
                  </a:extLst>
                </a:gridCol>
                <a:gridCol w="549633">
                  <a:extLst>
                    <a:ext uri="{9D8B030D-6E8A-4147-A177-3AD203B41FA5}">
                      <a16:colId xmlns:a16="http://schemas.microsoft.com/office/drawing/2014/main" val="20007"/>
                    </a:ext>
                  </a:extLst>
                </a:gridCol>
                <a:gridCol w="244282">
                  <a:extLst>
                    <a:ext uri="{9D8B030D-6E8A-4147-A177-3AD203B41FA5}">
                      <a16:colId xmlns:a16="http://schemas.microsoft.com/office/drawing/2014/main" val="20008"/>
                    </a:ext>
                  </a:extLst>
                </a:gridCol>
                <a:gridCol w="317637">
                  <a:extLst>
                    <a:ext uri="{9D8B030D-6E8A-4147-A177-3AD203B41FA5}">
                      <a16:colId xmlns:a16="http://schemas.microsoft.com/office/drawing/2014/main" val="3157928155"/>
                    </a:ext>
                  </a:extLst>
                </a:gridCol>
                <a:gridCol w="317636">
                  <a:extLst>
                    <a:ext uri="{9D8B030D-6E8A-4147-A177-3AD203B41FA5}">
                      <a16:colId xmlns:a16="http://schemas.microsoft.com/office/drawing/2014/main" val="1722002891"/>
                    </a:ext>
                  </a:extLst>
                </a:gridCol>
              </a:tblGrid>
              <a:tr h="0">
                <a:tc gridSpan="3">
                  <a:txBody>
                    <a:bodyPr/>
                    <a:lstStyle/>
                    <a:p>
                      <a:pPr marL="0" algn="ctr" rtl="0" eaLnBrk="1" fontAlgn="ctr" latinLnBrk="0" hangingPunct="1">
                        <a:spcBef>
                          <a:spcPts val="0"/>
                        </a:spcBef>
                        <a:spcAft>
                          <a:spcPts val="0"/>
                        </a:spcAft>
                      </a:pPr>
                      <a:r>
                        <a:rPr lang="es-MX" sz="800" b="1" i="0" u="none" strike="noStrike" kern="1200" baseline="0" dirty="0">
                          <a:solidFill>
                            <a:srgbClr val="000000"/>
                          </a:solidFill>
                          <a:effectLst/>
                          <a:latin typeface="Arial Narrow" panose="020B0606020202030204" pitchFamily="34" charset="0"/>
                          <a:cs typeface="Arial"/>
                        </a:rPr>
                        <a:t>TGE -</a:t>
                      </a:r>
                      <a:r>
                        <a:rPr lang="es-MX" sz="800" b="1" i="0" u="none" strike="noStrike" kern="1200" baseline="0" dirty="0" smtClean="0">
                          <a:solidFill>
                            <a:srgbClr val="000000"/>
                          </a:solidFill>
                          <a:effectLst/>
                          <a:latin typeface="Arial Narrow" panose="020B0606020202030204" pitchFamily="34" charset="0"/>
                          <a:cs typeface="Arial"/>
                        </a:rPr>
                        <a:t>2021 </a:t>
                      </a:r>
                      <a:r>
                        <a:rPr lang="es-MX" sz="800" b="1" i="0" u="none" strike="noStrike" kern="1200" baseline="0" dirty="0">
                          <a:solidFill>
                            <a:srgbClr val="000000"/>
                          </a:solidFill>
                          <a:effectLst/>
                          <a:latin typeface="Arial Narrow" panose="020B0606020202030204" pitchFamily="34" charset="0"/>
                          <a:cs typeface="Arial"/>
                        </a:rPr>
                        <a:t>– </a:t>
                      </a:r>
                      <a:r>
                        <a:rPr lang="es-MX" sz="800" b="1" i="0" u="none" strike="noStrike" kern="1200" baseline="0" dirty="0" smtClean="0">
                          <a:solidFill>
                            <a:srgbClr val="000000"/>
                          </a:solidFill>
                          <a:effectLst/>
                          <a:latin typeface="Arial Narrow" panose="020B0606020202030204" pitchFamily="34" charset="0"/>
                          <a:cs typeface="Arial"/>
                        </a:rPr>
                        <a:t>2022. </a:t>
                      </a:r>
                      <a:r>
                        <a:rPr lang="es-MX" sz="800" b="1" i="0" u="none" strike="noStrike" kern="1200" baseline="0" dirty="0">
                          <a:solidFill>
                            <a:srgbClr val="000000"/>
                          </a:solidFill>
                          <a:effectLst/>
                          <a:latin typeface="Arial Narrow" panose="020B0606020202030204" pitchFamily="34" charset="0"/>
                          <a:cs typeface="Arial"/>
                        </a:rPr>
                        <a:t>MÓDULO </a:t>
                      </a:r>
                      <a:r>
                        <a:rPr lang="es-MX" sz="800" b="1" i="0" u="none" strike="noStrike" kern="1200" baseline="0" dirty="0" smtClean="0">
                          <a:solidFill>
                            <a:srgbClr val="000000"/>
                          </a:solidFill>
                          <a:effectLst/>
                          <a:latin typeface="Arial Narrow" panose="020B0606020202030204" pitchFamily="34" charset="0"/>
                          <a:cs typeface="Arial"/>
                        </a:rPr>
                        <a:t>I  TÉCNICAS </a:t>
                      </a:r>
                      <a:r>
                        <a:rPr lang="es-MX" sz="800" b="1" i="0" u="none" strike="noStrike" kern="1200" baseline="0" dirty="0">
                          <a:solidFill>
                            <a:srgbClr val="000000"/>
                          </a:solidFill>
                          <a:effectLst/>
                          <a:latin typeface="Arial Narrow" panose="020B0606020202030204" pitchFamily="34" charset="0"/>
                          <a:cs typeface="Arial"/>
                        </a:rPr>
                        <a:t>DE DISEÑO ESTRATÉGICO.  CUESTIONARIO MODULAR</a:t>
                      </a:r>
                      <a:endParaRPr lang="es-MX" sz="8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FECHA DE ENVÍ0</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s-MX" sz="70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HOJA</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1</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600" b="1" i="0" u="none" strike="noStrike" dirty="0" smtClean="0">
                          <a:effectLst/>
                          <a:latin typeface="Arial Narrow" panose="020B0606020202030204" pitchFamily="34" charset="0"/>
                        </a:rPr>
                        <a:t>DE</a:t>
                      </a:r>
                      <a:endParaRPr lang="es-MX" sz="600" b="1"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6</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Narrow" panose="020B0606020202030204" pitchFamily="34" charset="0"/>
                          <a:cs typeface="Arial"/>
                        </a:rPr>
                        <a:t>NOMBRE:</a:t>
                      </a: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CARRERA</a:t>
                      </a: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MATRÍCULA</a:t>
                      </a: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gridSpan="4">
                  <a:txBody>
                    <a:bodyPr/>
                    <a:lstStyle/>
                    <a:p>
                      <a:pPr marL="0" algn="l"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sp>
        <p:nvSpPr>
          <p:cNvPr id="10" name="5 Rectángulo"/>
          <p:cNvSpPr/>
          <p:nvPr/>
        </p:nvSpPr>
        <p:spPr>
          <a:xfrm>
            <a:off x="323528" y="6525344"/>
            <a:ext cx="8496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ESTA  EVALUACIÓN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913199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nvPr>
        </p:nvGraphicFramePr>
        <p:xfrm>
          <a:off x="432454" y="2996952"/>
          <a:ext cx="8244002" cy="1603960"/>
        </p:xfrm>
        <a:graphic>
          <a:graphicData uri="http://schemas.openxmlformats.org/drawingml/2006/table">
            <a:tbl>
              <a:tblPr firstRow="1" bandRow="1"/>
              <a:tblGrid>
                <a:gridCol w="239806">
                  <a:extLst>
                    <a:ext uri="{9D8B030D-6E8A-4147-A177-3AD203B41FA5}">
                      <a16:colId xmlns:a16="http://schemas.microsoft.com/office/drawing/2014/main" val="1613785121"/>
                    </a:ext>
                  </a:extLst>
                </a:gridCol>
                <a:gridCol w="3162777">
                  <a:extLst>
                    <a:ext uri="{9D8B030D-6E8A-4147-A177-3AD203B41FA5}">
                      <a16:colId xmlns:a16="http://schemas.microsoft.com/office/drawing/2014/main" val="2531868500"/>
                    </a:ext>
                  </a:extLst>
                </a:gridCol>
                <a:gridCol w="239806">
                  <a:extLst>
                    <a:ext uri="{9D8B030D-6E8A-4147-A177-3AD203B41FA5}">
                      <a16:colId xmlns:a16="http://schemas.microsoft.com/office/drawing/2014/main" val="2960671432"/>
                    </a:ext>
                  </a:extLst>
                </a:gridCol>
                <a:gridCol w="239806">
                  <a:extLst>
                    <a:ext uri="{9D8B030D-6E8A-4147-A177-3AD203B41FA5}">
                      <a16:colId xmlns:a16="http://schemas.microsoft.com/office/drawing/2014/main" val="3599182813"/>
                    </a:ext>
                  </a:extLst>
                </a:gridCol>
                <a:gridCol w="239806">
                  <a:extLst>
                    <a:ext uri="{9D8B030D-6E8A-4147-A177-3AD203B41FA5}">
                      <a16:colId xmlns:a16="http://schemas.microsoft.com/office/drawing/2014/main" val="468989020"/>
                    </a:ext>
                  </a:extLst>
                </a:gridCol>
                <a:gridCol w="239806">
                  <a:extLst>
                    <a:ext uri="{9D8B030D-6E8A-4147-A177-3AD203B41FA5}">
                      <a16:colId xmlns:a16="http://schemas.microsoft.com/office/drawing/2014/main" val="239393109"/>
                    </a:ext>
                  </a:extLst>
                </a:gridCol>
                <a:gridCol w="3162777">
                  <a:extLst>
                    <a:ext uri="{9D8B030D-6E8A-4147-A177-3AD203B41FA5}">
                      <a16:colId xmlns:a16="http://schemas.microsoft.com/office/drawing/2014/main" val="1252725163"/>
                    </a:ext>
                  </a:extLst>
                </a:gridCol>
                <a:gridCol w="239806">
                  <a:extLst>
                    <a:ext uri="{9D8B030D-6E8A-4147-A177-3AD203B41FA5}">
                      <a16:colId xmlns:a16="http://schemas.microsoft.com/office/drawing/2014/main" val="3380806105"/>
                    </a:ext>
                  </a:extLst>
                </a:gridCol>
                <a:gridCol w="239806">
                  <a:extLst>
                    <a:ext uri="{9D8B030D-6E8A-4147-A177-3AD203B41FA5}">
                      <a16:colId xmlns:a16="http://schemas.microsoft.com/office/drawing/2014/main" val="198415414"/>
                    </a:ext>
                  </a:extLst>
                </a:gridCol>
                <a:gridCol w="239806">
                  <a:extLst>
                    <a:ext uri="{9D8B030D-6E8A-4147-A177-3AD203B41FA5}">
                      <a16:colId xmlns:a16="http://schemas.microsoft.com/office/drawing/2014/main" val="1546021549"/>
                    </a:ext>
                  </a:extLst>
                </a:gridCol>
              </a:tblGrid>
              <a:tr h="0">
                <a:tc gridSpan="10">
                  <a:txBody>
                    <a:bodyPr/>
                    <a:lstStyle/>
                    <a:p>
                      <a:pPr algn="ctr" rtl="0" eaLnBrk="1" fontAlgn="base" latinLnBrk="0" hangingPunct="1"/>
                      <a:r>
                        <a:rPr lang="es-MX" sz="800" b="1" i="0" kern="1200" baseline="0" dirty="0" smtClean="0">
                          <a:solidFill>
                            <a:schemeClr val="tx1"/>
                          </a:solidFill>
                          <a:effectLst/>
                          <a:latin typeface="+mn-lt"/>
                          <a:ea typeface="+mn-ea"/>
                          <a:cs typeface="+mn-cs"/>
                        </a:rPr>
                        <a:t>5. ADAPTABILIDAD E INNOVACIÓN</a:t>
                      </a:r>
                      <a:r>
                        <a:rPr lang="es-MX" sz="800" b="0" i="0" kern="1200" baseline="0" dirty="0" smtClean="0">
                          <a:solidFill>
                            <a:schemeClr val="tx1"/>
                          </a:solidFill>
                          <a:effectLst/>
                          <a:latin typeface="+mn-lt"/>
                          <a:ea typeface="+mn-ea"/>
                          <a:cs typeface="+mn-cs"/>
                        </a:rPr>
                        <a:t>: </a:t>
                      </a:r>
                      <a:r>
                        <a:rPr lang="es-MX" sz="800" b="1" i="0" kern="1200" baseline="0" dirty="0" smtClean="0">
                          <a:solidFill>
                            <a:schemeClr val="tx1"/>
                          </a:solidFill>
                          <a:effectLst/>
                          <a:latin typeface="+mn-lt"/>
                          <a:ea typeface="+mn-ea"/>
                          <a:cs typeface="+mn-cs"/>
                        </a:rPr>
                        <a:t>Implica: estar abierto a ideas y enfoques novedosos, y ser flexible para reaccionar ante   los cambios</a:t>
                      </a:r>
                      <a:endParaRPr lang="es-MX" sz="800" dirty="0">
                        <a:effectLs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4286263808"/>
                  </a:ext>
                </a:extLst>
              </a:tr>
              <a:tr h="0">
                <a:tc gridSpan="5">
                  <a:txBody>
                    <a:bodyPr/>
                    <a:lstStyle/>
                    <a:p>
                      <a:pPr algn="ctr" rtl="0" eaLnBrk="1" fontAlgn="base" latinLnBrk="0" hangingPunct="1"/>
                      <a:r>
                        <a:rPr lang="es-MX" sz="800" b="1" i="1" kern="1200" baseline="0" dirty="0" smtClean="0">
                          <a:solidFill>
                            <a:schemeClr val="tx1"/>
                          </a:solidFill>
                          <a:effectLst/>
                          <a:latin typeface="+mn-lt"/>
                          <a:ea typeface="+mn-ea"/>
                          <a:cs typeface="+mn-cs"/>
                        </a:rPr>
                        <a:t>5.1  En cuanto a ADAPTABILIDAD:  </a:t>
                      </a:r>
                    </a:p>
                    <a:p>
                      <a:pPr algn="ctr" rtl="0" eaLnBrk="1" fontAlgn="base" latinLnBrk="0" hangingPunct="1"/>
                      <a:r>
                        <a:rPr lang="es-MX" sz="800" b="1" i="1" kern="1200" baseline="0" dirty="0" smtClean="0">
                          <a:solidFill>
                            <a:schemeClr val="tx1"/>
                          </a:solidFill>
                          <a:effectLst/>
                          <a:latin typeface="+mn-lt"/>
                          <a:ea typeface="+mn-ea"/>
                          <a:cs typeface="+mn-cs"/>
                        </a:rPr>
                        <a:t>Flexibilidad para manejar el cambio      </a:t>
                      </a:r>
                      <a:endParaRPr lang="es-MX" sz="800" dirty="0">
                        <a:effectLst/>
                      </a:endParaRPr>
                    </a:p>
                  </a:txBody>
                  <a:tcPr marL="88570" marR="88570" marT="44285" marB="44285" anchor="ctr">
                    <a:lnL w="9525" cap="flat" cmpd="sng" algn="ctr">
                      <a:solidFill>
                        <a:schemeClr val="tx1">
                          <a:lumMod val="50000"/>
                          <a:lumOff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5">
                  <a:txBody>
                    <a:bodyPr/>
                    <a:lstStyle/>
                    <a:p>
                      <a:pPr algn="ctr" rtl="0" eaLnBrk="1" fontAlgn="base" latinLnBrk="0" hangingPunct="1"/>
                      <a:r>
                        <a:rPr lang="es-MX" sz="800" b="1" i="1" kern="1200" baseline="0" dirty="0" smtClean="0">
                          <a:solidFill>
                            <a:schemeClr val="tx1"/>
                          </a:solidFill>
                          <a:effectLst/>
                          <a:latin typeface="+mn-lt"/>
                          <a:ea typeface="+mn-ea"/>
                          <a:cs typeface="+mn-cs"/>
                        </a:rPr>
                        <a:t>5.2  En cuanto a</a:t>
                      </a:r>
                      <a:r>
                        <a:rPr lang="es-MX" sz="800" b="1" i="0" kern="1200" baseline="0" dirty="0" smtClean="0">
                          <a:solidFill>
                            <a:schemeClr val="tx1"/>
                          </a:solidFill>
                          <a:effectLst/>
                          <a:latin typeface="+mn-lt"/>
                          <a:ea typeface="+mn-ea"/>
                          <a:cs typeface="+mn-cs"/>
                        </a:rPr>
                        <a:t> INNOVACIÓN: </a:t>
                      </a:r>
                    </a:p>
                    <a:p>
                      <a:pPr algn="ctr" rtl="0" eaLnBrk="1" fontAlgn="base" latinLnBrk="0" hangingPunct="1"/>
                      <a:r>
                        <a:rPr lang="es-MX" sz="800" b="1" i="0" kern="1200" baseline="0" dirty="0" smtClean="0">
                          <a:solidFill>
                            <a:schemeClr val="tx1"/>
                          </a:solidFill>
                          <a:effectLst/>
                          <a:latin typeface="+mn-lt"/>
                          <a:ea typeface="+mn-ea"/>
                          <a:cs typeface="+mn-cs"/>
                        </a:rPr>
                        <a:t>Estar abierto y bien dispuesto para las ideas y enfoques novedosos y la nueva información                                        </a:t>
                      </a:r>
                      <a:endParaRPr lang="es-MX" sz="800" dirty="0">
                        <a:effectLst/>
                      </a:endParaRPr>
                    </a:p>
                  </a:txBody>
                  <a:tcPr marL="88570" marR="88570" marT="44285" marB="44285">
                    <a:lnL w="19050" cap="flat" cmpd="sng" algn="ctr">
                      <a:solidFill>
                        <a:schemeClr val="tx1"/>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779964840"/>
                  </a:ext>
                </a:extLst>
              </a:tr>
              <a:tr h="0">
                <a:tc>
                  <a:txBody>
                    <a:bodyPr/>
                    <a:lstStyle/>
                    <a:p>
                      <a:pPr marL="0" algn="ctr" rtl="0" eaLnBrk="1" fontAlgn="ctr" latinLnBrk="0" hangingPunct="1">
                        <a:spcBef>
                          <a:spcPts val="0"/>
                        </a:spcBef>
                        <a:spcAft>
                          <a:spcPts val="0"/>
                        </a:spcAft>
                      </a:pPr>
                      <a:r>
                        <a:rPr lang="es-MX" sz="700" b="0" i="0" u="none" strike="noStrike" kern="1200" dirty="0">
                          <a:solidFill>
                            <a:srgbClr val="000000"/>
                          </a:solidFill>
                          <a:effectLst/>
                          <a:latin typeface="Calibri" panose="020F0502020204030204" pitchFamily="34" charset="0"/>
                          <a:sym typeface="Wingdings" panose="05000000000000000000" pitchFamily="2" charset="2"/>
                        </a:rPr>
                        <a:t></a:t>
                      </a:r>
                      <a:endParaRPr lang="es-MX" sz="700" b="0" i="0" u="none" strike="noStrike" dirty="0">
                        <a:effectLst/>
                        <a:latin typeface="Arial" panose="020B0604020202020204" pitchFamily="34" charset="0"/>
                      </a:endParaRPr>
                    </a:p>
                  </a:txBody>
                  <a:tcPr marL="88570" marR="88570" marT="44285" marB="44285"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just" rtl="0" eaLnBrk="1" fontAlgn="base" latinLnBrk="0" hangingPunct="1">
                        <a:spcBef>
                          <a:spcPts val="0"/>
                        </a:spcBef>
                        <a:spcAft>
                          <a:spcPts val="0"/>
                        </a:spcAft>
                        <a:tabLst>
                          <a:tab pos="457200" algn="l"/>
                          <a:tab pos="571500" algn="l"/>
                        </a:tabLst>
                      </a:pPr>
                      <a:r>
                        <a:rPr lang="es-MX" sz="800" b="0" i="0" u="none" strike="noStrike" kern="1200" baseline="0" dirty="0" smtClean="0">
                          <a:ln>
                            <a:noFill/>
                          </a:ln>
                          <a:solidFill>
                            <a:srgbClr val="000000"/>
                          </a:solidFill>
                          <a:effectLst/>
                          <a:latin typeface="Arial" panose="020B0604020202020204" pitchFamily="34" charset="0"/>
                          <a:ea typeface="SimSun" panose="02010600030101010101" pitchFamily="2" charset="-122"/>
                          <a:cs typeface="Arial" panose="020B0604020202020204" pitchFamily="34" charset="0"/>
                        </a:rPr>
                        <a:t>Buscan </a:t>
                      </a:r>
                      <a:r>
                        <a:rPr lang="es-MX" sz="800" b="0" i="0" u="none" strike="noStrike" kern="1200" baseline="0" dirty="0">
                          <a:ln>
                            <a:noFill/>
                          </a:ln>
                          <a:solidFill>
                            <a:srgbClr val="000000"/>
                          </a:solidFill>
                          <a:effectLst/>
                          <a:latin typeface="Arial" panose="020B0604020202020204" pitchFamily="34" charset="0"/>
                          <a:ea typeface="SimSun" panose="02010600030101010101" pitchFamily="2" charset="-122"/>
                          <a:cs typeface="Arial" panose="020B0604020202020204" pitchFamily="34" charset="0"/>
                        </a:rPr>
                        <a:t>ideas nuevas de muchas fuentes distintas.</a:t>
                      </a:r>
                      <a:endParaRPr lang="es-MX" sz="1800" b="0" i="0" u="none" strike="noStrike" dirty="0">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r>
                        <a:rPr lang="es-MX" sz="800" b="1" i="0" u="none" strike="noStrike" kern="1200" dirty="0">
                          <a:solidFill>
                            <a:srgbClr val="000000"/>
                          </a:solidFill>
                          <a:effectLst/>
                          <a:latin typeface="+mn-lt"/>
                          <a:sym typeface="Wingdings" panose="05000000000000000000" pitchFamily="2" charset="2"/>
                        </a:rPr>
                        <a:t></a:t>
                      </a:r>
                      <a:endParaRPr lang="es-MX" sz="800" b="0" i="0" u="none" strike="noStrike" dirty="0">
                        <a:effectLst/>
                        <a:latin typeface="+mn-lt"/>
                      </a:endParaRPr>
                    </a:p>
                  </a:txBody>
                  <a:tcPr marL="88570" marR="88570" marT="44285" marB="44285" anchor="ctr">
                    <a:lnL w="19050" cap="flat" cmpd="sng" algn="ctr">
                      <a:solidFill>
                        <a:schemeClr val="tx1"/>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just" rtl="0" eaLnBrk="1" fontAlgn="base" latinLnBrk="0" hangingPunct="1">
                        <a:spcBef>
                          <a:spcPts val="0"/>
                        </a:spcBef>
                        <a:spcAft>
                          <a:spcPts val="0"/>
                        </a:spcAft>
                        <a:tabLst>
                          <a:tab pos="457200" algn="l"/>
                          <a:tab pos="571500" algn="l"/>
                        </a:tabLst>
                      </a:pPr>
                      <a:r>
                        <a:rPr lang="es-MX" sz="800" b="0" i="0" u="none" strike="noStrike" kern="1200" baseline="0" dirty="0" smtClean="0">
                          <a:ln>
                            <a:noFill/>
                          </a:ln>
                          <a:solidFill>
                            <a:srgbClr val="000000"/>
                          </a:solidFill>
                          <a:effectLst/>
                          <a:latin typeface="Arial" panose="020B0604020202020204" pitchFamily="34" charset="0"/>
                          <a:ea typeface="SimSun" panose="02010600030101010101" pitchFamily="2" charset="-122"/>
                          <a:cs typeface="Arial" panose="020B0604020202020204" pitchFamily="34" charset="0"/>
                        </a:rPr>
                        <a:t>Buscan </a:t>
                      </a:r>
                      <a:r>
                        <a:rPr lang="es-MX" sz="800" b="0" i="0" u="none" strike="noStrike" kern="1200" baseline="0" dirty="0">
                          <a:ln>
                            <a:noFill/>
                          </a:ln>
                          <a:solidFill>
                            <a:srgbClr val="000000"/>
                          </a:solidFill>
                          <a:effectLst/>
                          <a:latin typeface="Arial" panose="020B0604020202020204" pitchFamily="34" charset="0"/>
                          <a:ea typeface="SimSun" panose="02010600030101010101" pitchFamily="2" charset="-122"/>
                          <a:cs typeface="Arial" panose="020B0604020202020204" pitchFamily="34" charset="0"/>
                        </a:rPr>
                        <a:t>ideas nuevas de muchas fuentes distintas.</a:t>
                      </a:r>
                      <a:endParaRPr lang="es-MX" sz="1800" b="0" i="0" u="none" strike="noStrike" dirty="0">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910048170"/>
                  </a:ext>
                </a:extLst>
              </a:tr>
              <a:tr h="0">
                <a:tc>
                  <a:txBody>
                    <a:bodyPr/>
                    <a:lstStyle/>
                    <a:p>
                      <a:pPr marL="0" algn="ctr" rtl="0" eaLnBrk="1" fontAlgn="ctr" latinLnBrk="0" hangingPunct="1">
                        <a:spcBef>
                          <a:spcPts val="0"/>
                        </a:spcBef>
                        <a:spcAft>
                          <a:spcPts val="0"/>
                        </a:spcAft>
                      </a:pPr>
                      <a:r>
                        <a:rPr lang="es-MX" sz="700" b="0" i="0" u="none" strike="noStrike" kern="1200" dirty="0">
                          <a:solidFill>
                            <a:srgbClr val="000000"/>
                          </a:solidFill>
                          <a:effectLst/>
                          <a:latin typeface="Calibri" panose="020F0502020204030204" pitchFamily="34" charset="0"/>
                          <a:sym typeface="Wingdings" panose="05000000000000000000" pitchFamily="2" charset="2"/>
                        </a:rPr>
                        <a:t></a:t>
                      </a:r>
                      <a:endParaRPr lang="es-MX" sz="700" b="0" i="0" u="none" strike="noStrike" dirty="0">
                        <a:effectLst/>
                        <a:latin typeface="Arial" panose="020B0604020202020204" pitchFamily="34" charset="0"/>
                      </a:endParaRPr>
                    </a:p>
                  </a:txBody>
                  <a:tcPr marL="88570" marR="88570" marT="44285" marB="44285"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just" rtl="0" eaLnBrk="1" fontAlgn="base" latinLnBrk="0" hangingPunct="1">
                        <a:spcBef>
                          <a:spcPts val="0"/>
                        </a:spcBef>
                        <a:spcAft>
                          <a:spcPts val="0"/>
                        </a:spcAft>
                        <a:tabLst>
                          <a:tab pos="622300" algn="l"/>
                        </a:tabLst>
                      </a:pPr>
                      <a:r>
                        <a:rPr lang="es-MX" sz="800" b="0" i="0" u="none" strike="noStrike" kern="1200" baseline="0" dirty="0" smtClean="0">
                          <a:ln>
                            <a:noFill/>
                          </a:ln>
                          <a:solidFill>
                            <a:srgbClr val="000000"/>
                          </a:solidFill>
                          <a:effectLst/>
                          <a:latin typeface="Arial" panose="020B0604020202020204" pitchFamily="34" charset="0"/>
                          <a:ea typeface="SimSun" panose="02010600030101010101" pitchFamily="2" charset="-122"/>
                          <a:cs typeface="Arial" panose="020B0604020202020204" pitchFamily="34" charset="0"/>
                        </a:rPr>
                        <a:t>Hallan </a:t>
                      </a:r>
                      <a:r>
                        <a:rPr lang="es-MX" sz="800" b="0" i="0" u="none" strike="noStrike" kern="1200" baseline="0" dirty="0">
                          <a:ln>
                            <a:noFill/>
                          </a:ln>
                          <a:solidFill>
                            <a:srgbClr val="000000"/>
                          </a:solidFill>
                          <a:effectLst/>
                          <a:latin typeface="Arial" panose="020B0604020202020204" pitchFamily="34" charset="0"/>
                          <a:ea typeface="SimSun" panose="02010600030101010101" pitchFamily="2" charset="-122"/>
                          <a:cs typeface="Arial" panose="020B0604020202020204" pitchFamily="34" charset="0"/>
                        </a:rPr>
                        <a:t>soluciones originales para los problemas.</a:t>
                      </a:r>
                      <a:endParaRPr lang="es-MX" sz="1800" b="0" i="0" u="none" strike="noStrike" dirty="0">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r>
                        <a:rPr lang="es-MX" sz="800" b="0" i="0" u="none" strike="noStrike" kern="1200" dirty="0">
                          <a:solidFill>
                            <a:srgbClr val="000000"/>
                          </a:solidFill>
                          <a:effectLst/>
                          <a:latin typeface="+mn-lt"/>
                          <a:sym typeface="Wingdings" panose="05000000000000000000" pitchFamily="2" charset="2"/>
                        </a:rPr>
                        <a:t></a:t>
                      </a:r>
                      <a:endParaRPr lang="es-MX" sz="800" b="0" i="0" u="none" strike="noStrike" dirty="0">
                        <a:effectLst/>
                        <a:latin typeface="+mn-lt"/>
                      </a:endParaRPr>
                    </a:p>
                  </a:txBody>
                  <a:tcPr marL="88570" marR="88570" marT="44285" marB="44285" anchor="ctr">
                    <a:lnL w="19050" cap="flat" cmpd="sng" algn="ctr">
                      <a:solidFill>
                        <a:schemeClr val="tx1"/>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just" rtl="0" eaLnBrk="1" fontAlgn="base" latinLnBrk="0" hangingPunct="1">
                        <a:spcBef>
                          <a:spcPts val="0"/>
                        </a:spcBef>
                        <a:spcAft>
                          <a:spcPts val="0"/>
                        </a:spcAft>
                        <a:tabLst>
                          <a:tab pos="622300" algn="l"/>
                        </a:tabLst>
                      </a:pPr>
                      <a:r>
                        <a:rPr lang="es-MX" sz="800" b="0" i="0" u="none" strike="noStrike" kern="1200" baseline="0" dirty="0" smtClean="0">
                          <a:ln>
                            <a:noFill/>
                          </a:ln>
                          <a:solidFill>
                            <a:srgbClr val="000000"/>
                          </a:solidFill>
                          <a:effectLst/>
                          <a:latin typeface="Arial" panose="020B0604020202020204" pitchFamily="34" charset="0"/>
                          <a:ea typeface="SimSun" panose="02010600030101010101" pitchFamily="2" charset="-122"/>
                          <a:cs typeface="Arial" panose="020B0604020202020204" pitchFamily="34" charset="0"/>
                        </a:rPr>
                        <a:t>Hallan </a:t>
                      </a:r>
                      <a:r>
                        <a:rPr lang="es-MX" sz="800" b="0" i="0" u="none" strike="noStrike" kern="1200" baseline="0" dirty="0">
                          <a:ln>
                            <a:noFill/>
                          </a:ln>
                          <a:solidFill>
                            <a:srgbClr val="000000"/>
                          </a:solidFill>
                          <a:effectLst/>
                          <a:latin typeface="Arial" panose="020B0604020202020204" pitchFamily="34" charset="0"/>
                          <a:ea typeface="SimSun" panose="02010600030101010101" pitchFamily="2" charset="-122"/>
                          <a:cs typeface="Arial" panose="020B0604020202020204" pitchFamily="34" charset="0"/>
                        </a:rPr>
                        <a:t>soluciones originales para los problemas.</a:t>
                      </a:r>
                      <a:endParaRPr lang="es-MX" sz="1800" b="0" i="0" u="none" strike="noStrike" dirty="0">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27651516"/>
                  </a:ext>
                </a:extLst>
              </a:tr>
              <a:tr h="0">
                <a:tc>
                  <a:txBody>
                    <a:bodyPr/>
                    <a:lstStyle/>
                    <a:p>
                      <a:pPr marL="0" algn="ctr" rtl="0" eaLnBrk="1" fontAlgn="ctr" latinLnBrk="0" hangingPunct="1">
                        <a:spcBef>
                          <a:spcPts val="0"/>
                        </a:spcBef>
                        <a:spcAft>
                          <a:spcPts val="0"/>
                        </a:spcAft>
                      </a:pPr>
                      <a:r>
                        <a:rPr lang="es-MX" sz="700" b="0" i="0" u="none" strike="noStrike" kern="1200" dirty="0">
                          <a:solidFill>
                            <a:srgbClr val="000000"/>
                          </a:solidFill>
                          <a:effectLst/>
                          <a:latin typeface="Calibri" panose="020F0502020204030204" pitchFamily="34" charset="0"/>
                          <a:sym typeface="Wingdings" panose="05000000000000000000" pitchFamily="2" charset="2"/>
                        </a:rPr>
                        <a:t></a:t>
                      </a:r>
                      <a:endParaRPr lang="es-MX" sz="700" b="0" i="0" u="none" strike="noStrike" dirty="0">
                        <a:effectLst/>
                        <a:latin typeface="Arial" panose="020B0604020202020204" pitchFamily="34" charset="0"/>
                      </a:endParaRPr>
                    </a:p>
                  </a:txBody>
                  <a:tcPr marL="88570" marR="88570" marT="44285" marB="44285"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just" rtl="0" eaLnBrk="1" fontAlgn="base" latinLnBrk="0" hangingPunct="1">
                        <a:spcBef>
                          <a:spcPts val="0"/>
                        </a:spcBef>
                        <a:spcAft>
                          <a:spcPts val="0"/>
                        </a:spcAft>
                        <a:tabLst>
                          <a:tab pos="622300" algn="l"/>
                        </a:tabLst>
                      </a:pPr>
                      <a:r>
                        <a:rPr lang="es-MX" sz="800" b="0" i="0" u="none" strike="noStrike" kern="1200" baseline="0" dirty="0" smtClean="0">
                          <a:ln>
                            <a:noFill/>
                          </a:ln>
                          <a:solidFill>
                            <a:srgbClr val="000000"/>
                          </a:solidFill>
                          <a:effectLst/>
                          <a:latin typeface="Arial" panose="020B0604020202020204" pitchFamily="34" charset="0"/>
                          <a:ea typeface="SimSun" panose="02010600030101010101" pitchFamily="2" charset="-122"/>
                          <a:cs typeface="Arial" panose="020B0604020202020204" pitchFamily="34" charset="0"/>
                        </a:rPr>
                        <a:t>Generan </a:t>
                      </a:r>
                      <a:r>
                        <a:rPr lang="es-MX" sz="800" b="0" i="0" u="none" strike="noStrike" kern="1200" baseline="0" dirty="0">
                          <a:ln>
                            <a:noFill/>
                          </a:ln>
                          <a:solidFill>
                            <a:srgbClr val="000000"/>
                          </a:solidFill>
                          <a:effectLst/>
                          <a:latin typeface="Arial" panose="020B0604020202020204" pitchFamily="34" charset="0"/>
                          <a:ea typeface="SimSun" panose="02010600030101010101" pitchFamily="2" charset="-122"/>
                          <a:cs typeface="Arial" panose="020B0604020202020204" pitchFamily="34" charset="0"/>
                        </a:rPr>
                        <a:t>ideas nuevas.</a:t>
                      </a:r>
                      <a:endParaRPr lang="es-MX" sz="1800" b="0" i="0" u="none" strike="noStrike" dirty="0">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endParaRPr lang="es-MX" sz="800" b="0" i="0" u="none" strike="noStrike" dirty="0">
                        <a:effectLst/>
                        <a:latin typeface="+mn-l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r>
                        <a:rPr lang="es-MX" sz="800" b="0" i="0" u="none" strike="noStrike" kern="1200" dirty="0">
                          <a:solidFill>
                            <a:srgbClr val="000000"/>
                          </a:solidFill>
                          <a:effectLst/>
                          <a:latin typeface="+mn-lt"/>
                          <a:sym typeface="Wingdings" panose="05000000000000000000" pitchFamily="2" charset="2"/>
                        </a:rPr>
                        <a:t></a:t>
                      </a:r>
                      <a:endParaRPr lang="es-MX" sz="800" b="0" i="0" u="none" strike="noStrike" dirty="0">
                        <a:effectLst/>
                        <a:latin typeface="+mn-lt"/>
                      </a:endParaRPr>
                    </a:p>
                  </a:txBody>
                  <a:tcPr marL="88570" marR="88570" marT="44285" marB="44285" anchor="ctr">
                    <a:lnL w="19050" cap="flat" cmpd="sng" algn="ctr">
                      <a:solidFill>
                        <a:schemeClr val="tx1"/>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just" rtl="0" eaLnBrk="1" fontAlgn="base" latinLnBrk="0" hangingPunct="1">
                        <a:spcBef>
                          <a:spcPts val="0"/>
                        </a:spcBef>
                        <a:spcAft>
                          <a:spcPts val="0"/>
                        </a:spcAft>
                        <a:tabLst>
                          <a:tab pos="622300" algn="l"/>
                        </a:tabLst>
                      </a:pPr>
                      <a:r>
                        <a:rPr lang="es-MX" sz="800" b="0" i="0" u="none" strike="noStrike" kern="1200" baseline="0" dirty="0" smtClean="0">
                          <a:ln>
                            <a:noFill/>
                          </a:ln>
                          <a:solidFill>
                            <a:srgbClr val="000000"/>
                          </a:solidFill>
                          <a:effectLst/>
                          <a:latin typeface="Arial" panose="020B0604020202020204" pitchFamily="34" charset="0"/>
                          <a:ea typeface="SimSun" panose="02010600030101010101" pitchFamily="2" charset="-122"/>
                          <a:cs typeface="Arial" panose="020B0604020202020204" pitchFamily="34" charset="0"/>
                        </a:rPr>
                        <a:t>Generan </a:t>
                      </a:r>
                      <a:r>
                        <a:rPr lang="es-MX" sz="800" b="0" i="0" u="none" strike="noStrike" kern="1200" baseline="0" dirty="0">
                          <a:ln>
                            <a:noFill/>
                          </a:ln>
                          <a:solidFill>
                            <a:srgbClr val="000000"/>
                          </a:solidFill>
                          <a:effectLst/>
                          <a:latin typeface="Arial" panose="020B0604020202020204" pitchFamily="34" charset="0"/>
                          <a:ea typeface="SimSun" panose="02010600030101010101" pitchFamily="2" charset="-122"/>
                          <a:cs typeface="Arial" panose="020B0604020202020204" pitchFamily="34" charset="0"/>
                        </a:rPr>
                        <a:t>ideas nuevas.</a:t>
                      </a:r>
                      <a:endParaRPr lang="es-MX" sz="1800" b="0" i="0" u="none" strike="noStrike" dirty="0">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4023054406"/>
                  </a:ext>
                </a:extLst>
              </a:tr>
              <a:tr h="0">
                <a:tc gridSpan="2">
                  <a:txBody>
                    <a:bodyPr/>
                    <a:lstStyle/>
                    <a:p>
                      <a:pPr algn="ctr" rtl="0" eaLnBrk="1" fontAlgn="base" latinLnBrk="0" hangingPunct="1"/>
                      <a:r>
                        <a:rPr lang="es-MX" sz="800" b="1" i="0" kern="1200" dirty="0" smtClean="0">
                          <a:solidFill>
                            <a:schemeClr val="tx1"/>
                          </a:solidFill>
                          <a:effectLst/>
                          <a:latin typeface="+mn-lt"/>
                          <a:ea typeface="+mn-ea"/>
                          <a:cs typeface="+mn-cs"/>
                        </a:rPr>
                        <a:t>SUBTOTAL.</a:t>
                      </a:r>
                      <a:r>
                        <a:rPr lang="es-MX" sz="800" b="1" i="0" kern="1200" baseline="0" dirty="0" smtClean="0">
                          <a:solidFill>
                            <a:schemeClr val="tx1"/>
                          </a:solidFill>
                          <a:effectLst/>
                          <a:latin typeface="+mn-lt"/>
                          <a:ea typeface="+mn-ea"/>
                          <a:cs typeface="+mn-cs"/>
                        </a:rPr>
                        <a:t>  5.1 ADAPTABILIDAD</a:t>
                      </a:r>
                      <a:endParaRPr lang="es-MX" sz="800" dirty="0">
                        <a:effectLst/>
                      </a:endParaRPr>
                    </a:p>
                  </a:txBody>
                  <a:tcPr marL="88570" marR="88570" marT="44285" marB="44285"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pPr marL="0" marR="0" indent="0" algn="just" rtl="0" eaLnBrk="1" fontAlgn="base" latinLnBrk="0" hangingPunct="1">
                        <a:spcBef>
                          <a:spcPts val="0"/>
                        </a:spcBef>
                        <a:spcAft>
                          <a:spcPts val="0"/>
                        </a:spcAft>
                        <a:tabLst>
                          <a:tab pos="457200" algn="l"/>
                          <a:tab pos="571500" algn="l"/>
                        </a:tabLst>
                      </a:pPr>
                      <a:endParaRPr lang="es-MX" sz="800" b="0" i="0" u="none" strike="noStrike" dirty="0">
                        <a:effectLst/>
                        <a:latin typeface="+mn-lt"/>
                      </a:endParaRPr>
                    </a:p>
                  </a:txBody>
                  <a:tcP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FFFFFF"/>
                    </a:solidFill>
                  </a:tcPr>
                </a:tc>
                <a:tc gridSpan="3">
                  <a:txBody>
                    <a:bodyPr/>
                    <a:lstStyle/>
                    <a:p>
                      <a:pPr marL="0" algn="ctr"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hMerge="1">
                  <a:txBody>
                    <a:bodyPr/>
                    <a:lstStyle/>
                    <a:p>
                      <a:pPr marL="0" algn="ctr" rtl="0" eaLnBrk="1" fontAlgn="t" latinLnBrk="0" hangingPunct="1">
                        <a:spcBef>
                          <a:spcPts val="0"/>
                        </a:spcBef>
                        <a:spcAft>
                          <a:spcPts val="0"/>
                        </a:spcAft>
                      </a:pPr>
                      <a:endParaRPr lang="es-MX" sz="800" b="0" i="0" u="none" strike="noStrike">
                        <a:effectLst/>
                        <a:latin typeface="+mn-lt"/>
                      </a:endParaRPr>
                    </a:p>
                  </a:txBody>
                  <a:tcPr marL="88570" marR="88570" marT="44285" marB="44285">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FFFFFF"/>
                    </a:solidFill>
                  </a:tcPr>
                </a:tc>
                <a:tc hMerge="1">
                  <a:txBody>
                    <a:bodyPr/>
                    <a:lstStyle/>
                    <a:p>
                      <a:pPr marL="0" algn="ctr"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31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FFFFFF"/>
                    </a:solidFill>
                  </a:tcPr>
                </a:tc>
                <a:tc gridSpan="2">
                  <a:txBody>
                    <a:bodyPr/>
                    <a:lstStyle/>
                    <a:p>
                      <a:pPr algn="ctr" rtl="0" eaLnBrk="1" fontAlgn="base" latinLnBrk="0" hangingPunct="1"/>
                      <a:r>
                        <a:rPr lang="es-MX" sz="800" b="1" i="0" kern="1200" dirty="0" smtClean="0">
                          <a:solidFill>
                            <a:schemeClr val="tx1"/>
                          </a:solidFill>
                          <a:effectLst/>
                          <a:latin typeface="+mn-lt"/>
                          <a:ea typeface="+mn-ea"/>
                          <a:cs typeface="+mn-cs"/>
                        </a:rPr>
                        <a:t>SUBTOTAL 5.2  INNOVACIÓN</a:t>
                      </a:r>
                      <a:endParaRPr lang="es-MX" sz="800" dirty="0">
                        <a:effectLst/>
                        <a:latin typeface="+mn-lt"/>
                      </a:endParaRPr>
                    </a:p>
                  </a:txBody>
                  <a:tcPr marL="88570" marR="88570" marT="44285" marB="44285" anchor="ctr">
                    <a:lnL w="19050" cap="flat" cmpd="sng" algn="ctr">
                      <a:solidFill>
                        <a:schemeClr val="tx1"/>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pPr marL="0" marR="0" indent="0" algn="just" rtl="0" eaLnBrk="1" fontAlgn="base" latinLnBrk="0" hangingPunct="1">
                        <a:spcBef>
                          <a:spcPts val="0"/>
                        </a:spcBef>
                        <a:spcAft>
                          <a:spcPts val="0"/>
                        </a:spcAft>
                        <a:tabLst>
                          <a:tab pos="457200" algn="l"/>
                          <a:tab pos="571500" algn="l"/>
                        </a:tabLst>
                      </a:pPr>
                      <a:endParaRPr lang="es-MX" sz="800" b="0" i="0" u="none" strike="noStrike" dirty="0">
                        <a:effectLst/>
                        <a:latin typeface="Arial" panose="020B0604020202020204" pitchFamily="34" charset="0"/>
                      </a:endParaRPr>
                    </a:p>
                  </a:txBody>
                  <a:tcPr marL="88570" marR="88570" marT="44285" marB="44285">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FFFFFF"/>
                    </a:solidFill>
                  </a:tcPr>
                </a:tc>
                <a:tc gridSpan="3">
                  <a:txBody>
                    <a:bodyPr/>
                    <a:lstStyle/>
                    <a:p>
                      <a:pPr marL="0" algn="l"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hMerge="1">
                  <a:txBody>
                    <a:bodyPr/>
                    <a:lstStyle/>
                    <a:p>
                      <a:pPr marL="0" algn="ctr" rtl="0" eaLnBrk="1" fontAlgn="t" latinLnBrk="0" hangingPunct="1">
                        <a:spcBef>
                          <a:spcPts val="0"/>
                        </a:spcBef>
                        <a:spcAft>
                          <a:spcPts val="0"/>
                        </a:spcAft>
                      </a:pPr>
                      <a:endParaRPr lang="es-MX" sz="800" b="0" i="0" u="none" strike="noStrike">
                        <a:effectLst/>
                        <a:latin typeface="Arial" panose="020B0604020202020204" pitchFamily="34" charset="0"/>
                      </a:endParaRPr>
                    </a:p>
                  </a:txBody>
                  <a:tcPr marL="88570" marR="88570" marT="44285" marB="44285">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FFFFFF"/>
                    </a:solidFill>
                  </a:tcPr>
                </a:tc>
                <a:tc hMerge="1">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88570" marR="88570" marT="44285" marB="44285">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86781747"/>
                  </a:ext>
                </a:extLst>
              </a:tr>
              <a:tr h="0">
                <a:tc gridSpan="5">
                  <a:txBody>
                    <a:bodyPr/>
                    <a:lstStyle/>
                    <a:p>
                      <a:pPr algn="ctr" rtl="0" eaLnBrk="1" fontAlgn="base" latinLnBrk="0" hangingPunct="1"/>
                      <a:endParaRPr lang="es-MX" sz="800" dirty="0">
                        <a:effectLst/>
                        <a:latin typeface="+mn-lt"/>
                      </a:endParaRPr>
                    </a:p>
                  </a:txBody>
                  <a:tcPr marL="88570" marR="88570" marT="44285" marB="44285">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9050" cap="flat" cmpd="sng" algn="ctr">
                      <a:noFill/>
                      <a:prstDash val="solid"/>
                      <a:round/>
                      <a:headEnd type="none" w="med" len="med"/>
                      <a:tailEnd type="none" w="med" len="med"/>
                    </a:lnB>
                    <a:solidFill>
                      <a:srgbClr val="FFFFFF"/>
                    </a:solidFill>
                  </a:tcPr>
                </a:tc>
                <a:tc hMerge="1">
                  <a:txBody>
                    <a:bodyPr/>
                    <a:lstStyle/>
                    <a:p>
                      <a:endParaRPr lang="es-MX"/>
                    </a:p>
                  </a:txBody>
                  <a:tcPr/>
                </a:tc>
                <a:tc hMerge="1">
                  <a:txBody>
                    <a:bodyPr/>
                    <a:lstStyle/>
                    <a:p>
                      <a:pPr marL="0" algn="ctr"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tc gridSpan="2">
                  <a:txBody>
                    <a:bodyPr/>
                    <a:lstStyle/>
                    <a:p>
                      <a:pPr algn="ctr" rtl="0" eaLnBrk="1" fontAlgn="base" latinLnBrk="0" hangingPunct="1"/>
                      <a:r>
                        <a:rPr lang="es-MX" sz="800" b="1" i="0" kern="1200" dirty="0" smtClean="0">
                          <a:solidFill>
                            <a:schemeClr val="tx1"/>
                          </a:solidFill>
                          <a:effectLst/>
                          <a:latin typeface="+mn-lt"/>
                          <a:ea typeface="+mn-ea"/>
                          <a:cs typeface="+mn-cs"/>
                        </a:rPr>
                        <a:t>TOTAL</a:t>
                      </a:r>
                      <a:r>
                        <a:rPr lang="es-MX" sz="800" b="1" i="0" kern="1200" baseline="0" dirty="0" smtClean="0">
                          <a:solidFill>
                            <a:schemeClr val="tx1"/>
                          </a:solidFill>
                          <a:effectLst/>
                          <a:latin typeface="+mn-lt"/>
                          <a:ea typeface="+mn-ea"/>
                          <a:cs typeface="+mn-cs"/>
                        </a:rPr>
                        <a:t> 5. ADAPTABILIDAD E INNOVACIÓN</a:t>
                      </a:r>
                    </a:p>
                  </a:txBody>
                  <a:tcPr marL="88570" marR="88570" marT="44285" marB="44285" anchor="ctr">
                    <a:lnL w="19050" cap="flat" cmpd="sng" algn="ctr">
                      <a:solidFill>
                        <a:schemeClr val="tx1"/>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marL="0" algn="l" rtl="0" eaLnBrk="1" fontAlgn="t" latinLnBrk="0" hangingPunct="1">
                        <a:spcBef>
                          <a:spcPts val="0"/>
                        </a:spcBef>
                        <a:spcAft>
                          <a:spcPts val="0"/>
                        </a:spcAft>
                      </a:pPr>
                      <a:endParaRPr lang="es-MX" sz="800" b="0" i="0" u="none" strike="noStrike" dirty="0">
                        <a:effectLst/>
                        <a:latin typeface="+mn-lt"/>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756952801"/>
                  </a:ext>
                </a:extLst>
              </a:tr>
            </a:tbl>
          </a:graphicData>
        </a:graphic>
      </p:graphicFrame>
      <p:graphicFrame>
        <p:nvGraphicFramePr>
          <p:cNvPr id="3" name="Tabla 2"/>
          <p:cNvGraphicFramePr>
            <a:graphicFrameLocks noGrp="1"/>
          </p:cNvGraphicFramePr>
          <p:nvPr>
            <p:extLst/>
          </p:nvPr>
        </p:nvGraphicFramePr>
        <p:xfrm>
          <a:off x="2451099" y="4735408"/>
          <a:ext cx="4252968" cy="1645920"/>
        </p:xfrm>
        <a:graphic>
          <a:graphicData uri="http://schemas.openxmlformats.org/drawingml/2006/table">
            <a:tbl>
              <a:tblPr firstRow="1" bandRow="1"/>
              <a:tblGrid>
                <a:gridCol w="253242">
                  <a:extLst>
                    <a:ext uri="{9D8B030D-6E8A-4147-A177-3AD203B41FA5}">
                      <a16:colId xmlns:a16="http://schemas.microsoft.com/office/drawing/2014/main" val="883188677"/>
                    </a:ext>
                  </a:extLst>
                </a:gridCol>
                <a:gridCol w="3240000">
                  <a:extLst>
                    <a:ext uri="{9D8B030D-6E8A-4147-A177-3AD203B41FA5}">
                      <a16:colId xmlns:a16="http://schemas.microsoft.com/office/drawing/2014/main" val="2383170203"/>
                    </a:ext>
                  </a:extLst>
                </a:gridCol>
                <a:gridCol w="253242">
                  <a:extLst>
                    <a:ext uri="{9D8B030D-6E8A-4147-A177-3AD203B41FA5}">
                      <a16:colId xmlns:a16="http://schemas.microsoft.com/office/drawing/2014/main" val="666166452"/>
                    </a:ext>
                  </a:extLst>
                </a:gridCol>
                <a:gridCol w="253242">
                  <a:extLst>
                    <a:ext uri="{9D8B030D-6E8A-4147-A177-3AD203B41FA5}">
                      <a16:colId xmlns:a16="http://schemas.microsoft.com/office/drawing/2014/main" val="3258321280"/>
                    </a:ext>
                  </a:extLst>
                </a:gridCol>
                <a:gridCol w="253242">
                  <a:extLst>
                    <a:ext uri="{9D8B030D-6E8A-4147-A177-3AD203B41FA5}">
                      <a16:colId xmlns:a16="http://schemas.microsoft.com/office/drawing/2014/main" val="160209042"/>
                    </a:ext>
                  </a:extLst>
                </a:gridCol>
              </a:tblGrid>
              <a:tr h="0">
                <a:tc gridSpan="5">
                  <a:txBody>
                    <a:bodyPr/>
                    <a:lstStyle/>
                    <a:p>
                      <a:pPr marL="228600" indent="-228600" algn="ctr" rtl="0" eaLnBrk="1" fontAlgn="base" latinLnBrk="0" hangingPunct="1">
                        <a:buAutoNum type="arabicPeriod" startAt="6"/>
                      </a:pPr>
                      <a:r>
                        <a:rPr lang="es-MX" sz="800" b="1" i="0" kern="1200" baseline="0" dirty="0" smtClean="0">
                          <a:solidFill>
                            <a:schemeClr val="tx1"/>
                          </a:solidFill>
                          <a:effectLst/>
                          <a:latin typeface="Arial Narrow" panose="020B0606020202030204" pitchFamily="34" charset="0"/>
                          <a:ea typeface="+mn-ea"/>
                          <a:cs typeface="+mn-cs"/>
                        </a:rPr>
                        <a:t>AUTODOMINIO</a:t>
                      </a:r>
                      <a:r>
                        <a:rPr lang="es-MX" sz="800" b="0" i="0" kern="1200" baseline="0" dirty="0" smtClean="0">
                          <a:solidFill>
                            <a:schemeClr val="tx1"/>
                          </a:solidFill>
                          <a:effectLst/>
                          <a:latin typeface="Arial Narrow" panose="020B0606020202030204" pitchFamily="34" charset="0"/>
                          <a:ea typeface="+mn-ea"/>
                          <a:cs typeface="+mn-cs"/>
                        </a:rPr>
                        <a:t>. </a:t>
                      </a:r>
                    </a:p>
                    <a:p>
                      <a:pPr marL="0" indent="0" algn="ctr" rtl="0" eaLnBrk="1" fontAlgn="base" latinLnBrk="0" hangingPunct="1">
                        <a:buNone/>
                      </a:pPr>
                      <a:r>
                        <a:rPr lang="es-MX" sz="800" b="0" i="1" kern="1200" baseline="0" dirty="0" smtClean="0">
                          <a:solidFill>
                            <a:schemeClr val="tx1"/>
                          </a:solidFill>
                          <a:effectLst/>
                          <a:latin typeface="Arial Narrow" panose="020B0606020202030204" pitchFamily="34" charset="0"/>
                          <a:ea typeface="+mn-ea"/>
                          <a:cs typeface="+mn-cs"/>
                        </a:rPr>
                        <a:t>Implica: mantener bajo control las emociones y los impulsos perjudiciales</a:t>
                      </a:r>
                      <a:endParaRPr lang="es-MX" sz="800"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997074235"/>
                  </a:ext>
                </a:extLst>
              </a:tr>
              <a:tr h="0">
                <a:tc>
                  <a:txBody>
                    <a:bodyPr/>
                    <a:lstStyle/>
                    <a:p>
                      <a:pPr marL="0" algn="ctr" rtl="0" eaLnBrk="1" fontAlgn="t"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sym typeface="Wingdings" panose="05000000000000000000" pitchFamily="2" charset="2"/>
                        </a:rPr>
                        <a:t></a:t>
                      </a:r>
                      <a:endParaRPr lang="es-MX" sz="800" b="0" i="0" u="none" strike="noStrike" dirty="0">
                        <a:effectLst/>
                        <a:latin typeface="Arial Narrow" panose="020B060602020203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just" rtl="0" eaLnBrk="1" fontAlgn="base" latinLnBrk="0" hangingPunct="1">
                        <a:spcBef>
                          <a:spcPts val="0"/>
                        </a:spcBef>
                        <a:spcAft>
                          <a:spcPts val="0"/>
                        </a:spcAft>
                        <a:tabLst>
                          <a:tab pos="457200" algn="l"/>
                          <a:tab pos="571500" algn="l"/>
                        </a:tabLst>
                      </a:pPr>
                      <a:r>
                        <a:rPr lang="es-MX" sz="800" b="0" i="0" u="none" strike="noStrike" kern="1200" baseline="0" dirty="0" smtClean="0">
                          <a:solidFill>
                            <a:srgbClr val="000000"/>
                          </a:solidFill>
                          <a:effectLst/>
                          <a:latin typeface="Arial Narrow" panose="020B0606020202030204" pitchFamily="34" charset="0"/>
                          <a:cs typeface="Arial" panose="020B0604020202020204" pitchFamily="34" charset="0"/>
                        </a:rPr>
                        <a:t>Manejan </a:t>
                      </a:r>
                      <a:r>
                        <a:rPr lang="es-MX" sz="800" b="0" i="0" u="none" strike="noStrike" kern="1200" baseline="0" dirty="0">
                          <a:solidFill>
                            <a:srgbClr val="000000"/>
                          </a:solidFill>
                          <a:effectLst/>
                          <a:latin typeface="Arial Narrow" panose="020B0606020202030204" pitchFamily="34" charset="0"/>
                          <a:cs typeface="Arial" panose="020B0604020202020204" pitchFamily="34" charset="0"/>
                        </a:rPr>
                        <a:t>bien los sentimientos impulsivos y las emociones perturbadoras.</a:t>
                      </a:r>
                      <a:endParaRPr lang="es-MX" sz="800" b="0" i="0" u="none" strike="noStrike" dirty="0">
                        <a:effectLst/>
                        <a:latin typeface="Arial Narrow" panose="020B060602020203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232058560"/>
                  </a:ext>
                </a:extLst>
              </a:tr>
              <a:tr h="0">
                <a:tc>
                  <a:txBody>
                    <a:bodyPr/>
                    <a:lstStyle/>
                    <a:p>
                      <a:pPr marL="0" algn="ctr" rtl="0" eaLnBrk="1" fontAlgn="t"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sym typeface="Wingdings" panose="05000000000000000000" pitchFamily="2" charset="2"/>
                        </a:rPr>
                        <a:t></a:t>
                      </a:r>
                      <a:endParaRPr lang="es-MX" sz="800" b="0" i="0" u="none" strike="noStrike" dirty="0">
                        <a:effectLst/>
                        <a:latin typeface="Arial Narrow" panose="020B060602020203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just" rtl="0" eaLnBrk="1" fontAlgn="base" latinLnBrk="0" hangingPunct="1">
                        <a:spcBef>
                          <a:spcPts val="0"/>
                        </a:spcBef>
                        <a:spcAft>
                          <a:spcPts val="0"/>
                        </a:spcAft>
                        <a:tabLst>
                          <a:tab pos="457200" algn="l"/>
                          <a:tab pos="571500" algn="l"/>
                        </a:tabLst>
                      </a:pPr>
                      <a:r>
                        <a:rPr lang="es-MX" sz="800" b="0" i="0" u="none" strike="noStrike" kern="1200" baseline="0" dirty="0" smtClean="0">
                          <a:solidFill>
                            <a:srgbClr val="000000"/>
                          </a:solidFill>
                          <a:effectLst/>
                          <a:latin typeface="Arial Narrow" panose="020B0606020202030204" pitchFamily="34" charset="0"/>
                          <a:cs typeface="Arial" panose="020B0604020202020204" pitchFamily="34" charset="0"/>
                        </a:rPr>
                        <a:t>Se </a:t>
                      </a:r>
                      <a:r>
                        <a:rPr lang="es-MX" sz="800" b="0" i="0" u="none" strike="noStrike" kern="1200" baseline="0" dirty="0">
                          <a:solidFill>
                            <a:srgbClr val="000000"/>
                          </a:solidFill>
                          <a:effectLst/>
                          <a:latin typeface="Arial Narrow" panose="020B0606020202030204" pitchFamily="34" charset="0"/>
                          <a:cs typeface="Arial" panose="020B0604020202020204" pitchFamily="34" charset="0"/>
                        </a:rPr>
                        <a:t>mantienen  compuestas,  positivas  e  imperturbables  aun  en  momentos difíciles.</a:t>
                      </a:r>
                      <a:endParaRPr lang="es-MX" sz="800" b="0" i="0" u="none" strike="noStrike" dirty="0">
                        <a:effectLst/>
                        <a:latin typeface="Arial Narrow" panose="020B060602020203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96952607"/>
                  </a:ext>
                </a:extLst>
              </a:tr>
              <a:tr h="0">
                <a:tc>
                  <a:txBody>
                    <a:bodyPr/>
                    <a:lstStyle/>
                    <a:p>
                      <a:pPr marL="0" algn="ctr" rtl="0" eaLnBrk="1" fontAlgn="t"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sym typeface="Wingdings" panose="05000000000000000000" pitchFamily="2" charset="2"/>
                        </a:rPr>
                        <a:t></a:t>
                      </a:r>
                      <a:endParaRPr lang="es-MX" sz="800" b="0" i="0" u="none" strike="noStrike" dirty="0">
                        <a:effectLst/>
                        <a:latin typeface="Arial Narrow" panose="020B060602020203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just" rtl="0" eaLnBrk="1" fontAlgn="base" latinLnBrk="0" hangingPunct="1">
                        <a:spcBef>
                          <a:spcPts val="0"/>
                        </a:spcBef>
                        <a:spcAft>
                          <a:spcPts val="0"/>
                        </a:spcAft>
                        <a:tabLst>
                          <a:tab pos="457200" algn="l"/>
                          <a:tab pos="571500" algn="l"/>
                        </a:tabLst>
                      </a:pPr>
                      <a:r>
                        <a:rPr lang="es-MX" sz="800" b="0" i="0" u="none" strike="noStrike" kern="1200" baseline="0" dirty="0" smtClean="0">
                          <a:solidFill>
                            <a:srgbClr val="000000"/>
                          </a:solidFill>
                          <a:effectLst/>
                          <a:latin typeface="Arial Narrow" panose="020B0606020202030204" pitchFamily="34" charset="0"/>
                          <a:cs typeface="Arial" panose="020B0604020202020204" pitchFamily="34" charset="0"/>
                        </a:rPr>
                        <a:t>Piensan </a:t>
                      </a:r>
                      <a:r>
                        <a:rPr lang="es-MX" sz="800" b="0" i="0" u="none" strike="noStrike" kern="1200" baseline="0" dirty="0">
                          <a:solidFill>
                            <a:srgbClr val="000000"/>
                          </a:solidFill>
                          <a:effectLst/>
                          <a:latin typeface="Arial Narrow" panose="020B0606020202030204" pitchFamily="34" charset="0"/>
                          <a:cs typeface="Arial" panose="020B0604020202020204" pitchFamily="34" charset="0"/>
                        </a:rPr>
                        <a:t>con claridad y no pierden la concentración cuando son sometidas  a  presión.</a:t>
                      </a:r>
                      <a:endParaRPr lang="es-MX" sz="800" b="0" i="0" u="none" strike="noStrike" dirty="0">
                        <a:effectLst/>
                        <a:latin typeface="Arial Narrow" panose="020B060602020203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endParaRPr lang="es-MX" sz="80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349874123"/>
                  </a:ext>
                </a:extLst>
              </a:tr>
              <a:tr h="0">
                <a:tc gridSpan="2">
                  <a:txBody>
                    <a:bodyPr/>
                    <a:lstStyle/>
                    <a:p>
                      <a:pPr algn="ctr" rtl="0" eaLnBrk="1" fontAlgn="base" latinLnBrk="0" hangingPunct="1"/>
                      <a:r>
                        <a:rPr lang="es-MX" sz="800" b="1" i="0" kern="1200" dirty="0" smtClean="0">
                          <a:solidFill>
                            <a:schemeClr val="tx1"/>
                          </a:solidFill>
                          <a:effectLst/>
                          <a:latin typeface="Arial Narrow" panose="020B0606020202030204" pitchFamily="34" charset="0"/>
                          <a:ea typeface="+mn-ea"/>
                          <a:cs typeface="+mn-cs"/>
                        </a:rPr>
                        <a:t>TOTAL  4.</a:t>
                      </a:r>
                      <a:r>
                        <a:rPr lang="es-MX" sz="800" b="1" i="0" kern="1200" baseline="0" dirty="0" smtClean="0">
                          <a:solidFill>
                            <a:schemeClr val="tx1"/>
                          </a:solidFill>
                          <a:effectLst/>
                          <a:latin typeface="Arial Narrow" panose="020B0606020202030204" pitchFamily="34" charset="0"/>
                          <a:ea typeface="+mn-ea"/>
                          <a:cs typeface="+mn-cs"/>
                        </a:rPr>
                        <a:t> AUTODOMINIO</a:t>
                      </a:r>
                      <a:endParaRPr lang="es-MX" sz="800"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4126227797"/>
                  </a:ext>
                </a:extLst>
              </a:tr>
              <a:tr h="0">
                <a:tc gridSpan="2">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800" b="1" i="0" kern="1200" dirty="0" smtClean="0">
                          <a:solidFill>
                            <a:schemeClr val="tx1"/>
                          </a:solidFill>
                          <a:effectLst/>
                          <a:latin typeface="Arial Narrow" panose="020B0606020202030204" pitchFamily="34" charset="0"/>
                          <a:ea typeface="+mn-ea"/>
                          <a:cs typeface="+mn-cs"/>
                        </a:rPr>
                        <a:t>II</a:t>
                      </a:r>
                      <a:r>
                        <a:rPr lang="es-MX" sz="800" b="1" i="0" kern="1200" baseline="0" dirty="0" smtClean="0">
                          <a:solidFill>
                            <a:schemeClr val="tx1"/>
                          </a:solidFill>
                          <a:effectLst/>
                          <a:latin typeface="Arial Narrow" panose="020B0606020202030204" pitchFamily="34" charset="0"/>
                          <a:ea typeface="+mn-ea"/>
                          <a:cs typeface="+mn-cs"/>
                        </a:rPr>
                        <a:t> AUTO REGULACIÓN . GRAN TOTAL</a:t>
                      </a:r>
                      <a:endParaRPr lang="es-MX" sz="800" dirty="0" smtClean="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gridSpan="3">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4050601764"/>
                  </a:ext>
                </a:extLst>
              </a:tr>
            </a:tbl>
          </a:graphicData>
        </a:graphic>
      </p:graphicFrame>
      <p:graphicFrame>
        <p:nvGraphicFramePr>
          <p:cNvPr id="5" name="Tabla 4"/>
          <p:cNvGraphicFramePr>
            <a:graphicFrameLocks noGrp="1"/>
          </p:cNvGraphicFramePr>
          <p:nvPr>
            <p:extLst/>
          </p:nvPr>
        </p:nvGraphicFramePr>
        <p:xfrm>
          <a:off x="432456" y="548680"/>
          <a:ext cx="8244000" cy="205740"/>
        </p:xfrm>
        <a:graphic>
          <a:graphicData uri="http://schemas.openxmlformats.org/drawingml/2006/table">
            <a:tbl>
              <a:tblPr/>
              <a:tblGrid>
                <a:gridCol w="5651712">
                  <a:extLst>
                    <a:ext uri="{9D8B030D-6E8A-4147-A177-3AD203B41FA5}">
                      <a16:colId xmlns:a16="http://schemas.microsoft.com/office/drawing/2014/main" val="2379219945"/>
                    </a:ext>
                  </a:extLst>
                </a:gridCol>
                <a:gridCol w="864096">
                  <a:extLst>
                    <a:ext uri="{9D8B030D-6E8A-4147-A177-3AD203B41FA5}">
                      <a16:colId xmlns:a16="http://schemas.microsoft.com/office/drawing/2014/main" val="2269282203"/>
                    </a:ext>
                  </a:extLst>
                </a:gridCol>
                <a:gridCol w="864096">
                  <a:extLst>
                    <a:ext uri="{9D8B030D-6E8A-4147-A177-3AD203B41FA5}">
                      <a16:colId xmlns:a16="http://schemas.microsoft.com/office/drawing/2014/main" val="582338189"/>
                    </a:ext>
                  </a:extLst>
                </a:gridCol>
                <a:gridCol w="864096">
                  <a:extLst>
                    <a:ext uri="{9D8B030D-6E8A-4147-A177-3AD203B41FA5}">
                      <a16:colId xmlns:a16="http://schemas.microsoft.com/office/drawing/2014/main" val="2622965194"/>
                    </a:ext>
                  </a:extLst>
                </a:gridCol>
              </a:tblGrid>
              <a:tr h="180000">
                <a:tc>
                  <a:txBody>
                    <a:bodyPr/>
                    <a:lstStyle/>
                    <a:p>
                      <a:pPr marL="0" marR="0" indent="0" algn="ctr" rtl="0" eaLnBrk="0" fontAlgn="base" latinLnBrk="0" hangingPunct="0">
                        <a:spcBef>
                          <a:spcPts val="0"/>
                        </a:spcBef>
                        <a:spcAft>
                          <a:spcPts val="0"/>
                        </a:spcAft>
                      </a:pPr>
                      <a:r>
                        <a:rPr lang="es-MX" sz="750" b="1" i="0" u="none" strike="noStrike" kern="1200" dirty="0" smtClean="0">
                          <a:solidFill>
                            <a:srgbClr val="000000"/>
                          </a:solidFill>
                          <a:effectLst/>
                          <a:latin typeface="+mn-lt"/>
                        </a:rPr>
                        <a:t>AUTO </a:t>
                      </a:r>
                      <a:r>
                        <a:rPr lang="es-MX" sz="750" b="1" i="0" u="none" strike="noStrike" kern="1200" dirty="0">
                          <a:solidFill>
                            <a:srgbClr val="000000"/>
                          </a:solidFill>
                          <a:effectLst/>
                          <a:latin typeface="+mn-lt"/>
                        </a:rPr>
                        <a:t>EVALUACIÓN</a:t>
                      </a:r>
                      <a:r>
                        <a:rPr lang="es-MX" sz="750" b="1" i="0" u="none" strike="noStrike" kern="1200" baseline="0" dirty="0">
                          <a:solidFill>
                            <a:srgbClr val="000000"/>
                          </a:solidFill>
                          <a:effectLst/>
                          <a:latin typeface="+mn-lt"/>
                        </a:rPr>
                        <a:t> </a:t>
                      </a:r>
                      <a:r>
                        <a:rPr lang="es-MX" sz="750" b="1" i="0" u="none" strike="noStrike" kern="1200" baseline="0" dirty="0" smtClean="0">
                          <a:solidFill>
                            <a:srgbClr val="000000"/>
                          </a:solidFill>
                          <a:effectLst/>
                          <a:latin typeface="+mn-lt"/>
                        </a:rPr>
                        <a:t>1.1  </a:t>
                      </a:r>
                      <a:r>
                        <a:rPr lang="es-MX" sz="750" b="1" i="0" u="none" strike="noStrike" kern="1200" dirty="0">
                          <a:solidFill>
                            <a:srgbClr val="000000"/>
                          </a:solidFill>
                          <a:effectLst/>
                          <a:latin typeface="+mn-lt"/>
                        </a:rPr>
                        <a:t>¿CUALES APTITUDES DE INTELIGENCIA EMOCIONAL LO</a:t>
                      </a:r>
                      <a:r>
                        <a:rPr lang="es-MX" sz="750" b="1" i="0" u="none" strike="noStrike" kern="1200" baseline="0" dirty="0">
                          <a:solidFill>
                            <a:srgbClr val="000000"/>
                          </a:solidFill>
                          <a:effectLst/>
                          <a:latin typeface="+mn-lt"/>
                        </a:rPr>
                        <a:t> CARACTERIZAN MEJOR</a:t>
                      </a:r>
                      <a:r>
                        <a:rPr lang="es-MX" sz="750" b="1" i="0" u="none" strike="noStrike" kern="1200" dirty="0">
                          <a:solidFill>
                            <a:srgbClr val="000000"/>
                          </a:solidFill>
                          <a:effectLst/>
                          <a:latin typeface="+mn-lt"/>
                        </a:rPr>
                        <a:t>?....</a:t>
                      </a:r>
                      <a:endParaRPr lang="es-MX" sz="750" b="0" i="0" u="none" strike="noStrike" dirty="0">
                        <a:effectLst/>
                        <a:latin typeface="+mn-lt"/>
                      </a:endParaRPr>
                    </a:p>
                  </a:txBody>
                  <a:tcPr anchor="ctr">
                    <a:lnL w="6350" cap="flat" cmpd="sng" algn="ctr">
                      <a:solidFill>
                        <a:srgbClr val="632523"/>
                      </a:solidFill>
                      <a:prstDash val="solid"/>
                      <a:round/>
                      <a:headEnd type="none" w="med" len="med"/>
                      <a:tailEnd type="none" w="med" len="med"/>
                    </a:lnL>
                    <a:lnR w="6350" cap="flat" cmpd="sng" algn="ctr">
                      <a:solidFill>
                        <a:srgbClr val="632523"/>
                      </a:solidFill>
                      <a:prstDash val="solid"/>
                      <a:round/>
                      <a:headEnd type="none" w="med" len="med"/>
                      <a:tailEnd type="none" w="med" len="med"/>
                    </a:lnR>
                    <a:lnT w="6350" cap="flat" cmpd="sng" algn="ctr">
                      <a:solidFill>
                        <a:srgbClr val="632523"/>
                      </a:solidFill>
                      <a:prstDash val="solid"/>
                      <a:round/>
                      <a:headEnd type="none" w="med" len="med"/>
                      <a:tailEnd type="none" w="med" len="med"/>
                    </a:lnT>
                    <a:lnB w="6350" cap="flat" cmpd="sng" algn="ctr">
                      <a:solidFill>
                        <a:srgbClr val="632523"/>
                      </a:solidFill>
                      <a:prstDash val="solid"/>
                      <a:round/>
                      <a:headEnd type="none" w="med" len="med"/>
                      <a:tailEnd type="none" w="med" len="med"/>
                    </a:lnB>
                    <a:solidFill>
                      <a:srgbClr val="FFFFFF"/>
                    </a:solidFill>
                  </a:tcPr>
                </a:tc>
                <a:tc>
                  <a:txBody>
                    <a:bodyPr/>
                    <a:lstStyle/>
                    <a:p>
                      <a:pPr marL="0" marR="0" indent="0" algn="ctr" rtl="0" eaLnBrk="1" fontAlgn="base" latinLnBrk="0" hangingPunct="1">
                        <a:spcBef>
                          <a:spcPts val="0"/>
                        </a:spcBef>
                        <a:spcAft>
                          <a:spcPts val="0"/>
                        </a:spcAft>
                        <a:tabLst>
                          <a:tab pos="622300" algn="l"/>
                        </a:tabLst>
                      </a:pP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Muy</a:t>
                      </a:r>
                      <a:r>
                        <a:rPr lang="es-MX" sz="600" b="0" i="0" u="none" strike="noStrike" kern="1200" baseline="0" dirty="0">
                          <a:ln>
                            <a:noFill/>
                          </a:ln>
                          <a:solidFill>
                            <a:schemeClr val="tx1"/>
                          </a:solidFill>
                          <a:effectLst/>
                          <a:latin typeface="Arial" panose="020B0604020202020204" pitchFamily="34" charset="0"/>
                          <a:ea typeface="+mn-ea"/>
                          <a:cs typeface="+mn-cs"/>
                        </a:rPr>
                        <a:t> </a:t>
                      </a: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Bien</a:t>
                      </a:r>
                      <a:r>
                        <a:rPr lang="es-MX" sz="6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 </a:t>
                      </a: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Bien</a:t>
                      </a:r>
                      <a:r>
                        <a:rPr lang="es-MX" sz="600" b="0" i="0" u="none" strike="noStrike" kern="1200" baseline="0" dirty="0" smtClean="0">
                          <a:ln>
                            <a:noFill/>
                          </a:ln>
                          <a:solidFill>
                            <a:srgbClr val="000000"/>
                          </a:solidFill>
                          <a:effectLst/>
                          <a:latin typeface="Arial Narrow" panose="020B0606020202030204" pitchFamily="34" charset="0"/>
                          <a:ea typeface="+mn-ea"/>
                          <a:cs typeface="+mn-cs"/>
                        </a:rPr>
                        <a:t> </a:t>
                      </a:r>
                      <a:r>
                        <a:rPr lang="es-MX" sz="600" b="0" i="0" u="none" strike="noStrike" kern="1200" dirty="0" smtClean="0">
                          <a:solidFill>
                            <a:srgbClr val="000000"/>
                          </a:solidFill>
                          <a:effectLst/>
                          <a:latin typeface="Arial Narrow" panose="020B0606020202030204" pitchFamily="34" charset="0"/>
                        </a:rPr>
                        <a:t>9</a:t>
                      </a:r>
                      <a:endParaRPr lang="es-MX" sz="600" b="0" i="0" u="none" strike="noStrike" dirty="0">
                        <a:effectLst/>
                        <a:latin typeface="Arial" panose="020B0604020202020204" pitchFamily="34" charset="0"/>
                      </a:endParaRPr>
                    </a:p>
                  </a:txBody>
                  <a:tcPr anchor="ctr">
                    <a:lnL w="6350" cap="flat" cmpd="sng" algn="ctr">
                      <a:solidFill>
                        <a:srgbClr val="632523"/>
                      </a:solidFill>
                      <a:prstDash val="solid"/>
                      <a:round/>
                      <a:headEnd type="none" w="med" len="med"/>
                      <a:tailEnd type="none" w="med" len="med"/>
                    </a:lnL>
                    <a:lnR w="6350" cap="flat" cmpd="sng" algn="ctr">
                      <a:solidFill>
                        <a:srgbClr val="632523"/>
                      </a:solidFill>
                      <a:prstDash val="solid"/>
                      <a:round/>
                      <a:headEnd type="none" w="med" len="med"/>
                      <a:tailEnd type="none" w="med" len="med"/>
                    </a:lnR>
                    <a:lnT w="6350" cap="flat" cmpd="sng" algn="ctr">
                      <a:solidFill>
                        <a:srgbClr val="632523"/>
                      </a:solidFill>
                      <a:prstDash val="solid"/>
                      <a:round/>
                      <a:headEnd type="none" w="med" len="med"/>
                      <a:tailEnd type="none" w="med" len="med"/>
                    </a:lnT>
                    <a:lnB w="6350" cap="flat" cmpd="sng" algn="ctr">
                      <a:solidFill>
                        <a:srgbClr val="632523"/>
                      </a:solidFill>
                      <a:prstDash val="solid"/>
                      <a:round/>
                      <a:headEnd type="none" w="med" len="med"/>
                      <a:tailEnd type="none" w="med" len="med"/>
                    </a:lnB>
                    <a:solidFill>
                      <a:srgbClr val="FFFFFF"/>
                    </a:solidFill>
                  </a:tcPr>
                </a:tc>
                <a:tc>
                  <a:txBody>
                    <a:bodyPr/>
                    <a:lstStyle/>
                    <a:p>
                      <a:pPr marL="0" marR="0" indent="0" algn="ctr" rtl="0" eaLnBrk="1" fontAlgn="base" latinLnBrk="0" hangingPunct="1">
                        <a:spcBef>
                          <a:spcPts val="0"/>
                        </a:spcBef>
                        <a:spcAft>
                          <a:spcPts val="0"/>
                        </a:spcAft>
                        <a:tabLst>
                          <a:tab pos="622300" algn="l"/>
                        </a:tabLst>
                      </a:pP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Aceptable</a:t>
                      </a:r>
                      <a:r>
                        <a:rPr lang="es-MX" sz="600" b="0" i="0" u="none" strike="noStrike" kern="1200" baseline="0" dirty="0">
                          <a:ln>
                            <a:noFill/>
                          </a:ln>
                          <a:solidFill>
                            <a:schemeClr val="tx1"/>
                          </a:solidFill>
                          <a:effectLst/>
                          <a:latin typeface="Arial" panose="020B0604020202020204" pitchFamily="34" charset="0"/>
                          <a:ea typeface="+mn-ea"/>
                          <a:cs typeface="+mn-cs"/>
                        </a:rPr>
                        <a:t> </a:t>
                      </a: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Regular</a:t>
                      </a:r>
                      <a:r>
                        <a:rPr lang="es-MX" sz="600" b="0" i="0" u="none" strike="noStrike" kern="1200" baseline="0" dirty="0" smtClean="0">
                          <a:ln>
                            <a:noFill/>
                          </a:ln>
                          <a:solidFill>
                            <a:srgbClr val="000000"/>
                          </a:solidFill>
                          <a:effectLst/>
                          <a:latin typeface="Arial Narrow" panose="020B0606020202030204" pitchFamily="34" charset="0"/>
                        </a:rPr>
                        <a:t> </a:t>
                      </a:r>
                      <a:r>
                        <a:rPr lang="es-MX" sz="600" b="0" i="0" u="none" strike="noStrike" kern="1200" dirty="0">
                          <a:solidFill>
                            <a:srgbClr val="000000"/>
                          </a:solidFill>
                          <a:effectLst/>
                          <a:latin typeface="Arial Narrow" panose="020B0606020202030204" pitchFamily="34" charset="0"/>
                        </a:rPr>
                        <a:t>6</a:t>
                      </a:r>
                      <a:endParaRPr lang="es-MX" sz="600" b="0" i="0" u="none" strike="noStrike" dirty="0">
                        <a:effectLst/>
                        <a:latin typeface="Arial" panose="020B0604020202020204" pitchFamily="34" charset="0"/>
                      </a:endParaRPr>
                    </a:p>
                  </a:txBody>
                  <a:tcPr anchor="ctr">
                    <a:lnL w="6350" cap="flat" cmpd="sng" algn="ctr">
                      <a:solidFill>
                        <a:srgbClr val="632523"/>
                      </a:solidFill>
                      <a:prstDash val="solid"/>
                      <a:round/>
                      <a:headEnd type="none" w="med" len="med"/>
                      <a:tailEnd type="none" w="med" len="med"/>
                    </a:lnL>
                    <a:lnR w="6350" cap="flat" cmpd="sng" algn="ctr">
                      <a:solidFill>
                        <a:srgbClr val="632523"/>
                      </a:solidFill>
                      <a:prstDash val="solid"/>
                      <a:round/>
                      <a:headEnd type="none" w="med" len="med"/>
                      <a:tailEnd type="none" w="med" len="med"/>
                    </a:lnR>
                    <a:lnT w="6350" cap="flat" cmpd="sng" algn="ctr">
                      <a:solidFill>
                        <a:srgbClr val="632523"/>
                      </a:solidFill>
                      <a:prstDash val="solid"/>
                      <a:round/>
                      <a:headEnd type="none" w="med" len="med"/>
                      <a:tailEnd type="none" w="med" len="med"/>
                    </a:lnT>
                    <a:lnB w="6350" cap="flat" cmpd="sng" algn="ctr">
                      <a:solidFill>
                        <a:srgbClr val="632523"/>
                      </a:solidFill>
                      <a:prstDash val="solid"/>
                      <a:round/>
                      <a:headEnd type="none" w="med" len="med"/>
                      <a:tailEnd type="none" w="med" len="med"/>
                    </a:lnB>
                    <a:solidFill>
                      <a:srgbClr val="FFFFFF"/>
                    </a:solidFill>
                  </a:tcPr>
                </a:tc>
                <a:tc>
                  <a:txBody>
                    <a:bodyPr/>
                    <a:lstStyle/>
                    <a:p>
                      <a:pPr marL="0" marR="0" indent="0" algn="ctr" rtl="0" eaLnBrk="1" fontAlgn="base" latinLnBrk="0" hangingPunct="1">
                        <a:spcBef>
                          <a:spcPts val="0"/>
                        </a:spcBef>
                        <a:spcAft>
                          <a:spcPts val="0"/>
                        </a:spcAft>
                        <a:tabLst>
                          <a:tab pos="622300" algn="l"/>
                        </a:tabLst>
                      </a:pP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Mal</a:t>
                      </a:r>
                      <a:r>
                        <a:rPr lang="es-MX" sz="600" b="0" i="0" u="none" strike="noStrike" kern="1200" baseline="0" dirty="0">
                          <a:ln>
                            <a:noFill/>
                          </a:ln>
                          <a:solidFill>
                            <a:schemeClr val="tx1"/>
                          </a:solidFill>
                          <a:effectLst/>
                          <a:latin typeface="Arial" panose="020B0604020202020204" pitchFamily="34" charset="0"/>
                          <a:ea typeface="+mn-ea"/>
                          <a:cs typeface="+mn-cs"/>
                        </a:rPr>
                        <a:t> </a:t>
                      </a:r>
                      <a:r>
                        <a:rPr lang="es-MX" sz="600" b="0" i="0" u="none" strike="noStrike" kern="1200" baseline="0" dirty="0" smtClean="0">
                          <a:ln>
                            <a:noFill/>
                          </a:ln>
                          <a:solidFill>
                            <a:schemeClr val="tx1"/>
                          </a:solidFill>
                          <a:effectLst/>
                          <a:latin typeface="Arial" panose="020B0604020202020204" pitchFamily="34" charset="0"/>
                          <a:ea typeface="+mn-ea"/>
                          <a:cs typeface="+mn-cs"/>
                        </a:rPr>
                        <a:t> </a:t>
                      </a: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Pésimo </a:t>
                      </a:r>
                      <a:r>
                        <a:rPr lang="es-MX" sz="6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3</a:t>
                      </a:r>
                      <a:endParaRPr lang="es-MX" sz="600" b="0" i="0" u="none" strike="noStrike" dirty="0">
                        <a:effectLst/>
                        <a:latin typeface="Arial" panose="020B0604020202020204" pitchFamily="34" charset="0"/>
                      </a:endParaRPr>
                    </a:p>
                  </a:txBody>
                  <a:tcPr anchor="ctr">
                    <a:lnL w="6350" cap="flat" cmpd="sng" algn="ctr">
                      <a:solidFill>
                        <a:srgbClr val="632523"/>
                      </a:solidFill>
                      <a:prstDash val="solid"/>
                      <a:round/>
                      <a:headEnd type="none" w="med" len="med"/>
                      <a:tailEnd type="none" w="med" len="med"/>
                    </a:lnL>
                    <a:lnR w="6350" cap="flat" cmpd="sng" algn="ctr">
                      <a:solidFill>
                        <a:srgbClr val="632523"/>
                      </a:solidFill>
                      <a:prstDash val="solid"/>
                      <a:round/>
                      <a:headEnd type="none" w="med" len="med"/>
                      <a:tailEnd type="none" w="med" len="med"/>
                    </a:lnR>
                    <a:lnT w="6350" cap="flat" cmpd="sng" algn="ctr">
                      <a:solidFill>
                        <a:srgbClr val="632523"/>
                      </a:solidFill>
                      <a:prstDash val="solid"/>
                      <a:round/>
                      <a:headEnd type="none" w="med" len="med"/>
                      <a:tailEnd type="none" w="med" len="med"/>
                    </a:lnT>
                    <a:lnB w="6350" cap="flat" cmpd="sng" algn="ctr">
                      <a:solidFill>
                        <a:srgbClr val="632523"/>
                      </a:solidFill>
                      <a:prstDash val="solid"/>
                      <a:round/>
                      <a:headEnd type="none" w="med" len="med"/>
                      <a:tailEnd type="none" w="med" len="med"/>
                    </a:lnB>
                    <a:solidFill>
                      <a:srgbClr val="FFFFFF"/>
                    </a:solidFill>
                  </a:tcPr>
                </a:tc>
                <a:extLst>
                  <a:ext uri="{0D108BD9-81ED-4DB2-BD59-A6C34878D82A}">
                    <a16:rowId xmlns:a16="http://schemas.microsoft.com/office/drawing/2014/main" val="3744925974"/>
                  </a:ext>
                </a:extLst>
              </a:tr>
            </a:tbl>
          </a:graphicData>
        </a:graphic>
      </p:graphicFrame>
      <p:graphicFrame>
        <p:nvGraphicFramePr>
          <p:cNvPr id="6" name="Tabla 5"/>
          <p:cNvGraphicFramePr>
            <a:graphicFrameLocks noGrp="1"/>
          </p:cNvGraphicFramePr>
          <p:nvPr>
            <p:extLst/>
          </p:nvPr>
        </p:nvGraphicFramePr>
        <p:xfrm>
          <a:off x="432454" y="836712"/>
          <a:ext cx="8244002" cy="2061160"/>
        </p:xfrm>
        <a:graphic>
          <a:graphicData uri="http://schemas.openxmlformats.org/drawingml/2006/table">
            <a:tbl>
              <a:tblPr firstRow="1" bandRow="1"/>
              <a:tblGrid>
                <a:gridCol w="239806">
                  <a:extLst>
                    <a:ext uri="{9D8B030D-6E8A-4147-A177-3AD203B41FA5}">
                      <a16:colId xmlns:a16="http://schemas.microsoft.com/office/drawing/2014/main" val="1613785121"/>
                    </a:ext>
                  </a:extLst>
                </a:gridCol>
                <a:gridCol w="3162777">
                  <a:extLst>
                    <a:ext uri="{9D8B030D-6E8A-4147-A177-3AD203B41FA5}">
                      <a16:colId xmlns:a16="http://schemas.microsoft.com/office/drawing/2014/main" val="2531868500"/>
                    </a:ext>
                  </a:extLst>
                </a:gridCol>
                <a:gridCol w="239806">
                  <a:extLst>
                    <a:ext uri="{9D8B030D-6E8A-4147-A177-3AD203B41FA5}">
                      <a16:colId xmlns:a16="http://schemas.microsoft.com/office/drawing/2014/main" val="2960671432"/>
                    </a:ext>
                  </a:extLst>
                </a:gridCol>
                <a:gridCol w="239806">
                  <a:extLst>
                    <a:ext uri="{9D8B030D-6E8A-4147-A177-3AD203B41FA5}">
                      <a16:colId xmlns:a16="http://schemas.microsoft.com/office/drawing/2014/main" val="3599182813"/>
                    </a:ext>
                  </a:extLst>
                </a:gridCol>
                <a:gridCol w="239806">
                  <a:extLst>
                    <a:ext uri="{9D8B030D-6E8A-4147-A177-3AD203B41FA5}">
                      <a16:colId xmlns:a16="http://schemas.microsoft.com/office/drawing/2014/main" val="468989020"/>
                    </a:ext>
                  </a:extLst>
                </a:gridCol>
                <a:gridCol w="239806">
                  <a:extLst>
                    <a:ext uri="{9D8B030D-6E8A-4147-A177-3AD203B41FA5}">
                      <a16:colId xmlns:a16="http://schemas.microsoft.com/office/drawing/2014/main" val="239393109"/>
                    </a:ext>
                  </a:extLst>
                </a:gridCol>
                <a:gridCol w="3162777">
                  <a:extLst>
                    <a:ext uri="{9D8B030D-6E8A-4147-A177-3AD203B41FA5}">
                      <a16:colId xmlns:a16="http://schemas.microsoft.com/office/drawing/2014/main" val="1252725163"/>
                    </a:ext>
                  </a:extLst>
                </a:gridCol>
                <a:gridCol w="239806">
                  <a:extLst>
                    <a:ext uri="{9D8B030D-6E8A-4147-A177-3AD203B41FA5}">
                      <a16:colId xmlns:a16="http://schemas.microsoft.com/office/drawing/2014/main" val="3380806105"/>
                    </a:ext>
                  </a:extLst>
                </a:gridCol>
                <a:gridCol w="239806">
                  <a:extLst>
                    <a:ext uri="{9D8B030D-6E8A-4147-A177-3AD203B41FA5}">
                      <a16:colId xmlns:a16="http://schemas.microsoft.com/office/drawing/2014/main" val="198415414"/>
                    </a:ext>
                  </a:extLst>
                </a:gridCol>
                <a:gridCol w="239806">
                  <a:extLst>
                    <a:ext uri="{9D8B030D-6E8A-4147-A177-3AD203B41FA5}">
                      <a16:colId xmlns:a16="http://schemas.microsoft.com/office/drawing/2014/main" val="1546021549"/>
                    </a:ext>
                  </a:extLst>
                </a:gridCol>
              </a:tblGrid>
              <a:tr h="180000">
                <a:tc gridSpan="10">
                  <a:txBody>
                    <a:bodyPr/>
                    <a:lstStyle/>
                    <a:p>
                      <a:pPr algn="ctr" rtl="0" eaLnBrk="0" fontAlgn="base" latinLnBrk="0" hangingPunct="0"/>
                      <a:r>
                        <a:rPr lang="es-MX" sz="800" b="1" i="0" kern="1200" dirty="0" smtClean="0">
                          <a:solidFill>
                            <a:schemeClr val="tx1"/>
                          </a:solidFill>
                          <a:effectLst/>
                          <a:latin typeface="Arial Narrow" panose="020B0606020202030204" pitchFamily="34" charset="0"/>
                          <a:ea typeface="+mn-ea"/>
                          <a:cs typeface="+mn-cs"/>
                        </a:rPr>
                        <a:t>II</a:t>
                      </a:r>
                      <a:r>
                        <a:rPr lang="es-MX" sz="800" b="1" i="0" kern="1200" baseline="0" dirty="0" smtClean="0">
                          <a:solidFill>
                            <a:schemeClr val="tx1"/>
                          </a:solidFill>
                          <a:effectLst/>
                          <a:latin typeface="Arial Narrow" panose="020B0606020202030204" pitchFamily="34" charset="0"/>
                          <a:ea typeface="+mn-ea"/>
                          <a:cs typeface="+mn-cs"/>
                        </a:rPr>
                        <a:t>  AUTO REGULACIÓN</a:t>
                      </a:r>
                      <a:r>
                        <a:rPr lang="es-MX" sz="800" b="0" i="0" kern="1200" baseline="0" dirty="0" smtClean="0">
                          <a:solidFill>
                            <a:schemeClr val="tx1"/>
                          </a:solidFill>
                          <a:effectLst/>
                          <a:latin typeface="Arial Narrow" panose="020B0606020202030204" pitchFamily="34" charset="0"/>
                          <a:ea typeface="+mn-ea"/>
                          <a:cs typeface="+mn-cs"/>
                        </a:rPr>
                        <a:t>: </a:t>
                      </a:r>
                      <a:r>
                        <a:rPr lang="es-MX" sz="800" b="1" i="0" kern="1200" baseline="0" dirty="0" smtClean="0">
                          <a:solidFill>
                            <a:schemeClr val="tx1"/>
                          </a:solidFill>
                          <a:effectLst/>
                          <a:latin typeface="Arial Narrow" panose="020B0606020202030204" pitchFamily="34" charset="0"/>
                          <a:ea typeface="+mn-ea"/>
                          <a:cs typeface="+mn-cs"/>
                        </a:rPr>
                        <a:t>Mejorar los propios estados internos</a:t>
                      </a:r>
                      <a:endParaRPr lang="es-MX" sz="800"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181792298"/>
                  </a:ext>
                </a:extLst>
              </a:tr>
              <a:tr h="180000">
                <a:tc gridSpan="10">
                  <a:txBody>
                    <a:bodyPr/>
                    <a:lstStyle/>
                    <a:p>
                      <a:pPr algn="ctr" rtl="0" eaLnBrk="1" fontAlgn="base" latinLnBrk="0" hangingPunct="1"/>
                      <a:r>
                        <a:rPr lang="es-MX" sz="800" b="1" i="0" kern="1200" baseline="0" dirty="0" smtClean="0">
                          <a:solidFill>
                            <a:schemeClr val="tx1"/>
                          </a:solidFill>
                          <a:effectLst/>
                          <a:latin typeface="Arial Narrow" panose="020B0606020202030204" pitchFamily="34" charset="0"/>
                          <a:ea typeface="+mn-ea"/>
                          <a:cs typeface="+mn-cs"/>
                        </a:rPr>
                        <a:t>4. CONFIABILIDAD Y ESCRUPULOSIDAD: </a:t>
                      </a:r>
                      <a:r>
                        <a:rPr lang="es-MX" sz="800" b="1" i="1" kern="1200" baseline="0" dirty="0" smtClean="0">
                          <a:solidFill>
                            <a:schemeClr val="tx1"/>
                          </a:solidFill>
                          <a:effectLst/>
                          <a:latin typeface="Arial Narrow" panose="020B0606020202030204" pitchFamily="34" charset="0"/>
                          <a:ea typeface="+mn-ea"/>
                          <a:cs typeface="+mn-cs"/>
                        </a:rPr>
                        <a:t>Significa: mantener la integridad y ser responsable del desempeño personal</a:t>
                      </a:r>
                      <a:endParaRPr lang="es-MX" sz="800"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4286263808"/>
                  </a:ext>
                </a:extLst>
              </a:tr>
              <a:tr h="0">
                <a:tc gridSpan="5">
                  <a:txBody>
                    <a:bodyPr/>
                    <a:lstStyle/>
                    <a:p>
                      <a:pPr algn="ctr" rtl="0" eaLnBrk="1" fontAlgn="base" latinLnBrk="0" hangingPunct="1"/>
                      <a:r>
                        <a:rPr lang="es-MX" sz="800" b="1" i="1" kern="1200" baseline="0" dirty="0" smtClean="0">
                          <a:solidFill>
                            <a:schemeClr val="tx1"/>
                          </a:solidFill>
                          <a:effectLst/>
                          <a:latin typeface="Arial Narrow" panose="020B0606020202030204" pitchFamily="34" charset="0"/>
                          <a:ea typeface="+mn-ea"/>
                          <a:cs typeface="+mn-cs"/>
                        </a:rPr>
                        <a:t>4.1 En cuanto a CONFIABILIDAD: </a:t>
                      </a:r>
                    </a:p>
                    <a:p>
                      <a:pPr algn="ctr" rtl="0" eaLnBrk="1" fontAlgn="base" latinLnBrk="0" hangingPunct="1"/>
                      <a:r>
                        <a:rPr lang="es-MX" sz="800" b="1" i="1" kern="1200" baseline="0" dirty="0" smtClean="0">
                          <a:solidFill>
                            <a:schemeClr val="tx1"/>
                          </a:solidFill>
                          <a:effectLst/>
                          <a:latin typeface="Arial Narrow" panose="020B0606020202030204" pitchFamily="34" charset="0"/>
                          <a:ea typeface="+mn-ea"/>
                          <a:cs typeface="+mn-cs"/>
                        </a:rPr>
                        <a:t>Mantener normas de honestidad e integridad</a:t>
                      </a:r>
                      <a:endParaRPr lang="es-MX" sz="800" dirty="0">
                        <a:effectLst/>
                        <a:latin typeface="Arial Narrow" panose="020B0606020202030204" pitchFamily="34" charset="0"/>
                      </a:endParaRPr>
                    </a:p>
                  </a:txBody>
                  <a:tcPr marL="88570" marR="88570" marT="44285" marB="44285" anchor="ctr">
                    <a:lnL w="9525" cap="flat" cmpd="sng" algn="ctr">
                      <a:solidFill>
                        <a:schemeClr val="tx1">
                          <a:lumMod val="50000"/>
                          <a:lumOff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5">
                  <a:txBody>
                    <a:bodyPr/>
                    <a:lstStyle/>
                    <a:p>
                      <a:pPr algn="ctr" rtl="0" eaLnBrk="1" fontAlgn="base" latinLnBrk="0" hangingPunct="1"/>
                      <a:r>
                        <a:rPr lang="es-MX" sz="800" b="1" i="1" kern="1200" baseline="0" dirty="0" smtClean="0">
                          <a:solidFill>
                            <a:schemeClr val="tx1"/>
                          </a:solidFill>
                          <a:effectLst/>
                          <a:latin typeface="Arial Narrow" panose="020B0606020202030204" pitchFamily="34" charset="0"/>
                          <a:ea typeface="+mn-ea"/>
                          <a:cs typeface="+mn-cs"/>
                        </a:rPr>
                        <a:t>4.2 En cuanto a ESCRUPULOSIDAD</a:t>
                      </a:r>
                      <a:r>
                        <a:rPr lang="es-MX" sz="800" b="1" i="0" kern="1200" baseline="0" dirty="0" smtClean="0">
                          <a:solidFill>
                            <a:schemeClr val="tx1"/>
                          </a:solidFill>
                          <a:effectLst/>
                          <a:latin typeface="Arial Narrow" panose="020B0606020202030204" pitchFamily="34" charset="0"/>
                          <a:ea typeface="+mn-ea"/>
                          <a:cs typeface="+mn-cs"/>
                        </a:rPr>
                        <a:t>: </a:t>
                      </a:r>
                    </a:p>
                    <a:p>
                      <a:pPr algn="ctr" rtl="0" eaLnBrk="1" fontAlgn="base" latinLnBrk="0" hangingPunct="1"/>
                      <a:r>
                        <a:rPr lang="es-MX" sz="800" b="1" i="1" kern="1200" baseline="0" dirty="0" smtClean="0">
                          <a:solidFill>
                            <a:schemeClr val="tx1"/>
                          </a:solidFill>
                          <a:effectLst/>
                          <a:latin typeface="Arial Narrow" panose="020B0606020202030204" pitchFamily="34" charset="0"/>
                          <a:ea typeface="+mn-ea"/>
                          <a:cs typeface="+mn-cs"/>
                        </a:rPr>
                        <a:t>Aceptar la responsabilidad del desempeño personal</a:t>
                      </a:r>
                      <a:r>
                        <a:rPr lang="es-MX" sz="800" b="1" i="0" kern="1200" baseline="0" dirty="0" smtClean="0">
                          <a:solidFill>
                            <a:schemeClr val="tx1"/>
                          </a:solidFill>
                          <a:effectLst/>
                          <a:latin typeface="Arial Narrow" panose="020B0606020202030204" pitchFamily="34" charset="0"/>
                          <a:ea typeface="+mn-ea"/>
                          <a:cs typeface="+mn-cs"/>
                        </a:rPr>
                        <a:t>                                            </a:t>
                      </a:r>
                      <a:endParaRPr lang="es-MX" sz="800" dirty="0">
                        <a:effectLst/>
                        <a:latin typeface="Arial Narrow" panose="020B0606020202030204" pitchFamily="34" charset="0"/>
                      </a:endParaRPr>
                    </a:p>
                  </a:txBody>
                  <a:tcPr marL="88570" marR="88570" marT="44285" marB="44285">
                    <a:lnL w="19050" cap="flat" cmpd="sng" algn="ctr">
                      <a:solidFill>
                        <a:schemeClr val="tx1"/>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779964840"/>
                  </a:ext>
                </a:extLst>
              </a:tr>
              <a:tr h="0">
                <a:tc>
                  <a:txBody>
                    <a:bodyPr/>
                    <a:lstStyle/>
                    <a:p>
                      <a:pPr marL="0" algn="ctr" rtl="0" eaLnBrk="1" fontAlgn="ctr" latinLnBrk="0" hangingPunct="1">
                        <a:spcBef>
                          <a:spcPts val="0"/>
                        </a:spcBef>
                        <a:spcAft>
                          <a:spcPts val="0"/>
                        </a:spcAft>
                      </a:pPr>
                      <a:r>
                        <a:rPr lang="es-MX" sz="700" b="0" i="0" u="none" strike="noStrike" kern="1200" dirty="0">
                          <a:solidFill>
                            <a:srgbClr val="000000"/>
                          </a:solidFill>
                          <a:effectLst/>
                          <a:latin typeface="Calibri" panose="020F0502020204030204" pitchFamily="34" charset="0"/>
                          <a:sym typeface="Wingdings" panose="05000000000000000000" pitchFamily="2" charset="2"/>
                        </a:rPr>
                        <a:t></a:t>
                      </a:r>
                      <a:endParaRPr lang="es-MX" sz="700" b="0" i="0" u="none" strike="noStrike" dirty="0">
                        <a:effectLst/>
                        <a:latin typeface="Arial" panose="020B0604020202020204" pitchFamily="34" charset="0"/>
                      </a:endParaRPr>
                    </a:p>
                  </a:txBody>
                  <a:tcPr marL="88570" marR="88570" marT="44285" marB="44285"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just" rtl="0" eaLnBrk="1" fontAlgn="base" latinLnBrk="0" hangingPunct="1">
                        <a:spcBef>
                          <a:spcPts val="0"/>
                        </a:spcBef>
                        <a:spcAft>
                          <a:spcPts val="0"/>
                        </a:spcAft>
                        <a:tabLst>
                          <a:tab pos="457200" algn="l"/>
                          <a:tab pos="571500" algn="l"/>
                        </a:tabLst>
                      </a:pPr>
                      <a:r>
                        <a:rPr lang="es-MX" sz="8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Actúan </a:t>
                      </a:r>
                      <a:r>
                        <a:rPr lang="es-MX" sz="8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éticamente y están por encima de todo reproche.</a:t>
                      </a:r>
                      <a:endParaRPr lang="es-MX" sz="80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sym typeface="Wingdings" panose="05000000000000000000" pitchFamily="2" charset="2"/>
                        </a:rPr>
                        <a:t></a:t>
                      </a:r>
                      <a:endParaRPr lang="es-MX" sz="800" b="0" i="0" u="none" strike="noStrike" dirty="0">
                        <a:effectLst/>
                        <a:latin typeface="Arial Narrow" panose="020B0606020202030204" pitchFamily="34" charset="0"/>
                      </a:endParaRPr>
                    </a:p>
                  </a:txBody>
                  <a:tcPr marL="88570" marR="88570" marT="44285" marB="44285" anchor="ctr">
                    <a:lnL w="19050" cap="flat" cmpd="sng" algn="ctr">
                      <a:solidFill>
                        <a:schemeClr val="tx1"/>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l" rtl="0" eaLnBrk="1" fontAlgn="base" latinLnBrk="0" hangingPunct="1">
                        <a:spcBef>
                          <a:spcPts val="0"/>
                        </a:spcBef>
                        <a:spcAft>
                          <a:spcPts val="0"/>
                        </a:spcAft>
                        <a:tabLst>
                          <a:tab pos="571500" algn="l"/>
                        </a:tabLst>
                      </a:pPr>
                      <a:r>
                        <a:rPr lang="es-MX" sz="8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Cumplen </a:t>
                      </a:r>
                      <a:r>
                        <a:rPr lang="es-MX" sz="8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con los compromisos y las promesas.</a:t>
                      </a:r>
                      <a:endParaRPr lang="es-MX" sz="80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910048170"/>
                  </a:ext>
                </a:extLst>
              </a:tr>
              <a:tr h="0">
                <a:tc>
                  <a:txBody>
                    <a:bodyPr/>
                    <a:lstStyle/>
                    <a:p>
                      <a:pPr marL="0" algn="ctr" rtl="0" eaLnBrk="1" fontAlgn="ctr" latinLnBrk="0" hangingPunct="1">
                        <a:spcBef>
                          <a:spcPts val="0"/>
                        </a:spcBef>
                        <a:spcAft>
                          <a:spcPts val="0"/>
                        </a:spcAft>
                      </a:pPr>
                      <a:r>
                        <a:rPr lang="es-MX" sz="700" b="0" i="0" u="none" strike="noStrike" kern="1200" dirty="0">
                          <a:solidFill>
                            <a:srgbClr val="000000"/>
                          </a:solidFill>
                          <a:effectLst/>
                          <a:latin typeface="Calibri" panose="020F0502020204030204" pitchFamily="34" charset="0"/>
                          <a:sym typeface="Wingdings" panose="05000000000000000000" pitchFamily="2" charset="2"/>
                        </a:rPr>
                        <a:t></a:t>
                      </a:r>
                      <a:endParaRPr lang="es-MX" sz="700" b="0" i="0" u="none" strike="noStrike" dirty="0">
                        <a:effectLst/>
                        <a:latin typeface="Arial" panose="020B0604020202020204" pitchFamily="34" charset="0"/>
                      </a:endParaRPr>
                    </a:p>
                  </a:txBody>
                  <a:tcPr marL="88570" marR="88570" marT="44285" marB="44285"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just" rtl="0" eaLnBrk="1" fontAlgn="base" latinLnBrk="0" hangingPunct="1">
                        <a:spcBef>
                          <a:spcPts val="0"/>
                        </a:spcBef>
                        <a:spcAft>
                          <a:spcPts val="0"/>
                        </a:spcAft>
                        <a:tabLst>
                          <a:tab pos="571500" algn="l"/>
                        </a:tabLst>
                      </a:pPr>
                      <a:r>
                        <a:rPr lang="es-MX" sz="8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Inspiran </a:t>
                      </a:r>
                      <a:r>
                        <a:rPr lang="es-MX" sz="8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confianza por ser confiables y auténticas.</a:t>
                      </a:r>
                      <a:endParaRPr lang="es-MX" sz="80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sym typeface="Wingdings" panose="05000000000000000000" pitchFamily="2" charset="2"/>
                        </a:rPr>
                        <a:t></a:t>
                      </a:r>
                      <a:endParaRPr lang="es-MX" sz="800" b="0" i="0" u="none" strike="noStrike" dirty="0">
                        <a:effectLst/>
                        <a:latin typeface="Arial Narrow" panose="020B0606020202030204" pitchFamily="34" charset="0"/>
                      </a:endParaRPr>
                    </a:p>
                  </a:txBody>
                  <a:tcPr marL="88570" marR="88570" marT="44285" marB="44285" anchor="ctr">
                    <a:lnL w="19050" cap="flat" cmpd="sng" algn="ctr">
                      <a:solidFill>
                        <a:schemeClr val="tx1"/>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l" rtl="0" eaLnBrk="1" fontAlgn="base" latinLnBrk="0" hangingPunct="1">
                        <a:spcBef>
                          <a:spcPts val="0"/>
                        </a:spcBef>
                        <a:spcAft>
                          <a:spcPts val="0"/>
                        </a:spcAft>
                        <a:tabLst>
                          <a:tab pos="622300" algn="l"/>
                        </a:tabLst>
                      </a:pPr>
                      <a:r>
                        <a:rPr lang="es-MX" sz="8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Se </a:t>
                      </a:r>
                      <a:r>
                        <a:rPr lang="es-MX" sz="8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hacen responsables de satisfacer los objetivos.</a:t>
                      </a:r>
                      <a:endParaRPr lang="es-MX" sz="80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27651516"/>
                  </a:ext>
                </a:extLst>
              </a:tr>
              <a:tr h="0">
                <a:tc>
                  <a:txBody>
                    <a:bodyPr/>
                    <a:lstStyle/>
                    <a:p>
                      <a:pPr marL="0" algn="ctr" rtl="0" eaLnBrk="1" fontAlgn="ctr" latinLnBrk="0" hangingPunct="1">
                        <a:spcBef>
                          <a:spcPts val="0"/>
                        </a:spcBef>
                        <a:spcAft>
                          <a:spcPts val="0"/>
                        </a:spcAft>
                      </a:pPr>
                      <a:r>
                        <a:rPr lang="es-MX" sz="700" b="0" i="0" u="none" strike="noStrike" kern="1200" dirty="0">
                          <a:solidFill>
                            <a:srgbClr val="000000"/>
                          </a:solidFill>
                          <a:effectLst/>
                          <a:latin typeface="Calibri" panose="020F0502020204030204" pitchFamily="34" charset="0"/>
                          <a:sym typeface="Wingdings" panose="05000000000000000000" pitchFamily="2" charset="2"/>
                        </a:rPr>
                        <a:t></a:t>
                      </a:r>
                      <a:endParaRPr lang="es-MX" sz="700" b="0" i="0" u="none" strike="noStrike" dirty="0">
                        <a:effectLst/>
                        <a:latin typeface="Arial" panose="020B0604020202020204" pitchFamily="34" charset="0"/>
                      </a:endParaRPr>
                    </a:p>
                  </a:txBody>
                  <a:tcPr marL="88570" marR="88570" marT="44285" marB="44285"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just" rtl="0" eaLnBrk="1" fontAlgn="base" latinLnBrk="0" hangingPunct="1">
                        <a:spcBef>
                          <a:spcPts val="0"/>
                        </a:spcBef>
                        <a:spcAft>
                          <a:spcPts val="0"/>
                        </a:spcAft>
                        <a:tabLst>
                          <a:tab pos="622300" algn="l"/>
                        </a:tabLst>
                      </a:pPr>
                      <a:r>
                        <a:rPr lang="es-MX" sz="8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Admiten </a:t>
                      </a:r>
                      <a:r>
                        <a:rPr lang="es-MX" sz="8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sus propios errores y  enfrentan  a  otros  con  sus  actos  faltos  de ética.</a:t>
                      </a:r>
                      <a:endParaRPr lang="es-MX" sz="80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sym typeface="Wingdings" panose="05000000000000000000" pitchFamily="2" charset="2"/>
                        </a:rPr>
                        <a:t></a:t>
                      </a:r>
                      <a:endParaRPr lang="es-MX" sz="800" b="0" i="0" u="none" strike="noStrike" dirty="0">
                        <a:effectLst/>
                        <a:latin typeface="Arial Narrow" panose="020B0606020202030204" pitchFamily="34" charset="0"/>
                      </a:endParaRPr>
                    </a:p>
                  </a:txBody>
                  <a:tcPr marL="88570" marR="88570" marT="44285" marB="44285" anchor="ctr">
                    <a:lnL w="19050" cap="flat" cmpd="sng" algn="ctr">
                      <a:solidFill>
                        <a:schemeClr val="tx1"/>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l" rtl="0" eaLnBrk="1" fontAlgn="base" latinLnBrk="0" hangingPunct="1">
                        <a:spcBef>
                          <a:spcPts val="0"/>
                        </a:spcBef>
                        <a:spcAft>
                          <a:spcPts val="0"/>
                        </a:spcAft>
                        <a:tabLst>
                          <a:tab pos="571500" algn="l"/>
                        </a:tabLst>
                      </a:pPr>
                      <a:r>
                        <a:rPr lang="es-MX" sz="8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Son </a:t>
                      </a:r>
                      <a:r>
                        <a:rPr lang="es-MX" sz="8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organizados y cuidadosos en el trabajo.</a:t>
                      </a:r>
                      <a:endParaRPr lang="es-MX" sz="800" b="0" i="0" u="none" strike="noStrike" dirty="0">
                        <a:effectLst/>
                        <a:latin typeface="Arial Narrow" panose="020B060602020203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4023054406"/>
                  </a:ext>
                </a:extLst>
              </a:tr>
              <a:tr h="0">
                <a:tc>
                  <a:txBody>
                    <a:bodyPr/>
                    <a:lstStyle/>
                    <a:p>
                      <a:pPr marL="0" algn="ctr" rtl="0" eaLnBrk="1" fontAlgn="ctr" latinLnBrk="0" hangingPunct="1">
                        <a:spcBef>
                          <a:spcPts val="0"/>
                        </a:spcBef>
                        <a:spcAft>
                          <a:spcPts val="0"/>
                        </a:spcAft>
                      </a:pPr>
                      <a:r>
                        <a:rPr lang="es-MX" sz="700" b="0" i="0" u="none" strike="noStrike" kern="1200" dirty="0">
                          <a:solidFill>
                            <a:srgbClr val="000000"/>
                          </a:solidFill>
                          <a:effectLst/>
                          <a:latin typeface="Calibri" panose="020F0502020204030204" pitchFamily="34" charset="0"/>
                          <a:sym typeface="Wingdings" panose="05000000000000000000" pitchFamily="2" charset="2"/>
                        </a:rPr>
                        <a:t></a:t>
                      </a:r>
                      <a:endParaRPr lang="es-MX" sz="700" b="0" i="0" u="none" strike="noStrike" dirty="0">
                        <a:effectLst/>
                        <a:latin typeface="Arial" panose="020B0604020202020204" pitchFamily="34" charset="0"/>
                      </a:endParaRPr>
                    </a:p>
                  </a:txBody>
                  <a:tcPr marL="88570" marR="88570" marT="44285" marB="44285"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just" rtl="0" eaLnBrk="1" fontAlgn="base" latinLnBrk="0" hangingPunct="1">
                        <a:spcBef>
                          <a:spcPts val="0"/>
                        </a:spcBef>
                        <a:spcAft>
                          <a:spcPts val="0"/>
                        </a:spcAft>
                        <a:tabLst>
                          <a:tab pos="457200" algn="l"/>
                          <a:tab pos="571500" algn="l"/>
                        </a:tabLst>
                      </a:pPr>
                      <a:r>
                        <a:rPr lang="es-MX" sz="8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Defienden </a:t>
                      </a:r>
                      <a:r>
                        <a:rPr lang="es-MX" sz="8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las posturas que responden a sus principios, aunque no sean aceptadas.</a:t>
                      </a:r>
                      <a:endParaRPr lang="es-MX" sz="80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gridSpan="2">
                  <a:txBody>
                    <a:bodyPr/>
                    <a:lstStyle/>
                    <a:p>
                      <a:pPr algn="ctr" rtl="0" eaLnBrk="1" fontAlgn="base" latinLnBrk="0" hangingPunct="1"/>
                      <a:r>
                        <a:rPr lang="es-MX" sz="800" b="1" i="0" kern="1200" dirty="0" smtClean="0">
                          <a:solidFill>
                            <a:schemeClr val="tx1"/>
                          </a:solidFill>
                          <a:effectLst/>
                          <a:latin typeface="Arial Narrow" panose="020B0606020202030204" pitchFamily="34" charset="0"/>
                          <a:ea typeface="+mn-ea"/>
                          <a:cs typeface="+mn-cs"/>
                        </a:rPr>
                        <a:t>SUBTOTAL 4.2  ESCRUPULOSIDAD</a:t>
                      </a:r>
                      <a:endParaRPr lang="es-MX" sz="800" dirty="0">
                        <a:effectLst/>
                        <a:latin typeface="Arial Narrow" panose="020B0606020202030204" pitchFamily="34" charset="0"/>
                      </a:endParaRPr>
                    </a:p>
                  </a:txBody>
                  <a:tcPr marL="88570" marR="88570" marT="44285" marB="44285" anchor="ctr">
                    <a:lnL w="19050" cap="flat" cmpd="sng" algn="ctr">
                      <a:solidFill>
                        <a:schemeClr val="tx1"/>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pPr marL="0" marR="0" indent="0" algn="just" rtl="0" eaLnBrk="1" fontAlgn="base" latinLnBrk="0" hangingPunct="1">
                        <a:spcBef>
                          <a:spcPts val="0"/>
                        </a:spcBef>
                        <a:spcAft>
                          <a:spcPts val="0"/>
                        </a:spcAft>
                        <a:tabLst>
                          <a:tab pos="457200" algn="l"/>
                          <a:tab pos="571500" algn="l"/>
                        </a:tabLst>
                      </a:pPr>
                      <a:endParaRPr lang="es-MX" sz="800" b="0" i="0" u="none" strike="noStrike" dirty="0">
                        <a:effectLst/>
                        <a:latin typeface="Arial" panose="020B0604020202020204" pitchFamily="34" charset="0"/>
                      </a:endParaRPr>
                    </a:p>
                  </a:txBody>
                  <a:tcPr marL="88570" marR="88570" marT="44285" marB="44285">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FFFFFF"/>
                    </a:solidFill>
                  </a:tcPr>
                </a:tc>
                <a:tc gridSpan="3">
                  <a:txBody>
                    <a:bodyPr/>
                    <a:lstStyle/>
                    <a:p>
                      <a:pPr marL="0" algn="l"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hMerge="1">
                  <a:txBody>
                    <a:bodyPr/>
                    <a:lstStyle/>
                    <a:p>
                      <a:pPr marL="0" algn="ctr" rtl="0" eaLnBrk="1" fontAlgn="t" latinLnBrk="0" hangingPunct="1">
                        <a:spcBef>
                          <a:spcPts val="0"/>
                        </a:spcBef>
                        <a:spcAft>
                          <a:spcPts val="0"/>
                        </a:spcAft>
                      </a:pPr>
                      <a:endParaRPr lang="es-MX" sz="800" b="0" i="0" u="none" strike="noStrike">
                        <a:effectLst/>
                        <a:latin typeface="Arial" panose="020B0604020202020204" pitchFamily="34" charset="0"/>
                      </a:endParaRPr>
                    </a:p>
                  </a:txBody>
                  <a:tcPr marL="88570" marR="88570" marT="44285" marB="44285">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FFFFFF"/>
                    </a:solidFill>
                  </a:tcPr>
                </a:tc>
                <a:tc hMerge="1">
                  <a:txBody>
                    <a:bodyPr/>
                    <a:lstStyle/>
                    <a:p>
                      <a:pPr marL="0" algn="ctr" rtl="0" eaLnBrk="1" fontAlgn="t" latinLnBrk="0" hangingPunct="1">
                        <a:spcBef>
                          <a:spcPts val="0"/>
                        </a:spcBef>
                        <a:spcAft>
                          <a:spcPts val="0"/>
                        </a:spcAft>
                      </a:pPr>
                      <a:endParaRPr lang="es-MX" sz="800" b="0" i="0" u="none" strike="noStrike" dirty="0">
                        <a:effectLst/>
                        <a:latin typeface="Arial" panose="020B0604020202020204" pitchFamily="34" charset="0"/>
                      </a:endParaRPr>
                    </a:p>
                  </a:txBody>
                  <a:tcPr marL="88570" marR="88570" marT="44285" marB="44285">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86781747"/>
                  </a:ext>
                </a:extLst>
              </a:tr>
              <a:tr h="0">
                <a:tc gridSpan="2">
                  <a:txBody>
                    <a:bodyPr/>
                    <a:lstStyle/>
                    <a:p>
                      <a:pPr algn="ctr" rtl="0" eaLnBrk="1" fontAlgn="base" latinLnBrk="0" hangingPunct="1"/>
                      <a:r>
                        <a:rPr lang="es-MX" sz="800" b="1" i="0" kern="1200" dirty="0" smtClean="0">
                          <a:solidFill>
                            <a:schemeClr val="tx1"/>
                          </a:solidFill>
                          <a:effectLst/>
                          <a:latin typeface="Arial Narrow" panose="020B0606020202030204" pitchFamily="34" charset="0"/>
                          <a:ea typeface="+mn-ea"/>
                          <a:cs typeface="+mn-cs"/>
                        </a:rPr>
                        <a:t>SUBTOTAL . 5.1 CONFIABILIDAD</a:t>
                      </a:r>
                      <a:endParaRPr lang="es-MX" sz="800"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tc gridSpan="2">
                  <a:txBody>
                    <a:bodyPr/>
                    <a:lstStyle/>
                    <a:p>
                      <a:pPr algn="ctr" rtl="0" eaLnBrk="1" fontAlgn="base" latinLnBrk="0" hangingPunct="1"/>
                      <a:r>
                        <a:rPr lang="es-MX" sz="800" b="1" i="0" kern="1200" dirty="0" smtClean="0">
                          <a:solidFill>
                            <a:schemeClr val="tx1"/>
                          </a:solidFill>
                          <a:effectLst/>
                          <a:latin typeface="Arial Narrow" panose="020B0606020202030204" pitchFamily="34" charset="0"/>
                          <a:ea typeface="+mn-ea"/>
                          <a:cs typeface="+mn-cs"/>
                        </a:rPr>
                        <a:t>TOTAL</a:t>
                      </a:r>
                      <a:r>
                        <a:rPr lang="es-MX" sz="800" b="1" i="0" kern="1200" baseline="0" dirty="0" smtClean="0">
                          <a:solidFill>
                            <a:schemeClr val="tx1"/>
                          </a:solidFill>
                          <a:effectLst/>
                          <a:latin typeface="Arial Narrow" panose="020B0606020202030204" pitchFamily="34" charset="0"/>
                          <a:ea typeface="+mn-ea"/>
                          <a:cs typeface="+mn-cs"/>
                        </a:rPr>
                        <a:t> 4. CONFIABILIDAD Y ESCRUPULOSIDAD</a:t>
                      </a:r>
                      <a:endParaRPr lang="es-MX" sz="800" dirty="0">
                        <a:effectLst/>
                        <a:latin typeface="Arial Narrow" panose="020B0606020202030204" pitchFamily="34" charset="0"/>
                      </a:endParaRPr>
                    </a:p>
                  </a:txBody>
                  <a:tcPr marL="88570" marR="88570" marT="44285" marB="44285" anchor="ctr">
                    <a:lnL w="19050" cap="flat" cmpd="sng" algn="ctr">
                      <a:solidFill>
                        <a:schemeClr val="tx1"/>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marL="0" algn="l"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8570" marR="88570" marT="44285" marB="44285">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756952801"/>
                  </a:ext>
                </a:extLst>
              </a:tr>
            </a:tbl>
          </a:graphicData>
        </a:graphic>
      </p:graphicFrame>
      <p:sp>
        <p:nvSpPr>
          <p:cNvPr id="4" name="Marcador de número de diapositiva 3"/>
          <p:cNvSpPr>
            <a:spLocks noGrp="1"/>
          </p:cNvSpPr>
          <p:nvPr>
            <p:ph type="sldNum" sz="quarter" idx="12"/>
          </p:nvPr>
        </p:nvSpPr>
        <p:spPr>
          <a:xfrm>
            <a:off x="6902896" y="6376243"/>
            <a:ext cx="2133600" cy="365125"/>
          </a:xfrm>
        </p:spPr>
        <p:txBody>
          <a:bodyPr/>
          <a:lstStyle/>
          <a:p>
            <a:fld id="{132FADFE-3B8F-471C-ABF0-DBC7717ECBBC}" type="slidenum">
              <a:rPr lang="es-ES" sz="900" smtClean="0">
                <a:solidFill>
                  <a:schemeClr val="tx1"/>
                </a:solidFill>
              </a:rPr>
              <a:t>4</a:t>
            </a:fld>
            <a:endParaRPr lang="es-ES" sz="900" dirty="0">
              <a:solidFill>
                <a:schemeClr val="tx1"/>
              </a:solidFill>
            </a:endParaRPr>
          </a:p>
        </p:txBody>
      </p:sp>
      <p:sp>
        <p:nvSpPr>
          <p:cNvPr id="8" name="Rectángulo 7"/>
          <p:cNvSpPr/>
          <p:nvPr/>
        </p:nvSpPr>
        <p:spPr>
          <a:xfrm>
            <a:off x="323528" y="129055"/>
            <a:ext cx="8460000" cy="6511820"/>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aphicFrame>
        <p:nvGraphicFramePr>
          <p:cNvPr id="10" name="2 Tabla"/>
          <p:cNvGraphicFramePr>
            <a:graphicFrameLocks noGrp="1"/>
          </p:cNvGraphicFramePr>
          <p:nvPr>
            <p:extLst/>
          </p:nvPr>
        </p:nvGraphicFramePr>
        <p:xfrm>
          <a:off x="467544" y="260672"/>
          <a:ext cx="8244001" cy="216000"/>
        </p:xfrm>
        <a:graphic>
          <a:graphicData uri="http://schemas.openxmlformats.org/drawingml/2006/table">
            <a:tbl>
              <a:tblPr/>
              <a:tblGrid>
                <a:gridCol w="1394857">
                  <a:extLst>
                    <a:ext uri="{9D8B030D-6E8A-4147-A177-3AD203B41FA5}">
                      <a16:colId xmlns:a16="http://schemas.microsoft.com/office/drawing/2014/main" val="20000"/>
                    </a:ext>
                  </a:extLst>
                </a:gridCol>
                <a:gridCol w="792088">
                  <a:extLst>
                    <a:ext uri="{9D8B030D-6E8A-4147-A177-3AD203B41FA5}">
                      <a16:colId xmlns:a16="http://schemas.microsoft.com/office/drawing/2014/main" val="2489667975"/>
                    </a:ext>
                  </a:extLst>
                </a:gridCol>
                <a:gridCol w="2016224">
                  <a:extLst>
                    <a:ext uri="{9D8B030D-6E8A-4147-A177-3AD203B41FA5}">
                      <a16:colId xmlns:a16="http://schemas.microsoft.com/office/drawing/2014/main" val="4112727116"/>
                    </a:ext>
                  </a:extLst>
                </a:gridCol>
                <a:gridCol w="720080">
                  <a:extLst>
                    <a:ext uri="{9D8B030D-6E8A-4147-A177-3AD203B41FA5}">
                      <a16:colId xmlns:a16="http://schemas.microsoft.com/office/drawing/2014/main" val="20002"/>
                    </a:ext>
                  </a:extLst>
                </a:gridCol>
                <a:gridCol w="605478">
                  <a:extLst>
                    <a:ext uri="{9D8B030D-6E8A-4147-A177-3AD203B41FA5}">
                      <a16:colId xmlns:a16="http://schemas.microsoft.com/office/drawing/2014/main" val="20003"/>
                    </a:ext>
                  </a:extLst>
                </a:gridCol>
                <a:gridCol w="762673">
                  <a:extLst>
                    <a:ext uri="{9D8B030D-6E8A-4147-A177-3AD203B41FA5}">
                      <a16:colId xmlns:a16="http://schemas.microsoft.com/office/drawing/2014/main" val="1733146758"/>
                    </a:ext>
                  </a:extLst>
                </a:gridCol>
                <a:gridCol w="517145">
                  <a:extLst>
                    <a:ext uri="{9D8B030D-6E8A-4147-A177-3AD203B41FA5}">
                      <a16:colId xmlns:a16="http://schemas.microsoft.com/office/drawing/2014/main" val="20005"/>
                    </a:ext>
                  </a:extLst>
                </a:gridCol>
                <a:gridCol w="552044">
                  <a:extLst>
                    <a:ext uri="{9D8B030D-6E8A-4147-A177-3AD203B41FA5}">
                      <a16:colId xmlns:a16="http://schemas.microsoft.com/office/drawing/2014/main" val="20007"/>
                    </a:ext>
                  </a:extLst>
                </a:gridCol>
                <a:gridCol w="245353">
                  <a:extLst>
                    <a:ext uri="{9D8B030D-6E8A-4147-A177-3AD203B41FA5}">
                      <a16:colId xmlns:a16="http://schemas.microsoft.com/office/drawing/2014/main" val="20008"/>
                    </a:ext>
                  </a:extLst>
                </a:gridCol>
                <a:gridCol w="319030">
                  <a:extLst>
                    <a:ext uri="{9D8B030D-6E8A-4147-A177-3AD203B41FA5}">
                      <a16:colId xmlns:a16="http://schemas.microsoft.com/office/drawing/2014/main" val="3157928155"/>
                    </a:ext>
                  </a:extLst>
                </a:gridCol>
                <a:gridCol w="319029">
                  <a:extLst>
                    <a:ext uri="{9D8B030D-6E8A-4147-A177-3AD203B41FA5}">
                      <a16:colId xmlns:a16="http://schemas.microsoft.com/office/drawing/2014/main" val="1722002891"/>
                    </a:ext>
                  </a:extLst>
                </a:gridCol>
              </a:tblGrid>
              <a:tr h="216000">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TGE -</a:t>
                      </a:r>
                      <a:r>
                        <a:rPr lang="es-MX" sz="700" b="1" i="0" u="none" strike="noStrike" kern="1200" baseline="0" dirty="0" smtClean="0">
                          <a:solidFill>
                            <a:srgbClr val="000000"/>
                          </a:solidFill>
                          <a:effectLst/>
                          <a:latin typeface="Arial Narrow" panose="020B0606020202030204" pitchFamily="34" charset="0"/>
                          <a:cs typeface="Arial"/>
                        </a:rPr>
                        <a:t>2021 </a:t>
                      </a:r>
                      <a:r>
                        <a:rPr lang="es-MX" sz="700" b="1" i="0" u="none" strike="noStrike" kern="1200" baseline="0" dirty="0">
                          <a:solidFill>
                            <a:srgbClr val="000000"/>
                          </a:solidFill>
                          <a:effectLst/>
                          <a:latin typeface="Arial Narrow" panose="020B0606020202030204" pitchFamily="34" charset="0"/>
                          <a:cs typeface="Arial"/>
                        </a:rPr>
                        <a:t>– </a:t>
                      </a:r>
                      <a:r>
                        <a:rPr lang="es-MX" sz="700" b="1" i="0" u="none" strike="noStrike" kern="1200" baseline="0" dirty="0" smtClean="0">
                          <a:solidFill>
                            <a:srgbClr val="000000"/>
                          </a:solidFill>
                          <a:effectLst/>
                          <a:latin typeface="Arial Narrow" panose="020B0606020202030204" pitchFamily="34" charset="0"/>
                          <a:cs typeface="Arial"/>
                        </a:rPr>
                        <a:t>2022. </a:t>
                      </a:r>
                      <a:r>
                        <a:rPr lang="es-MX" sz="700" b="1" i="0" u="none" strike="noStrike" kern="1200" baseline="0" dirty="0">
                          <a:solidFill>
                            <a:srgbClr val="000000"/>
                          </a:solidFill>
                          <a:effectLst/>
                          <a:latin typeface="Arial Narrow" panose="020B0606020202030204" pitchFamily="34" charset="0"/>
                          <a:cs typeface="Arial"/>
                        </a:rPr>
                        <a:t>MÓDULO </a:t>
                      </a:r>
                      <a:r>
                        <a:rPr lang="es-MX" sz="700" b="1" i="0" u="none" strike="noStrike" kern="1200" baseline="0" dirty="0" smtClean="0">
                          <a:solidFill>
                            <a:srgbClr val="000000"/>
                          </a:solidFill>
                          <a:effectLst/>
                          <a:latin typeface="Arial Narrow" panose="020B0606020202030204" pitchFamily="34" charset="0"/>
                          <a:cs typeface="Arial"/>
                        </a:rPr>
                        <a:t>I</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r>
                        <a:rPr lang="es-MX" sz="700" b="0" i="0" u="none" strike="noStrike" dirty="0" smtClean="0">
                          <a:effectLst/>
                          <a:latin typeface="Arial Narrow" panose="020B0606020202030204" pitchFamily="34" charset="0"/>
                        </a:rPr>
                        <a:t>NOMBRE:</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es-MX" sz="700" dirty="0" smtClean="0">
                          <a:latin typeface="Arial Narrow" panose="020B0606020202030204" pitchFamily="34" charset="0"/>
                        </a:rPr>
                        <a:t>CARRERA</a:t>
                      </a:r>
                      <a:endParaRPr lang="es-MX" sz="70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700" b="0" i="0" u="none" strike="noStrike" dirty="0" smtClean="0">
                          <a:effectLst/>
                          <a:latin typeface="Arial Narrow" panose="020B0606020202030204" pitchFamily="34" charset="0"/>
                        </a:rPr>
                        <a:t>MATRÍCULA</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s-MX" sz="70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HOJA</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2</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dirty="0" smtClean="0">
                          <a:effectLst/>
                          <a:latin typeface="Arial Narrow" panose="020B0606020202030204" pitchFamily="34" charset="0"/>
                        </a:rPr>
                        <a:t>DE</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6</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1" name="5 Rectángulo"/>
          <p:cNvSpPr/>
          <p:nvPr/>
        </p:nvSpPr>
        <p:spPr>
          <a:xfrm>
            <a:off x="323528" y="6525344"/>
            <a:ext cx="8460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ESTA  EVALUACIÓN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950745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3 Marcador de número de diapositiva"/>
          <p:cNvSpPr>
            <a:spLocks noGrp="1"/>
          </p:cNvSpPr>
          <p:nvPr>
            <p:ph type="sldNum" sz="quarter" idx="12"/>
          </p:nvPr>
        </p:nvSpPr>
        <p:spPr>
          <a:xfrm>
            <a:off x="7020272" y="6570376"/>
            <a:ext cx="2133600" cy="243000"/>
          </a:xfrm>
        </p:spPr>
        <p:txBody>
          <a:bodyPr/>
          <a:lstStyle/>
          <a:p>
            <a:fld id="{1D0BF17A-B6C4-43ED-8520-84B2BEDFC89F}" type="slidenum">
              <a:rPr lang="es-ES" altLang="es-MX" sz="900" smtClean="0">
                <a:solidFill>
                  <a:schemeClr val="tx1"/>
                </a:solidFill>
              </a:rPr>
              <a:pPr/>
              <a:t>5</a:t>
            </a:fld>
            <a:endParaRPr lang="es-ES" altLang="es-MX" dirty="0">
              <a:solidFill>
                <a:schemeClr val="tx1"/>
              </a:solidFill>
            </a:endParaRPr>
          </a:p>
        </p:txBody>
      </p:sp>
      <p:graphicFrame>
        <p:nvGraphicFramePr>
          <p:cNvPr id="2" name="Tabla 1"/>
          <p:cNvGraphicFramePr>
            <a:graphicFrameLocks noGrp="1"/>
          </p:cNvGraphicFramePr>
          <p:nvPr>
            <p:extLst/>
          </p:nvPr>
        </p:nvGraphicFramePr>
        <p:xfrm>
          <a:off x="468458" y="2636912"/>
          <a:ext cx="8207998" cy="1866646"/>
        </p:xfrm>
        <a:graphic>
          <a:graphicData uri="http://schemas.openxmlformats.org/drawingml/2006/table">
            <a:tbl>
              <a:tblPr firstRow="1" bandRow="1"/>
              <a:tblGrid>
                <a:gridCol w="240481">
                  <a:extLst>
                    <a:ext uri="{9D8B030D-6E8A-4147-A177-3AD203B41FA5}">
                      <a16:colId xmlns:a16="http://schemas.microsoft.com/office/drawing/2014/main" val="3678808668"/>
                    </a:ext>
                  </a:extLst>
                </a:gridCol>
                <a:gridCol w="3142075">
                  <a:extLst>
                    <a:ext uri="{9D8B030D-6E8A-4147-A177-3AD203B41FA5}">
                      <a16:colId xmlns:a16="http://schemas.microsoft.com/office/drawing/2014/main" val="3758845268"/>
                    </a:ext>
                  </a:extLst>
                </a:gridCol>
                <a:gridCol w="240481">
                  <a:extLst>
                    <a:ext uri="{9D8B030D-6E8A-4147-A177-3AD203B41FA5}">
                      <a16:colId xmlns:a16="http://schemas.microsoft.com/office/drawing/2014/main" val="3881150814"/>
                    </a:ext>
                  </a:extLst>
                </a:gridCol>
                <a:gridCol w="240481">
                  <a:extLst>
                    <a:ext uri="{9D8B030D-6E8A-4147-A177-3AD203B41FA5}">
                      <a16:colId xmlns:a16="http://schemas.microsoft.com/office/drawing/2014/main" val="3977629517"/>
                    </a:ext>
                  </a:extLst>
                </a:gridCol>
                <a:gridCol w="240481">
                  <a:extLst>
                    <a:ext uri="{9D8B030D-6E8A-4147-A177-3AD203B41FA5}">
                      <a16:colId xmlns:a16="http://schemas.microsoft.com/office/drawing/2014/main" val="3859342584"/>
                    </a:ext>
                  </a:extLst>
                </a:gridCol>
                <a:gridCol w="240481">
                  <a:extLst>
                    <a:ext uri="{9D8B030D-6E8A-4147-A177-3AD203B41FA5}">
                      <a16:colId xmlns:a16="http://schemas.microsoft.com/office/drawing/2014/main" val="2026766175"/>
                    </a:ext>
                  </a:extLst>
                </a:gridCol>
                <a:gridCol w="3142075">
                  <a:extLst>
                    <a:ext uri="{9D8B030D-6E8A-4147-A177-3AD203B41FA5}">
                      <a16:colId xmlns:a16="http://schemas.microsoft.com/office/drawing/2014/main" val="2472769911"/>
                    </a:ext>
                  </a:extLst>
                </a:gridCol>
                <a:gridCol w="240481">
                  <a:extLst>
                    <a:ext uri="{9D8B030D-6E8A-4147-A177-3AD203B41FA5}">
                      <a16:colId xmlns:a16="http://schemas.microsoft.com/office/drawing/2014/main" val="371201993"/>
                    </a:ext>
                  </a:extLst>
                </a:gridCol>
                <a:gridCol w="240481">
                  <a:extLst>
                    <a:ext uri="{9D8B030D-6E8A-4147-A177-3AD203B41FA5}">
                      <a16:colId xmlns:a16="http://schemas.microsoft.com/office/drawing/2014/main" val="3858709523"/>
                    </a:ext>
                  </a:extLst>
                </a:gridCol>
                <a:gridCol w="240481">
                  <a:extLst>
                    <a:ext uri="{9D8B030D-6E8A-4147-A177-3AD203B41FA5}">
                      <a16:colId xmlns:a16="http://schemas.microsoft.com/office/drawing/2014/main" val="614349112"/>
                    </a:ext>
                  </a:extLst>
                </a:gridCol>
              </a:tblGrid>
              <a:tr h="197366">
                <a:tc gridSpan="10">
                  <a:txBody>
                    <a:bodyPr/>
                    <a:lstStyle/>
                    <a:p>
                      <a:pPr algn="ctr" rtl="0" eaLnBrk="1" fontAlgn="base" latinLnBrk="0" hangingPunct="1"/>
                      <a:r>
                        <a:rPr lang="es-MX" sz="750" b="1" i="0" kern="1200" baseline="0" dirty="0" smtClean="0">
                          <a:solidFill>
                            <a:schemeClr val="tx1"/>
                          </a:solidFill>
                          <a:effectLst/>
                          <a:latin typeface="Arial Narrow" panose="020B0606020202030204" pitchFamily="34" charset="0"/>
                          <a:ea typeface="+mn-ea"/>
                          <a:cs typeface="Arial" panose="020B0604020202020204" pitchFamily="34" charset="0"/>
                        </a:rPr>
                        <a:t>9.  INICIATIVA Y OPTIMISMO</a:t>
                      </a:r>
                      <a:r>
                        <a:rPr lang="es-MX" sz="750" b="0" i="0" kern="1200" baseline="0" dirty="0" smtClean="0">
                          <a:solidFill>
                            <a:schemeClr val="tx1"/>
                          </a:solidFill>
                          <a:effectLst/>
                          <a:latin typeface="Arial Narrow" panose="020B0606020202030204" pitchFamily="34" charset="0"/>
                          <a:ea typeface="+mn-ea"/>
                          <a:cs typeface="Arial" panose="020B0604020202020204" pitchFamily="34" charset="0"/>
                        </a:rPr>
                        <a:t>: </a:t>
                      </a:r>
                      <a:r>
                        <a:rPr lang="es-MX" sz="750" b="1" i="1" kern="1200" baseline="0" dirty="0" smtClean="0">
                          <a:solidFill>
                            <a:schemeClr val="tx1"/>
                          </a:solidFill>
                          <a:effectLst/>
                          <a:latin typeface="Arial Narrow" panose="020B0606020202030204" pitchFamily="34" charset="0"/>
                          <a:ea typeface="+mn-ea"/>
                          <a:cs typeface="Arial" panose="020B0604020202020204" pitchFamily="34" charset="0"/>
                        </a:rPr>
                        <a:t>Significa: exhibir proactividad y persistencia</a:t>
                      </a:r>
                      <a:endParaRPr lang="es-MX" sz="750" dirty="0">
                        <a:effectLst/>
                        <a:latin typeface="Arial Narrow" panose="020B0606020202030204" pitchFamily="34" charset="0"/>
                        <a:cs typeface="Arial" panose="020B060402020202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75651363"/>
                  </a:ext>
                </a:extLst>
              </a:tr>
              <a:tr h="309789">
                <a:tc gridSpan="5">
                  <a:txBody>
                    <a:bodyPr/>
                    <a:lstStyle/>
                    <a:p>
                      <a:pPr algn="ctr" rtl="0" eaLnBrk="1" fontAlgn="base" latinLnBrk="0" hangingPunct="1"/>
                      <a:r>
                        <a:rPr lang="es-MX" sz="750" b="1" i="1" kern="1200" baseline="0" dirty="0" smtClean="0">
                          <a:solidFill>
                            <a:schemeClr val="tx1"/>
                          </a:solidFill>
                          <a:effectLst/>
                          <a:latin typeface="Arial Narrow" panose="020B0606020202030204" pitchFamily="34" charset="0"/>
                          <a:ea typeface="+mn-ea"/>
                          <a:cs typeface="Arial" panose="020B0604020202020204" pitchFamily="34" charset="0"/>
                        </a:rPr>
                        <a:t>9.1  En cuanto a INICIATIVA</a:t>
                      </a:r>
                      <a:r>
                        <a:rPr lang="es-MX" sz="750" b="0" i="1" kern="1200" baseline="0" dirty="0" smtClean="0">
                          <a:solidFill>
                            <a:schemeClr val="tx1"/>
                          </a:solidFill>
                          <a:effectLst/>
                          <a:latin typeface="Arial Narrow" panose="020B0606020202030204" pitchFamily="34" charset="0"/>
                          <a:ea typeface="+mn-ea"/>
                          <a:cs typeface="Arial" panose="020B0604020202020204" pitchFamily="34" charset="0"/>
                        </a:rPr>
                        <a:t>: </a:t>
                      </a:r>
                    </a:p>
                    <a:p>
                      <a:pPr algn="ctr" rtl="0" eaLnBrk="1" fontAlgn="base" latinLnBrk="0" hangingPunct="1"/>
                      <a:r>
                        <a:rPr lang="es-MX" sz="750" b="0" i="1" kern="1200" baseline="0" dirty="0" smtClean="0">
                          <a:solidFill>
                            <a:schemeClr val="tx1"/>
                          </a:solidFill>
                          <a:effectLst/>
                          <a:latin typeface="Arial Narrow" panose="020B0606020202030204" pitchFamily="34" charset="0"/>
                          <a:ea typeface="+mn-ea"/>
                          <a:cs typeface="Arial" panose="020B0604020202020204" pitchFamily="34" charset="0"/>
                        </a:rPr>
                        <a:t>Disposición para aprovechar las oportunidades</a:t>
                      </a:r>
                      <a:endParaRPr lang="es-MX" sz="750" dirty="0">
                        <a:effectLst/>
                        <a:latin typeface="Arial Narrow" panose="020B0606020202030204" pitchFamily="34" charset="0"/>
                        <a:cs typeface="Arial" panose="020B060402020202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5">
                  <a:txBody>
                    <a:bodyPr/>
                    <a:lstStyle/>
                    <a:p>
                      <a:pPr algn="ctr" rtl="0" eaLnBrk="0" fontAlgn="base" latinLnBrk="0" hangingPunct="0"/>
                      <a:r>
                        <a:rPr lang="es-MX" sz="750" b="1" i="1" kern="1200" baseline="0" dirty="0" smtClean="0">
                          <a:solidFill>
                            <a:schemeClr val="tx1"/>
                          </a:solidFill>
                          <a:effectLst/>
                          <a:latin typeface="Arial Narrow" panose="020B0606020202030204" pitchFamily="34" charset="0"/>
                          <a:ea typeface="+mn-ea"/>
                          <a:cs typeface="Arial" panose="020B0604020202020204" pitchFamily="34" charset="0"/>
                        </a:rPr>
                        <a:t>9.2  En cuanto al OPTIMISMO: </a:t>
                      </a:r>
                    </a:p>
                    <a:p>
                      <a:pPr algn="ctr" rtl="0" eaLnBrk="0" fontAlgn="base" latinLnBrk="0" hangingPunct="0"/>
                      <a:r>
                        <a:rPr lang="es-MX" sz="750" b="0" i="1" kern="1200" baseline="0" dirty="0" smtClean="0">
                          <a:solidFill>
                            <a:schemeClr val="tx1"/>
                          </a:solidFill>
                          <a:effectLst/>
                          <a:latin typeface="Arial Narrow" panose="020B0606020202030204" pitchFamily="34" charset="0"/>
                          <a:ea typeface="+mn-ea"/>
                          <a:cs typeface="Arial" panose="020B0604020202020204" pitchFamily="34" charset="0"/>
                        </a:rPr>
                        <a:t>Tenacidad para buscar el objetivo pese a los obstáculos y reveses</a:t>
                      </a:r>
                      <a:endParaRPr lang="es-MX" sz="750" dirty="0">
                        <a:effectLst/>
                        <a:latin typeface="Arial Narrow" panose="020B0606020202030204" pitchFamily="34" charset="0"/>
                        <a:cs typeface="Arial" panose="020B060402020202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891124208"/>
                  </a:ext>
                </a:extLst>
              </a:tr>
              <a:tr h="204861">
                <a:tc>
                  <a:txBody>
                    <a:bodyPr/>
                    <a:lstStyle/>
                    <a:p>
                      <a:pPr marL="0" algn="ctr" rtl="0" eaLnBrk="1" fontAlgn="ctr"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800" b="0" i="0" u="none" strike="noStrike" dirty="0">
                        <a:effectLst/>
                        <a:latin typeface="Arial Narrow" panose="020B0606020202030204" pitchFamily="34" charset="0"/>
                        <a:cs typeface="Arial" panose="020B060402020202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457200" algn="l"/>
                          <a:tab pos="5715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Están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dispuestas a aprovechar cualquier oportunidad.</a:t>
                      </a:r>
                      <a:endParaRPr lang="es-MX" sz="750" b="0" i="0" u="none" strike="noStrike" dirty="0">
                        <a:effectLst/>
                        <a:latin typeface="Arial Narrow" panose="020B0606020202030204" pitchFamily="34" charset="0"/>
                        <a:cs typeface="Arial" panose="020B0604020202020204" pitchFamily="34" charset="0"/>
                      </a:endParaRPr>
                    </a:p>
                  </a:txBody>
                  <a:tcPr marL="91059" marR="91059" marT="45593" marB="45593"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s-MX" sz="750" b="1"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342900" algn="l"/>
                          <a:tab pos="457200" algn="l"/>
                          <a:tab pos="5715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Persisten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en ir tras la meta pese a los obstáculos y contratiempos.</a:t>
                      </a:r>
                      <a:endParaRPr lang="es-MX" sz="750" b="0" i="0" u="none" strike="noStrike" dirty="0">
                        <a:effectLst/>
                        <a:latin typeface="Arial Narrow" panose="020B0606020202030204" pitchFamily="34" charset="0"/>
                        <a:cs typeface="Arial" panose="020B0604020202020204" pitchFamily="34" charset="0"/>
                      </a:endParaRPr>
                    </a:p>
                  </a:txBody>
                  <a:tcPr marL="91059" marR="91059" marT="45593" marB="45593"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938392984"/>
                  </a:ext>
                </a:extLst>
              </a:tr>
              <a:tr h="204861">
                <a:tc>
                  <a:txBody>
                    <a:bodyPr/>
                    <a:lstStyle/>
                    <a:p>
                      <a:pPr marL="0" algn="ctr" rtl="0" eaLnBrk="1" fontAlgn="ctr"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800" b="0" i="0" u="none" strike="noStrike" dirty="0">
                        <a:effectLst/>
                        <a:latin typeface="Arial Narrow" panose="020B0606020202030204" pitchFamily="34" charset="0"/>
                        <a:cs typeface="Arial" panose="020B060402020202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Van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tras el objetivo más allá de lo que se requiere o se espera de ellas.</a:t>
                      </a:r>
                      <a:endParaRPr lang="es-MX" sz="750" b="0" i="0" u="none" strike="noStrike" dirty="0">
                        <a:effectLst/>
                        <a:latin typeface="Arial Narrow" panose="020B0606020202030204" pitchFamily="34" charset="0"/>
                        <a:cs typeface="Arial" panose="020B0604020202020204" pitchFamily="34" charset="0"/>
                      </a:endParaRPr>
                    </a:p>
                  </a:txBody>
                  <a:tcPr marL="91059" marR="91059" marT="45593" marB="45593"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No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operan por miedo al fracaso, sino por esperanza de éxito.</a:t>
                      </a:r>
                      <a:endParaRPr lang="es-MX" sz="750" b="0" i="0" u="none" strike="noStrike" dirty="0">
                        <a:effectLst/>
                        <a:latin typeface="Arial Narrow" panose="020B0606020202030204" pitchFamily="34" charset="0"/>
                        <a:cs typeface="Arial" panose="020B0604020202020204" pitchFamily="34" charset="0"/>
                      </a:endParaRPr>
                    </a:p>
                  </a:txBody>
                  <a:tcPr marL="91059" marR="91059" marT="45593" marB="45593"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3852666265"/>
                  </a:ext>
                </a:extLst>
              </a:tr>
              <a:tr h="314536">
                <a:tc>
                  <a:txBody>
                    <a:bodyPr/>
                    <a:lstStyle/>
                    <a:p>
                      <a:pPr marL="0" algn="ctr" rtl="0" eaLnBrk="1" fontAlgn="ctr"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800" b="0" i="0" u="none" strike="noStrike" dirty="0">
                        <a:effectLst/>
                        <a:latin typeface="Arial Narrow" panose="020B0606020202030204" pitchFamily="34" charset="0"/>
                        <a:cs typeface="Arial" panose="020B060402020202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82296" marR="0" indent="-82296" algn="just" rtl="0" eaLnBrk="1" fontAlgn="base" latinLnBrk="0" hangingPunct="1">
                        <a:spcBef>
                          <a:spcPts val="0"/>
                        </a:spcBef>
                        <a:spcAft>
                          <a:spcPts val="0"/>
                        </a:spcAft>
                        <a:tabLst>
                          <a:tab pos="571500" algn="l"/>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Prescinden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de la burocracia y fuerzan  las  reglas,  cuando  es  necesario  par cumplir con el trabajo.</a:t>
                      </a:r>
                      <a:endParaRPr lang="es-MX" sz="750" b="0" i="0" u="none" strike="noStrike" dirty="0">
                        <a:effectLst/>
                        <a:latin typeface="Arial Narrow" panose="020B0606020202030204" pitchFamily="34" charset="0"/>
                        <a:cs typeface="Arial" panose="020B0604020202020204" pitchFamily="34" charset="0"/>
                      </a:endParaRPr>
                    </a:p>
                  </a:txBody>
                  <a:tcPr marL="91059" marR="91059" marT="45593" marB="45593"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82296" marR="0" indent="-82296"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Consideran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que los contratiempos se deben a circunstancias manejables antes que a fallas personales.</a:t>
                      </a:r>
                      <a:endParaRPr lang="es-MX" sz="750" b="0" i="0" u="none" strike="noStrike" dirty="0">
                        <a:effectLst/>
                        <a:latin typeface="Arial Narrow" panose="020B0606020202030204" pitchFamily="34" charset="0"/>
                        <a:cs typeface="Arial" panose="020B0604020202020204" pitchFamily="34" charset="0"/>
                      </a:endParaRPr>
                    </a:p>
                  </a:txBody>
                  <a:tcPr marL="91059" marR="91059" marT="45593" marB="45593"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3081388929"/>
                  </a:ext>
                </a:extLst>
              </a:tr>
              <a:tr h="204861">
                <a:tc>
                  <a:txBody>
                    <a:bodyPr/>
                    <a:lstStyle/>
                    <a:p>
                      <a:pPr marL="0" marR="0" indent="0" algn="ctr" rtl="0" eaLnBrk="1" fontAlgn="base"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800" b="0" i="0" u="none" strike="noStrike" dirty="0">
                        <a:effectLst/>
                        <a:latin typeface="Arial Narrow" panose="020B0606020202030204" pitchFamily="34" charset="0"/>
                        <a:cs typeface="Arial" panose="020B060402020202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Movilizan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a los demás mediante emprendimientos y esfuerzos inusuales.</a:t>
                      </a:r>
                      <a:endParaRPr lang="es-MX" sz="750" b="0" i="0" u="none" strike="noStrike" dirty="0">
                        <a:effectLst/>
                        <a:latin typeface="Arial Narrow" panose="020B0606020202030204" pitchFamily="34" charset="0"/>
                        <a:cs typeface="Arial" panose="020B0604020202020204" pitchFamily="34" charset="0"/>
                      </a:endParaRPr>
                    </a:p>
                  </a:txBody>
                  <a:tcPr marL="91059" marR="91059" marT="45593" marB="45593"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gridSpan="2">
                  <a:txBody>
                    <a:bodyPr/>
                    <a:lstStyle/>
                    <a:p>
                      <a:pPr algn="ctr" rtl="0" eaLnBrk="0" fontAlgn="base" latinLnBrk="0" hangingPunct="0"/>
                      <a:r>
                        <a:rPr lang="es-MX" sz="750" b="1" i="0" kern="1200" dirty="0" smtClean="0">
                          <a:solidFill>
                            <a:schemeClr val="tx1"/>
                          </a:solidFill>
                          <a:effectLst/>
                          <a:latin typeface="Arial Narrow" panose="020B0606020202030204" pitchFamily="34" charset="0"/>
                          <a:ea typeface="+mn-ea"/>
                          <a:cs typeface="+mn-cs"/>
                        </a:rPr>
                        <a:t>SUBTOTAL  9.2 OPTIMISMO</a:t>
                      </a:r>
                      <a:endParaRPr lang="es-MX" sz="750"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040835813"/>
                  </a:ext>
                </a:extLst>
              </a:tr>
              <a:tr h="202362">
                <a:tc gridSpan="2">
                  <a:txBody>
                    <a:bodyPr/>
                    <a:lstStyle/>
                    <a:p>
                      <a:pPr algn="ctr" rtl="0" eaLnBrk="0" fontAlgn="base" latinLnBrk="0" hangingPunct="0"/>
                      <a:r>
                        <a:rPr lang="es-MX" sz="750" b="1" i="0" kern="1200" dirty="0" smtClean="0">
                          <a:solidFill>
                            <a:schemeClr val="tx1"/>
                          </a:solidFill>
                          <a:effectLst/>
                          <a:latin typeface="Arial Narrow" panose="020B0606020202030204" pitchFamily="34" charset="0"/>
                          <a:ea typeface="+mn-ea"/>
                          <a:cs typeface="+mn-cs"/>
                        </a:rPr>
                        <a:t>SUBTOTAL  9</a:t>
                      </a:r>
                      <a:r>
                        <a:rPr lang="es-MX" sz="750" b="0" i="0" kern="1200" dirty="0" smtClean="0">
                          <a:solidFill>
                            <a:schemeClr val="tx1"/>
                          </a:solidFill>
                          <a:effectLst/>
                          <a:latin typeface="Arial Narrow" panose="020B0606020202030204" pitchFamily="34" charset="0"/>
                          <a:ea typeface="+mn-ea"/>
                          <a:cs typeface="+mn-cs"/>
                        </a:rPr>
                        <a:t>.1 </a:t>
                      </a:r>
                      <a:r>
                        <a:rPr lang="es-MX" sz="750" b="1" i="0" kern="1200" dirty="0" smtClean="0">
                          <a:solidFill>
                            <a:schemeClr val="tx1"/>
                          </a:solidFill>
                          <a:effectLst/>
                          <a:latin typeface="Arial Narrow" panose="020B0606020202030204" pitchFamily="34" charset="0"/>
                          <a:ea typeface="+mn-ea"/>
                          <a:cs typeface="+mn-cs"/>
                        </a:rPr>
                        <a:t>INICIATIVA</a:t>
                      </a:r>
                      <a:endParaRPr lang="es-MX" sz="750"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gridSpan="2">
                  <a:txBody>
                    <a:bodyPr/>
                    <a:lstStyle/>
                    <a:p>
                      <a:pPr algn="ctr" rtl="0" eaLnBrk="0" fontAlgn="base" latinLnBrk="0" hangingPunct="0"/>
                      <a:r>
                        <a:rPr lang="es-MX" sz="750" b="1" i="0" kern="1200" dirty="0" smtClean="0">
                          <a:solidFill>
                            <a:schemeClr val="tx1"/>
                          </a:solidFill>
                          <a:effectLst/>
                          <a:latin typeface="Arial Narrow" panose="020B0606020202030204" pitchFamily="34" charset="0"/>
                          <a:ea typeface="+mn-ea"/>
                          <a:cs typeface="+mn-cs"/>
                        </a:rPr>
                        <a:t>9.</a:t>
                      </a:r>
                      <a:r>
                        <a:rPr lang="es-MX" sz="750" b="1" i="0" kern="1200" baseline="0" dirty="0" smtClean="0">
                          <a:solidFill>
                            <a:schemeClr val="tx1"/>
                          </a:solidFill>
                          <a:effectLst/>
                          <a:latin typeface="Arial Narrow" panose="020B0606020202030204" pitchFamily="34" charset="0"/>
                          <a:ea typeface="+mn-ea"/>
                          <a:cs typeface="+mn-cs"/>
                        </a:rPr>
                        <a:t>  </a:t>
                      </a:r>
                      <a:r>
                        <a:rPr lang="es-MX" sz="750" b="1" i="0" kern="1200" dirty="0" smtClean="0">
                          <a:solidFill>
                            <a:schemeClr val="tx1"/>
                          </a:solidFill>
                          <a:effectLst/>
                          <a:latin typeface="Arial Narrow" panose="020B0606020202030204" pitchFamily="34" charset="0"/>
                          <a:ea typeface="+mn-ea"/>
                          <a:cs typeface="+mn-cs"/>
                        </a:rPr>
                        <a:t>TOTAL</a:t>
                      </a:r>
                      <a:r>
                        <a:rPr lang="es-MX" sz="750" b="1" i="0" kern="1200" baseline="0" dirty="0" smtClean="0">
                          <a:solidFill>
                            <a:schemeClr val="tx1"/>
                          </a:solidFill>
                          <a:effectLst/>
                          <a:latin typeface="Arial Narrow" panose="020B0606020202030204" pitchFamily="34" charset="0"/>
                          <a:ea typeface="+mn-ea"/>
                          <a:cs typeface="+mn-cs"/>
                        </a:rPr>
                        <a:t> INICIATIVA Y OPTIMISMO</a:t>
                      </a:r>
                      <a:endParaRPr lang="es-MX" sz="750"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dirty="0"/>
                    </a:p>
                  </a:txBody>
                  <a:tcPr/>
                </a:tc>
                <a:tc gridSpan="3">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708641071"/>
                  </a:ext>
                </a:extLst>
              </a:tr>
              <a:tr h="197366">
                <a:tc gridSpan="5">
                  <a:txBody>
                    <a:bodyPr/>
                    <a:lstStyle/>
                    <a:p>
                      <a:pPr marL="0" marR="0" indent="0" algn="ctr" defTabSz="914400" rtl="0" eaLnBrk="0" fontAlgn="base" latinLnBrk="0" hangingPunct="0">
                        <a:lnSpc>
                          <a:spcPct val="100000"/>
                        </a:lnSpc>
                        <a:spcBef>
                          <a:spcPts val="0"/>
                        </a:spcBef>
                        <a:spcAft>
                          <a:spcPts val="0"/>
                        </a:spcAft>
                        <a:buClrTx/>
                        <a:buSzTx/>
                        <a:buFontTx/>
                        <a:buNone/>
                        <a:tabLst/>
                        <a:defRPr/>
                      </a:pPr>
                      <a:endParaRPr lang="es-MX" sz="750" dirty="0" smtClean="0">
                        <a:effectLst/>
                        <a:latin typeface="Arial Narrow" panose="020B0606020202030204" pitchFamily="34" charset="0"/>
                      </a:endParaRPr>
                    </a:p>
                  </a:txBody>
                  <a:tcPr marL="86233" marR="86233" marT="43180" marB="43180">
                    <a:lnL w="19050" cap="flat" cmpd="sng" algn="ctr">
                      <a:no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hMerge="1">
                  <a:txBody>
                    <a:bodyPr/>
                    <a:lstStyle/>
                    <a:p>
                      <a:endParaRPr lang="es-MX"/>
                    </a:p>
                  </a:txBody>
                  <a:tcPr/>
                </a:tc>
                <a:tc hMerge="1">
                  <a:txBody>
                    <a:bodyPr/>
                    <a:lstStyle/>
                    <a:p>
                      <a:pPr marL="0" algn="l" rtl="0" eaLnBrk="1" fontAlgn="t" latinLnBrk="0" hangingPunct="1">
                        <a:spcBef>
                          <a:spcPts val="0"/>
                        </a:spcBef>
                        <a:spcAft>
                          <a:spcPts val="0"/>
                        </a:spcAft>
                      </a:pPr>
                      <a:endParaRPr lang="es-MX" sz="800" b="0" i="0" u="none" strike="noStrike" dirty="0">
                        <a:effectLst/>
                        <a:latin typeface="Arial Narrow" panose="020B0606020202030204" pitchFamily="34" charset="0"/>
                        <a:cs typeface="Arial" panose="020B0604020202020204" pitchFamily="34" charset="0"/>
                      </a:endParaRPr>
                    </a:p>
                  </a:txBody>
                  <a:tcPr>
                    <a:lnL w="6350" cap="flat" cmpd="sng" algn="ctr">
                      <a:solidFill>
                        <a:srgbClr val="7F7F7F"/>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gridSpan="2">
                  <a:txBody>
                    <a:bodyPr/>
                    <a:lstStyle/>
                    <a:p>
                      <a:pPr algn="ctr" rtl="0" eaLnBrk="0" fontAlgn="base" latinLnBrk="0" hangingPunct="0"/>
                      <a:r>
                        <a:rPr lang="es-MX" sz="750" b="1" i="0" kern="1200" dirty="0" smtClean="0">
                          <a:solidFill>
                            <a:schemeClr val="tx1"/>
                          </a:solidFill>
                          <a:effectLst/>
                          <a:latin typeface="Arial Narrow" panose="020B0606020202030204" pitchFamily="34" charset="0"/>
                          <a:ea typeface="+mn-ea"/>
                          <a:cs typeface="+mn-cs"/>
                        </a:rPr>
                        <a:t>III</a:t>
                      </a:r>
                      <a:r>
                        <a:rPr lang="es-MX" sz="750" b="1" i="0" kern="1200" baseline="0" dirty="0" smtClean="0">
                          <a:solidFill>
                            <a:schemeClr val="tx1"/>
                          </a:solidFill>
                          <a:effectLst/>
                          <a:latin typeface="Arial Narrow" panose="020B0606020202030204" pitchFamily="34" charset="0"/>
                          <a:ea typeface="+mn-ea"/>
                          <a:cs typeface="+mn-cs"/>
                        </a:rPr>
                        <a:t> MOTIVACIÓN. GRAN TOTAL</a:t>
                      </a:r>
                      <a:endParaRPr lang="es-MX" sz="750" dirty="0">
                        <a:effectLst/>
                        <a:latin typeface="Arial Narrow" panose="020B0606020202030204" pitchFamily="34" charset="0"/>
                      </a:endParaRPr>
                    </a:p>
                  </a:txBody>
                  <a:tcPr marL="86233" marR="86233" marT="43180" marB="43180">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gridSpan="3">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933771879"/>
                  </a:ext>
                </a:extLst>
              </a:tr>
            </a:tbl>
          </a:graphicData>
        </a:graphic>
      </p:graphicFrame>
      <p:graphicFrame>
        <p:nvGraphicFramePr>
          <p:cNvPr id="5" name="Tabla 4"/>
          <p:cNvGraphicFramePr>
            <a:graphicFrameLocks noGrp="1"/>
          </p:cNvGraphicFramePr>
          <p:nvPr>
            <p:extLst/>
          </p:nvPr>
        </p:nvGraphicFramePr>
        <p:xfrm>
          <a:off x="468488" y="476672"/>
          <a:ext cx="8202312" cy="205740"/>
        </p:xfrm>
        <a:graphic>
          <a:graphicData uri="http://schemas.openxmlformats.org/drawingml/2006/table">
            <a:tbl>
              <a:tblPr/>
              <a:tblGrid>
                <a:gridCol w="5184000">
                  <a:extLst>
                    <a:ext uri="{9D8B030D-6E8A-4147-A177-3AD203B41FA5}">
                      <a16:colId xmlns:a16="http://schemas.microsoft.com/office/drawing/2014/main" val="2379219945"/>
                    </a:ext>
                  </a:extLst>
                </a:gridCol>
                <a:gridCol w="1006104">
                  <a:extLst>
                    <a:ext uri="{9D8B030D-6E8A-4147-A177-3AD203B41FA5}">
                      <a16:colId xmlns:a16="http://schemas.microsoft.com/office/drawing/2014/main" val="2269282203"/>
                    </a:ext>
                  </a:extLst>
                </a:gridCol>
                <a:gridCol w="1006104">
                  <a:extLst>
                    <a:ext uri="{9D8B030D-6E8A-4147-A177-3AD203B41FA5}">
                      <a16:colId xmlns:a16="http://schemas.microsoft.com/office/drawing/2014/main" val="582338189"/>
                    </a:ext>
                  </a:extLst>
                </a:gridCol>
                <a:gridCol w="1006104">
                  <a:extLst>
                    <a:ext uri="{9D8B030D-6E8A-4147-A177-3AD203B41FA5}">
                      <a16:colId xmlns:a16="http://schemas.microsoft.com/office/drawing/2014/main" val="2622965194"/>
                    </a:ext>
                  </a:extLst>
                </a:gridCol>
              </a:tblGrid>
              <a:tr h="180000">
                <a:tc>
                  <a:txBody>
                    <a:bodyPr/>
                    <a:lstStyle/>
                    <a:p>
                      <a:pPr marL="0" marR="0" indent="0" algn="ctr" rtl="0" eaLnBrk="0" fontAlgn="base" latinLnBrk="0" hangingPunct="0">
                        <a:spcBef>
                          <a:spcPts val="0"/>
                        </a:spcBef>
                        <a:spcAft>
                          <a:spcPts val="0"/>
                        </a:spcAft>
                      </a:pPr>
                      <a:r>
                        <a:rPr lang="es-MX" sz="750" b="1" i="0" u="none" strike="noStrike" kern="1200" dirty="0" smtClean="0">
                          <a:solidFill>
                            <a:srgbClr val="000000"/>
                          </a:solidFill>
                          <a:effectLst/>
                          <a:latin typeface="+mn-lt"/>
                        </a:rPr>
                        <a:t>AUTO </a:t>
                      </a:r>
                      <a:r>
                        <a:rPr lang="es-MX" sz="750" b="1" i="0" u="none" strike="noStrike" kern="1200" dirty="0">
                          <a:solidFill>
                            <a:srgbClr val="000000"/>
                          </a:solidFill>
                          <a:effectLst/>
                          <a:latin typeface="+mn-lt"/>
                        </a:rPr>
                        <a:t>EVALUACIÓN</a:t>
                      </a:r>
                      <a:r>
                        <a:rPr lang="es-MX" sz="750" b="1" i="0" u="none" strike="noStrike" kern="1200" baseline="0" dirty="0">
                          <a:solidFill>
                            <a:srgbClr val="000000"/>
                          </a:solidFill>
                          <a:effectLst/>
                          <a:latin typeface="+mn-lt"/>
                        </a:rPr>
                        <a:t> </a:t>
                      </a:r>
                      <a:r>
                        <a:rPr lang="es-MX" sz="750" b="1" i="0" u="none" strike="noStrike" kern="1200" baseline="0" dirty="0" smtClean="0">
                          <a:solidFill>
                            <a:srgbClr val="000000"/>
                          </a:solidFill>
                          <a:effectLst/>
                          <a:latin typeface="+mn-lt"/>
                        </a:rPr>
                        <a:t>1.1  </a:t>
                      </a:r>
                      <a:r>
                        <a:rPr lang="es-MX" sz="750" b="1" i="0" u="none" strike="noStrike" kern="1200" dirty="0">
                          <a:solidFill>
                            <a:srgbClr val="000000"/>
                          </a:solidFill>
                          <a:effectLst/>
                          <a:latin typeface="+mn-lt"/>
                        </a:rPr>
                        <a:t>¿CUALES APTITUDES DE INTELIGENCIA EMOCIONAL LO</a:t>
                      </a:r>
                      <a:r>
                        <a:rPr lang="es-MX" sz="750" b="1" i="0" u="none" strike="noStrike" kern="1200" baseline="0" dirty="0">
                          <a:solidFill>
                            <a:srgbClr val="000000"/>
                          </a:solidFill>
                          <a:effectLst/>
                          <a:latin typeface="+mn-lt"/>
                        </a:rPr>
                        <a:t> CARACTERIZAN MEJOR</a:t>
                      </a:r>
                      <a:r>
                        <a:rPr lang="es-MX" sz="750" b="1" i="0" u="none" strike="noStrike" kern="1200" dirty="0">
                          <a:solidFill>
                            <a:srgbClr val="000000"/>
                          </a:solidFill>
                          <a:effectLst/>
                          <a:latin typeface="+mn-lt"/>
                        </a:rPr>
                        <a:t>?....</a:t>
                      </a:r>
                      <a:endParaRPr lang="es-MX" sz="750" b="0" i="0" u="none" strike="noStrike" dirty="0">
                        <a:effectLst/>
                        <a:latin typeface="+mn-lt"/>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ctr" rtl="0" eaLnBrk="1" fontAlgn="base" latinLnBrk="0" hangingPunct="1">
                        <a:spcBef>
                          <a:spcPts val="0"/>
                        </a:spcBef>
                        <a:spcAft>
                          <a:spcPts val="0"/>
                        </a:spcAft>
                        <a:tabLst>
                          <a:tab pos="622300" algn="l"/>
                        </a:tabLst>
                      </a:pP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Muy</a:t>
                      </a:r>
                      <a:r>
                        <a:rPr lang="es-MX" sz="600" b="0" i="0" u="none" strike="noStrike" kern="1200" baseline="0" dirty="0">
                          <a:ln>
                            <a:noFill/>
                          </a:ln>
                          <a:solidFill>
                            <a:schemeClr val="tx1"/>
                          </a:solidFill>
                          <a:effectLst/>
                          <a:latin typeface="Arial" panose="020B0604020202020204" pitchFamily="34" charset="0"/>
                          <a:ea typeface="+mn-ea"/>
                          <a:cs typeface="+mn-cs"/>
                        </a:rPr>
                        <a:t> </a:t>
                      </a: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Bien</a:t>
                      </a:r>
                      <a:r>
                        <a:rPr lang="es-MX" sz="6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 </a:t>
                      </a: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Bien</a:t>
                      </a:r>
                      <a:r>
                        <a:rPr lang="es-MX" sz="600" b="0" i="0" u="none" strike="noStrike" kern="1200" baseline="0" dirty="0" smtClean="0">
                          <a:ln>
                            <a:noFill/>
                          </a:ln>
                          <a:solidFill>
                            <a:srgbClr val="000000"/>
                          </a:solidFill>
                          <a:effectLst/>
                          <a:latin typeface="Arial Narrow" panose="020B0606020202030204" pitchFamily="34" charset="0"/>
                          <a:ea typeface="+mn-ea"/>
                          <a:cs typeface="+mn-cs"/>
                        </a:rPr>
                        <a:t> </a:t>
                      </a:r>
                      <a:r>
                        <a:rPr lang="es-MX" sz="600" b="0" i="0" u="none" strike="noStrike" kern="1200" dirty="0" smtClean="0">
                          <a:solidFill>
                            <a:srgbClr val="000000"/>
                          </a:solidFill>
                          <a:effectLst/>
                          <a:latin typeface="Arial Narrow" panose="020B0606020202030204" pitchFamily="34" charset="0"/>
                        </a:rPr>
                        <a:t>9</a:t>
                      </a:r>
                      <a:endParaRPr lang="es-MX" sz="600" b="0" i="0" u="none" strike="noStrike" dirty="0">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ctr" rtl="0" eaLnBrk="1" fontAlgn="base" latinLnBrk="0" hangingPunct="1">
                        <a:spcBef>
                          <a:spcPts val="0"/>
                        </a:spcBef>
                        <a:spcAft>
                          <a:spcPts val="0"/>
                        </a:spcAft>
                        <a:tabLst>
                          <a:tab pos="622300" algn="l"/>
                        </a:tabLst>
                      </a:pP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Aceptable</a:t>
                      </a:r>
                      <a:r>
                        <a:rPr lang="es-MX" sz="600" b="0" i="0" u="none" strike="noStrike" kern="1200" baseline="0" dirty="0">
                          <a:ln>
                            <a:noFill/>
                          </a:ln>
                          <a:solidFill>
                            <a:schemeClr val="tx1"/>
                          </a:solidFill>
                          <a:effectLst/>
                          <a:latin typeface="Arial" panose="020B0604020202020204" pitchFamily="34" charset="0"/>
                          <a:ea typeface="+mn-ea"/>
                          <a:cs typeface="+mn-cs"/>
                        </a:rPr>
                        <a:t> </a:t>
                      </a: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Regular</a:t>
                      </a:r>
                      <a:r>
                        <a:rPr lang="es-MX" sz="600" b="0" i="0" u="none" strike="noStrike" kern="1200" baseline="0" dirty="0" smtClean="0">
                          <a:ln>
                            <a:noFill/>
                          </a:ln>
                          <a:solidFill>
                            <a:srgbClr val="000000"/>
                          </a:solidFill>
                          <a:effectLst/>
                          <a:latin typeface="Arial Narrow" panose="020B0606020202030204" pitchFamily="34" charset="0"/>
                        </a:rPr>
                        <a:t> </a:t>
                      </a:r>
                      <a:r>
                        <a:rPr lang="es-MX" sz="600" b="0" i="0" u="none" strike="noStrike" kern="1200" dirty="0">
                          <a:solidFill>
                            <a:srgbClr val="000000"/>
                          </a:solidFill>
                          <a:effectLst/>
                          <a:latin typeface="Arial Narrow" panose="020B0606020202030204" pitchFamily="34" charset="0"/>
                        </a:rPr>
                        <a:t>6</a:t>
                      </a:r>
                      <a:endParaRPr lang="es-MX" sz="600" b="0" i="0" u="none" strike="noStrike" dirty="0">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ctr" rtl="0" eaLnBrk="1" fontAlgn="base" latinLnBrk="0" hangingPunct="1">
                        <a:spcBef>
                          <a:spcPts val="0"/>
                        </a:spcBef>
                        <a:spcAft>
                          <a:spcPts val="0"/>
                        </a:spcAft>
                        <a:tabLst>
                          <a:tab pos="622300" algn="l"/>
                        </a:tabLst>
                      </a:pP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Mal</a:t>
                      </a:r>
                      <a:r>
                        <a:rPr lang="es-MX" sz="600" b="0" i="0" u="none" strike="noStrike" kern="1200" baseline="0" dirty="0">
                          <a:ln>
                            <a:noFill/>
                          </a:ln>
                          <a:solidFill>
                            <a:schemeClr val="tx1"/>
                          </a:solidFill>
                          <a:effectLst/>
                          <a:latin typeface="Arial" panose="020B0604020202020204" pitchFamily="34" charset="0"/>
                          <a:ea typeface="+mn-ea"/>
                          <a:cs typeface="+mn-cs"/>
                        </a:rPr>
                        <a:t> </a:t>
                      </a:r>
                      <a:r>
                        <a:rPr lang="es-MX" sz="600" b="0" i="0" u="none" strike="noStrike" kern="1200" baseline="0" dirty="0" smtClean="0">
                          <a:ln>
                            <a:noFill/>
                          </a:ln>
                          <a:solidFill>
                            <a:schemeClr val="tx1"/>
                          </a:solidFill>
                          <a:effectLst/>
                          <a:latin typeface="Arial" panose="020B0604020202020204" pitchFamily="34" charset="0"/>
                          <a:ea typeface="+mn-ea"/>
                          <a:cs typeface="+mn-cs"/>
                        </a:rPr>
                        <a:t> </a:t>
                      </a: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Pésimo </a:t>
                      </a:r>
                      <a:r>
                        <a:rPr lang="es-MX" sz="6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3</a:t>
                      </a:r>
                      <a:endParaRPr lang="es-MX" sz="600" b="0" i="0" u="none" strike="noStrike" dirty="0">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3744925974"/>
                  </a:ext>
                </a:extLst>
              </a:tr>
            </a:tbl>
          </a:graphicData>
        </a:graphic>
      </p:graphicFrame>
      <p:graphicFrame>
        <p:nvGraphicFramePr>
          <p:cNvPr id="3" name="Tabla 2"/>
          <p:cNvGraphicFramePr>
            <a:graphicFrameLocks noGrp="1"/>
          </p:cNvGraphicFramePr>
          <p:nvPr>
            <p:extLst/>
          </p:nvPr>
        </p:nvGraphicFramePr>
        <p:xfrm>
          <a:off x="467546" y="4581128"/>
          <a:ext cx="8208910" cy="1884680"/>
        </p:xfrm>
        <a:graphic>
          <a:graphicData uri="http://schemas.openxmlformats.org/drawingml/2006/table">
            <a:tbl>
              <a:tblPr firstRow="1" bandRow="1"/>
              <a:tblGrid>
                <a:gridCol w="244728">
                  <a:extLst>
                    <a:ext uri="{9D8B030D-6E8A-4147-A177-3AD203B41FA5}">
                      <a16:colId xmlns:a16="http://schemas.microsoft.com/office/drawing/2014/main" val="2768219542"/>
                    </a:ext>
                  </a:extLst>
                </a:gridCol>
                <a:gridCol w="3197584">
                  <a:extLst>
                    <a:ext uri="{9D8B030D-6E8A-4147-A177-3AD203B41FA5}">
                      <a16:colId xmlns:a16="http://schemas.microsoft.com/office/drawing/2014/main" val="2046437987"/>
                    </a:ext>
                  </a:extLst>
                </a:gridCol>
                <a:gridCol w="244728">
                  <a:extLst>
                    <a:ext uri="{9D8B030D-6E8A-4147-A177-3AD203B41FA5}">
                      <a16:colId xmlns:a16="http://schemas.microsoft.com/office/drawing/2014/main" val="1384714901"/>
                    </a:ext>
                  </a:extLst>
                </a:gridCol>
                <a:gridCol w="244728">
                  <a:extLst>
                    <a:ext uri="{9D8B030D-6E8A-4147-A177-3AD203B41FA5}">
                      <a16:colId xmlns:a16="http://schemas.microsoft.com/office/drawing/2014/main" val="3621266204"/>
                    </a:ext>
                  </a:extLst>
                </a:gridCol>
                <a:gridCol w="244728">
                  <a:extLst>
                    <a:ext uri="{9D8B030D-6E8A-4147-A177-3AD203B41FA5}">
                      <a16:colId xmlns:a16="http://schemas.microsoft.com/office/drawing/2014/main" val="1793324977"/>
                    </a:ext>
                  </a:extLst>
                </a:gridCol>
                <a:gridCol w="219237">
                  <a:extLst>
                    <a:ext uri="{9D8B030D-6E8A-4147-A177-3AD203B41FA5}">
                      <a16:colId xmlns:a16="http://schemas.microsoft.com/office/drawing/2014/main" val="1035660957"/>
                    </a:ext>
                  </a:extLst>
                </a:gridCol>
                <a:gridCol w="3078993">
                  <a:extLst>
                    <a:ext uri="{9D8B030D-6E8A-4147-A177-3AD203B41FA5}">
                      <a16:colId xmlns:a16="http://schemas.microsoft.com/office/drawing/2014/main" val="4277645424"/>
                    </a:ext>
                  </a:extLst>
                </a:gridCol>
                <a:gridCol w="244728">
                  <a:extLst>
                    <a:ext uri="{9D8B030D-6E8A-4147-A177-3AD203B41FA5}">
                      <a16:colId xmlns:a16="http://schemas.microsoft.com/office/drawing/2014/main" val="435616284"/>
                    </a:ext>
                  </a:extLst>
                </a:gridCol>
                <a:gridCol w="244728">
                  <a:extLst>
                    <a:ext uri="{9D8B030D-6E8A-4147-A177-3AD203B41FA5}">
                      <a16:colId xmlns:a16="http://schemas.microsoft.com/office/drawing/2014/main" val="3820829173"/>
                    </a:ext>
                  </a:extLst>
                </a:gridCol>
                <a:gridCol w="244728">
                  <a:extLst>
                    <a:ext uri="{9D8B030D-6E8A-4147-A177-3AD203B41FA5}">
                      <a16:colId xmlns:a16="http://schemas.microsoft.com/office/drawing/2014/main" val="2013192214"/>
                    </a:ext>
                  </a:extLst>
                </a:gridCol>
              </a:tblGrid>
              <a:tr h="198345">
                <a:tc gridSpan="10">
                  <a:txBody>
                    <a:bodyPr/>
                    <a:lstStyle/>
                    <a:p>
                      <a:pPr algn="ctr" rtl="0" eaLnBrk="0" fontAlgn="base" latinLnBrk="0" hangingPunct="0"/>
                      <a:r>
                        <a:rPr lang="es-MX" sz="750" b="1" i="0" kern="1200" dirty="0" smtClean="0">
                          <a:solidFill>
                            <a:schemeClr val="tx1"/>
                          </a:solidFill>
                          <a:effectLst/>
                          <a:latin typeface="Arial Narrow" panose="020B0606020202030204" pitchFamily="34" charset="0"/>
                          <a:ea typeface="+mn-ea"/>
                          <a:cs typeface="+mn-cs"/>
                        </a:rPr>
                        <a:t>APTITUDES SOCIALES:</a:t>
                      </a:r>
                      <a:r>
                        <a:rPr lang="es-MX" sz="750" b="1" i="0" kern="1200" baseline="0" dirty="0" smtClean="0">
                          <a:solidFill>
                            <a:schemeClr val="tx1"/>
                          </a:solidFill>
                          <a:effectLst/>
                          <a:latin typeface="Arial Narrow" panose="020B0606020202030204" pitchFamily="34" charset="0"/>
                          <a:ea typeface="+mn-ea"/>
                          <a:cs typeface="+mn-cs"/>
                        </a:rPr>
                        <a:t>  </a:t>
                      </a:r>
                      <a:r>
                        <a:rPr lang="es-MX" sz="750" b="1" i="0" kern="1200" dirty="0" smtClean="0">
                          <a:solidFill>
                            <a:schemeClr val="tx1"/>
                          </a:solidFill>
                          <a:effectLst/>
                          <a:latin typeface="Arial Narrow" panose="020B0606020202030204" pitchFamily="34" charset="0"/>
                          <a:ea typeface="+mn-ea"/>
                          <a:cs typeface="+mn-cs"/>
                        </a:rPr>
                        <a:t>Determinan</a:t>
                      </a:r>
                      <a:r>
                        <a:rPr lang="es-MX" sz="750" b="1" i="0" kern="1200" baseline="0" dirty="0" smtClean="0">
                          <a:solidFill>
                            <a:schemeClr val="tx1"/>
                          </a:solidFill>
                          <a:effectLst/>
                          <a:latin typeface="Arial Narrow" panose="020B0606020202030204" pitchFamily="34" charset="0"/>
                          <a:ea typeface="+mn-ea"/>
                          <a:cs typeface="+mn-cs"/>
                        </a:rPr>
                        <a:t> el manejo de las relaciones</a:t>
                      </a:r>
                      <a:endParaRPr lang="es-MX" sz="750" dirty="0">
                        <a:effectLst/>
                        <a:latin typeface="Arial Narrow" panose="020B0606020202030204" pitchFamily="34" charset="0"/>
                      </a:endParaRPr>
                    </a:p>
                  </a:txBody>
                  <a:tcPr marL="86233" marR="86233" marT="43180" marB="4318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60000"/>
                        <a:lumOff val="4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545071068"/>
                  </a:ext>
                </a:extLst>
              </a:tr>
              <a:tr h="198345">
                <a:tc gridSpan="10">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750" b="1" i="0" kern="1200" dirty="0" smtClean="0">
                          <a:solidFill>
                            <a:schemeClr val="tx1"/>
                          </a:solidFill>
                          <a:effectLst/>
                          <a:latin typeface="Arial Narrow" panose="020B0606020202030204" pitchFamily="34" charset="0"/>
                          <a:ea typeface="+mn-ea"/>
                          <a:cs typeface="+mn-cs"/>
                        </a:rPr>
                        <a:t>IV. </a:t>
                      </a:r>
                      <a:r>
                        <a:rPr lang="es-MX" sz="750" b="1" i="0" kern="1200" baseline="0" dirty="0" smtClean="0">
                          <a:solidFill>
                            <a:schemeClr val="tx1"/>
                          </a:solidFill>
                          <a:effectLst/>
                          <a:latin typeface="Arial Narrow" panose="020B0606020202030204" pitchFamily="34" charset="0"/>
                          <a:ea typeface="+mn-ea"/>
                          <a:cs typeface="+mn-cs"/>
                        </a:rPr>
                        <a:t> EMPATÍA: Captación de sentimientos necesidades e intereses ajenos</a:t>
                      </a:r>
                      <a:endParaRPr lang="es-MX" sz="750" dirty="0" smtClean="0">
                        <a:effectLst/>
                        <a:latin typeface="Arial Narrow" panose="020B0606020202030204" pitchFamily="34" charset="0"/>
                      </a:endParaRPr>
                    </a:p>
                  </a:txBody>
                  <a:tcPr marL="86233" marR="86233" marT="43180" marB="4318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algn="ctr" rtl="0" eaLnBrk="0" fontAlgn="base" latinLnBrk="0" hangingPunct="0">
                        <a:spcBef>
                          <a:spcPts val="0"/>
                        </a:spcBef>
                        <a:spcAft>
                          <a:spcPts val="0"/>
                        </a:spcAft>
                      </a:pPr>
                      <a:endParaRPr lang="es-MX" sz="800" b="0" i="0" u="none" strike="noStrike" dirty="0">
                        <a:effectLst/>
                        <a:latin typeface="Arial Narrow" panose="020B0606020202030204" pitchFamily="34" charset="0"/>
                      </a:endParaRPr>
                    </a:p>
                  </a:txBody>
                  <a:tcPr marL="86233" marR="86233" marT="43180" marB="43180" anchor="ctr">
                    <a:lnL w="19050" cap="flat" cmpd="sng" algn="ctr">
                      <a:solidFill>
                        <a:srgbClr val="000000"/>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dirty="0"/>
                    </a:p>
                  </a:txBody>
                  <a:tcPr/>
                </a:tc>
                <a:tc hMerge="1">
                  <a:txBody>
                    <a:bodyPr/>
                    <a:lstStyle/>
                    <a:p>
                      <a:endParaRPr lang="es-MX"/>
                    </a:p>
                  </a:txBody>
                  <a:tcPr/>
                </a:tc>
                <a:extLst>
                  <a:ext uri="{0D108BD9-81ED-4DB2-BD59-A6C34878D82A}">
                    <a16:rowId xmlns:a16="http://schemas.microsoft.com/office/drawing/2014/main" val="3972301084"/>
                  </a:ext>
                </a:extLst>
              </a:tr>
              <a:tr h="424308">
                <a:tc gridSpan="5">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750" b="1" i="0" kern="1200" baseline="0" dirty="0" smtClean="0">
                          <a:solidFill>
                            <a:schemeClr val="tx1"/>
                          </a:solidFill>
                          <a:effectLst/>
                          <a:latin typeface="Arial Narrow" panose="020B0606020202030204" pitchFamily="34" charset="0"/>
                          <a:ea typeface="+mn-ea"/>
                          <a:cs typeface="+mn-cs"/>
                        </a:rPr>
                        <a:t>10. COMPRENDER A LOS DEMÁS:</a:t>
                      </a:r>
                    </a:p>
                    <a:p>
                      <a:pPr marL="0" marR="0" indent="0" algn="ctr" defTabSz="914400" rtl="0" eaLnBrk="1" fontAlgn="ctr" latinLnBrk="0" hangingPunct="1">
                        <a:lnSpc>
                          <a:spcPct val="100000"/>
                        </a:lnSpc>
                        <a:spcBef>
                          <a:spcPts val="0"/>
                        </a:spcBef>
                        <a:spcAft>
                          <a:spcPts val="0"/>
                        </a:spcAft>
                        <a:buClrTx/>
                        <a:buSzTx/>
                        <a:buFontTx/>
                        <a:buNone/>
                        <a:tabLst/>
                        <a:defRPr/>
                      </a:pPr>
                      <a:r>
                        <a:rPr lang="es-MX" sz="750" b="1" i="0" kern="1200" baseline="0" dirty="0" smtClean="0">
                          <a:solidFill>
                            <a:schemeClr val="tx1"/>
                          </a:solidFill>
                          <a:effectLst/>
                          <a:latin typeface="Arial Narrow" panose="020B0606020202030204" pitchFamily="34" charset="0"/>
                          <a:ea typeface="+mn-ea"/>
                          <a:cs typeface="+mn-cs"/>
                        </a:rPr>
                        <a:t> </a:t>
                      </a:r>
                      <a:r>
                        <a:rPr lang="es-MX" sz="750" b="1" i="1" kern="1200" baseline="0" dirty="0" smtClean="0">
                          <a:solidFill>
                            <a:schemeClr val="tx1"/>
                          </a:solidFill>
                          <a:effectLst/>
                          <a:latin typeface="Arial Narrow" panose="020B0606020202030204" pitchFamily="34" charset="0"/>
                          <a:ea typeface="+mn-ea"/>
                          <a:cs typeface="+mn-cs"/>
                        </a:rPr>
                        <a:t>Implica percibir los sentimientos y perspectivas ajenas e interesarse activamente por sus preocupaciones</a:t>
                      </a:r>
                      <a:endParaRPr lang="es-MX" sz="750" dirty="0" smtClean="0">
                        <a:effectLst/>
                        <a:latin typeface="Arial Narrow" panose="020B0606020202030204" pitchFamily="34" charset="0"/>
                      </a:endParaRPr>
                    </a:p>
                  </a:txBody>
                  <a:tcPr marL="86233" marR="86233" marT="43180" marB="43180" anchor="ctr">
                    <a:lnL w="9525" cap="flat" cmpd="sng" algn="ctr">
                      <a:solidFill>
                        <a:schemeClr val="tx1">
                          <a:lumMod val="50000"/>
                          <a:lumOff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pPr marL="0" marR="0" indent="0" algn="l" rtl="0" eaLnBrk="1" fontAlgn="base" latinLnBrk="0" hangingPunct="1">
                        <a:spcBef>
                          <a:spcPts val="0"/>
                        </a:spcBef>
                        <a:spcAft>
                          <a:spcPts val="0"/>
                        </a:spcAft>
                        <a:tabLst>
                          <a:tab pos="622300" algn="l"/>
                        </a:tabLst>
                      </a:pPr>
                      <a:endParaRPr lang="es-MX" sz="1800" b="0" i="0" u="none" strike="noStrike" dirty="0">
                        <a:effectLst/>
                        <a:latin typeface="Arial" panose="020B0604020202020204" pitchFamily="34" charset="0"/>
                      </a:endParaRPr>
                    </a:p>
                  </a:txBody>
                  <a:tcP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hMerge="1">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6233" marR="86233" marT="43180" marB="4318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hMerge="1">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6233" marR="86233" marT="43180" marB="4318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hMerge="1">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6233" marR="86233" marT="43180" marB="43180">
                    <a:lnL w="6350" cap="flat" cmpd="sng" algn="ctr">
                      <a:solidFill>
                        <a:srgbClr val="7F7F7F"/>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gridSpan="5">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s-MX" sz="750" b="1" i="0" kern="1200" baseline="0" dirty="0" smtClean="0">
                          <a:solidFill>
                            <a:schemeClr val="tx1"/>
                          </a:solidFill>
                          <a:effectLst/>
                          <a:latin typeface="Arial Narrow" panose="020B0606020202030204" pitchFamily="34" charset="0"/>
                          <a:ea typeface="+mn-ea"/>
                          <a:cs typeface="+mn-cs"/>
                        </a:rPr>
                        <a:t>11. AYUDAR A LOS DEMÁS A DESARROLLARSE</a:t>
                      </a:r>
                      <a:r>
                        <a:rPr lang="es-MX" sz="750" b="0" i="0" kern="1200" baseline="0" dirty="0" smtClean="0">
                          <a:solidFill>
                            <a:schemeClr val="tx1"/>
                          </a:solidFill>
                          <a:effectLst/>
                          <a:latin typeface="Arial Narrow" panose="020B0606020202030204" pitchFamily="34" charset="0"/>
                          <a:ea typeface="+mn-ea"/>
                          <a:cs typeface="+mn-cs"/>
                        </a:rPr>
                        <a:t>: </a:t>
                      </a:r>
                    </a:p>
                    <a:p>
                      <a:pPr marL="0" marR="0" indent="0" algn="ctr" defTabSz="914400" rtl="0" eaLnBrk="1" fontAlgn="t" latinLnBrk="0" hangingPunct="1">
                        <a:lnSpc>
                          <a:spcPct val="100000"/>
                        </a:lnSpc>
                        <a:spcBef>
                          <a:spcPts val="0"/>
                        </a:spcBef>
                        <a:spcAft>
                          <a:spcPts val="0"/>
                        </a:spcAft>
                        <a:buClrTx/>
                        <a:buSzTx/>
                        <a:buFontTx/>
                        <a:buNone/>
                        <a:tabLst/>
                        <a:defRPr/>
                      </a:pPr>
                      <a:r>
                        <a:rPr lang="es-MX" sz="750" b="1" i="1" kern="1200" baseline="0" dirty="0" smtClean="0">
                          <a:solidFill>
                            <a:schemeClr val="tx1"/>
                          </a:solidFill>
                          <a:effectLst/>
                          <a:latin typeface="Arial Narrow" panose="020B0606020202030204" pitchFamily="34" charset="0"/>
                          <a:ea typeface="+mn-ea"/>
                          <a:cs typeface="+mn-cs"/>
                        </a:rPr>
                        <a:t>Significa: ayudar las necesidades de desarrollo de los demás y fomentar su capacidad</a:t>
                      </a:r>
                      <a:endParaRPr lang="es-MX" sz="750" dirty="0" smtClean="0">
                        <a:effectLst/>
                        <a:latin typeface="Arial Narrow" panose="020B0606020202030204" pitchFamily="34" charset="0"/>
                      </a:endParaRPr>
                    </a:p>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19050" cap="flat" cmpd="sng" algn="ctr">
                      <a:solidFill>
                        <a:schemeClr val="tx1"/>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pPr marL="0" marR="0" indent="0" algn="just" rtl="0" eaLnBrk="1" fontAlgn="base" latinLnBrk="0" hangingPunct="1">
                        <a:spcBef>
                          <a:spcPts val="0"/>
                        </a:spcBef>
                        <a:spcAft>
                          <a:spcPts val="0"/>
                        </a:spcAft>
                        <a:tabLst>
                          <a:tab pos="571500" algn="l"/>
                        </a:tabLst>
                      </a:pPr>
                      <a:endParaRPr lang="es-MX" sz="1800" b="0" i="0" u="none" strike="noStrike" dirty="0">
                        <a:effectLst/>
                        <a:latin typeface="Arial" panose="020B0604020202020204" pitchFamily="34" charset="0"/>
                      </a:endParaRPr>
                    </a:p>
                  </a:txBody>
                  <a:tcP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hMerge="1">
                  <a:txBody>
                    <a:bodyPr/>
                    <a:lstStyle/>
                    <a:p>
                      <a:pPr marL="0" algn="l"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6233" marR="86233" marT="43180" marB="4318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hMerge="1">
                  <a:txBody>
                    <a:bodyPr/>
                    <a:lstStyle/>
                    <a:p>
                      <a:pPr marL="0" algn="l"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6233" marR="86233" marT="43180" marB="4318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hMerge="1">
                  <a:txBody>
                    <a:bodyPr/>
                    <a:lstStyle/>
                    <a:p>
                      <a:pPr marL="0" algn="l"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6233" marR="86233" marT="43180" marB="4318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967382967"/>
                  </a:ext>
                </a:extLst>
              </a:tr>
              <a:tr h="205877">
                <a:tc>
                  <a:txBody>
                    <a:bodyPr/>
                    <a:lstStyle/>
                    <a:p>
                      <a:pPr marL="0" algn="ctr" rtl="0" eaLnBrk="1" fontAlgn="ctr"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800" b="0" i="0" u="none" strike="noStrike" dirty="0">
                        <a:effectLst/>
                        <a:latin typeface="Arial Narrow" panose="020B0606020202030204" pitchFamily="34" charset="0"/>
                      </a:endParaRPr>
                    </a:p>
                  </a:txBody>
                  <a:tcPr marL="86233" marR="86233" marT="43180" marB="4318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indent="0" algn="l" rtl="0" eaLnBrk="1" fontAlgn="base" latinLnBrk="0" hangingPunct="1">
                        <a:spcBef>
                          <a:spcPts val="0"/>
                        </a:spcBef>
                        <a:spcAft>
                          <a:spcPts val="0"/>
                        </a:spcAft>
                        <a:tabLst>
                          <a:tab pos="622300" algn="l"/>
                        </a:tabLst>
                      </a:pPr>
                      <a:r>
                        <a:rPr lang="es-MX" sz="750" b="0" i="0" u="none" strike="noStrike" kern="1200" baseline="0" dirty="0">
                          <a:solidFill>
                            <a:srgbClr val="000000"/>
                          </a:solidFill>
                          <a:effectLst/>
                          <a:latin typeface="Arial Narrow" panose="020B0606020202030204" pitchFamily="34" charset="0"/>
                          <a:cs typeface="Arial" panose="020B0604020202020204" pitchFamily="34" charset="0"/>
                        </a:rPr>
                        <a:t>Están atentos a las pistas emocionales y saben escuchar</a:t>
                      </a:r>
                      <a:endParaRPr lang="es-MX" sz="75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9525" cap="flat" cmpd="sng" algn="ctr">
                      <a:solidFill>
                        <a:schemeClr val="tx1">
                          <a:lumMod val="50000"/>
                          <a:lumOff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19050" cap="flat" cmpd="sng" algn="ctr">
                      <a:solidFill>
                        <a:schemeClr val="tx1"/>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5715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Reconocen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y recompensan las virtudes, los logros y el progreso.</a:t>
                      </a:r>
                      <a:endParaRPr lang="es-MX" sz="75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888685272"/>
                  </a:ext>
                </a:extLst>
              </a:tr>
              <a:tr h="316348">
                <a:tc>
                  <a:txBody>
                    <a:bodyPr/>
                    <a:lstStyle/>
                    <a:p>
                      <a:pPr marL="0" algn="ctr" rtl="0" eaLnBrk="1" fontAlgn="ctr"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800" b="0" i="0" u="none" strike="noStrike" dirty="0">
                        <a:effectLst/>
                        <a:latin typeface="Arial Narrow" panose="020B0606020202030204" pitchFamily="34" charset="0"/>
                      </a:endParaRPr>
                    </a:p>
                  </a:txBody>
                  <a:tcPr marL="86233" marR="86233" marT="43180" marB="4318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indent="0" algn="l" rtl="0" eaLnBrk="1" fontAlgn="base" latinLnBrk="0" hangingPunct="1">
                        <a:spcBef>
                          <a:spcPts val="0"/>
                        </a:spcBef>
                        <a:spcAft>
                          <a:spcPts val="0"/>
                        </a:spcAft>
                        <a:tabLst>
                          <a:tab pos="622300" algn="l"/>
                        </a:tabLst>
                      </a:pPr>
                      <a:r>
                        <a:rPr lang="es-MX" sz="750" b="0" i="0" u="none" strike="noStrike" kern="1200" baseline="0" dirty="0">
                          <a:solidFill>
                            <a:srgbClr val="000000"/>
                          </a:solidFill>
                          <a:effectLst/>
                          <a:latin typeface="Arial Narrow" panose="020B0606020202030204" pitchFamily="34" charset="0"/>
                          <a:cs typeface="Arial" panose="020B0604020202020204" pitchFamily="34" charset="0"/>
                        </a:rPr>
                        <a:t>Muestran   sensibilidad   hacia   los   puntos   de   vista   de  los  otros  y  los       comprenden.</a:t>
                      </a:r>
                      <a:endParaRPr lang="es-MX" sz="75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9525" cap="flat" cmpd="sng" algn="ctr">
                      <a:solidFill>
                        <a:schemeClr val="tx1">
                          <a:lumMod val="50000"/>
                          <a:lumOff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19050" cap="flat" cmpd="sng" algn="ctr">
                      <a:solidFill>
                        <a:schemeClr val="tx1"/>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Ofrecen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críticas  constructivas  e  identifican  los  puntos  que  el  otro  debe mejorar.</a:t>
                      </a:r>
                      <a:endParaRPr lang="es-MX" sz="75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4015435064"/>
                  </a:ext>
                </a:extLst>
              </a:tr>
              <a:tr h="316348">
                <a:tc>
                  <a:txBody>
                    <a:bodyPr/>
                    <a:lstStyle/>
                    <a:p>
                      <a:pPr marL="0" marR="0" indent="0" algn="ctr" rtl="0" eaLnBrk="1" fontAlgn="base"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800" b="0" i="0" u="none" strike="noStrike" dirty="0">
                        <a:effectLst/>
                        <a:latin typeface="Arial Narrow" panose="020B0606020202030204" pitchFamily="34" charset="0"/>
                      </a:endParaRPr>
                    </a:p>
                  </a:txBody>
                  <a:tcPr marL="86233" marR="86233" marT="43180" marB="4318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indent="0" algn="l" rtl="0" eaLnBrk="1" fontAlgn="base" latinLnBrk="0" hangingPunct="1">
                        <a:spcBef>
                          <a:spcPts val="0"/>
                        </a:spcBef>
                        <a:spcAft>
                          <a:spcPts val="0"/>
                        </a:spcAft>
                        <a:tabLst>
                          <a:tab pos="622300" algn="l"/>
                        </a:tabLst>
                      </a:pPr>
                      <a:r>
                        <a:rPr lang="es-MX" sz="750" b="0" i="0" u="none" strike="noStrike" kern="1200" baseline="0" dirty="0">
                          <a:solidFill>
                            <a:srgbClr val="000000"/>
                          </a:solidFill>
                          <a:effectLst/>
                          <a:latin typeface="Arial Narrow" panose="020B0606020202030204" pitchFamily="34" charset="0"/>
                          <a:cs typeface="Arial" panose="020B0604020202020204" pitchFamily="34" charset="0"/>
                        </a:rPr>
                        <a:t>Brindan ayuda basada en la comprensión de las necesidades y sentimientos  de los demás.</a:t>
                      </a:r>
                      <a:endParaRPr lang="es-MX" sz="75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9525" cap="flat" cmpd="sng" algn="ctr">
                      <a:solidFill>
                        <a:schemeClr val="tx1">
                          <a:lumMod val="50000"/>
                          <a:lumOff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indent="0" algn="ctr" defTabSz="914400" rtl="0" eaLnBrk="0" fontAlgn="base" latinLnBrk="0" hangingPunct="0">
                        <a:lnSpc>
                          <a:spcPct val="100000"/>
                        </a:lnSpc>
                        <a:spcBef>
                          <a:spcPts val="0"/>
                        </a:spcBef>
                        <a:spcAft>
                          <a:spcPts val="0"/>
                        </a:spcAft>
                        <a:buClrTx/>
                        <a:buSzTx/>
                        <a:buFontTx/>
                        <a:buNone/>
                        <a:tabLst/>
                        <a:defRPr/>
                      </a:pPr>
                      <a:r>
                        <a:rPr lang="es-MX" sz="750" b="0" i="0" kern="1200" dirty="0" smtClean="0">
                          <a:solidFill>
                            <a:schemeClr val="tx1"/>
                          </a:solidFill>
                          <a:effectLst/>
                          <a:latin typeface="Arial Narrow" panose="020B0606020202030204" pitchFamily="34" charset="0"/>
                          <a:ea typeface="+mn-ea"/>
                          <a:cs typeface="+mn-cs"/>
                          <a:sym typeface="Wingdings" panose="05000000000000000000" pitchFamily="2" charset="2"/>
                        </a:rPr>
                        <a:t></a:t>
                      </a:r>
                      <a:endParaRPr lang="es-MX" sz="750" dirty="0" smtClean="0">
                        <a:effectLst/>
                        <a:latin typeface="Arial Narrow" panose="020B0606020202030204" pitchFamily="34" charset="0"/>
                      </a:endParaRPr>
                    </a:p>
                  </a:txBody>
                  <a:tcPr marL="86233" marR="86233" marT="43180" marB="43180" anchor="ctr">
                    <a:lnL w="19050" cap="flat" cmpd="sng" algn="ctr">
                      <a:solidFill>
                        <a:schemeClr val="tx1"/>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Asesoran</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 brindan consejos oportunos  y  asignan  tareas  que  fortalezcan  y    alienten las habilidades del otro.</a:t>
                      </a:r>
                      <a:endParaRPr lang="es-MX" sz="75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97766145"/>
                  </a:ext>
                </a:extLst>
              </a:tr>
              <a:tr h="203366">
                <a:tc gridSpan="2">
                  <a:txBody>
                    <a:bodyPr/>
                    <a:lstStyle/>
                    <a:p>
                      <a:pPr algn="ctr" rtl="0" eaLnBrk="1" fontAlgn="base" latinLnBrk="0" hangingPunct="1"/>
                      <a:r>
                        <a:rPr lang="es-MX" sz="750" b="1" i="0" kern="1200" dirty="0" smtClean="0">
                          <a:solidFill>
                            <a:schemeClr val="tx1"/>
                          </a:solidFill>
                          <a:effectLst/>
                          <a:latin typeface="Arial Narrow" panose="020B0606020202030204" pitchFamily="34" charset="0"/>
                          <a:ea typeface="+mn-ea"/>
                          <a:cs typeface="+mn-cs"/>
                        </a:rPr>
                        <a:t>TOTAL 10. COMPRENDER A LOS DEMÁS</a:t>
                      </a:r>
                      <a:endParaRPr lang="es-MX" sz="750" dirty="0">
                        <a:effectLst/>
                        <a:latin typeface="Arial Narrow" panose="020B0606020202030204" pitchFamily="34" charset="0"/>
                      </a:endParaRPr>
                    </a:p>
                  </a:txBody>
                  <a:tcPr marL="86233" marR="86233" marT="43180" marB="4318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a:lnL w="9525" cap="flat" cmpd="sng" algn="ctr">
                      <a:solidFill>
                        <a:schemeClr val="tx1">
                          <a:lumMod val="50000"/>
                          <a:lumOff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gridSpan="2">
                  <a:txBody>
                    <a:bodyPr/>
                    <a:lstStyle/>
                    <a:p>
                      <a:pPr algn="ctr" rtl="0" eaLnBrk="1" fontAlgn="base" latinLnBrk="0" hangingPunct="1"/>
                      <a:r>
                        <a:rPr lang="es-MX" sz="750" b="1" i="0" kern="1200" dirty="0" smtClean="0">
                          <a:solidFill>
                            <a:schemeClr val="tx1"/>
                          </a:solidFill>
                          <a:effectLst/>
                          <a:latin typeface="Arial Narrow" panose="020B0606020202030204" pitchFamily="34" charset="0"/>
                          <a:ea typeface="+mn-ea"/>
                          <a:cs typeface="+mn-cs"/>
                        </a:rPr>
                        <a:t>TOTAL 11.  AYUDAR A LOS DEMÁS A DESARROLLARSE</a:t>
                      </a:r>
                      <a:endParaRPr lang="es-MX" sz="750" dirty="0">
                        <a:effectLst/>
                        <a:latin typeface="Arial Narrow" panose="020B0606020202030204" pitchFamily="34" charset="0"/>
                      </a:endParaRPr>
                    </a:p>
                  </a:txBody>
                  <a:tcPr marL="86233" marR="86233" marT="43180" marB="43180" anchor="ctr">
                    <a:lnL w="19050" cap="flat" cmpd="sng" algn="ctr">
                      <a:solidFill>
                        <a:schemeClr val="tx1"/>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920861031"/>
                  </a:ext>
                </a:extLst>
              </a:tr>
            </a:tbl>
          </a:graphicData>
        </a:graphic>
      </p:graphicFrame>
      <p:graphicFrame>
        <p:nvGraphicFramePr>
          <p:cNvPr id="7" name="Tabla 6"/>
          <p:cNvGraphicFramePr>
            <a:graphicFrameLocks noGrp="1"/>
          </p:cNvGraphicFramePr>
          <p:nvPr>
            <p:extLst/>
          </p:nvPr>
        </p:nvGraphicFramePr>
        <p:xfrm>
          <a:off x="468456" y="764704"/>
          <a:ext cx="8208000" cy="1772960"/>
        </p:xfrm>
        <a:graphic>
          <a:graphicData uri="http://schemas.openxmlformats.org/drawingml/2006/table">
            <a:tbl>
              <a:tblPr firstRow="1" bandRow="1"/>
              <a:tblGrid>
                <a:gridCol w="240325">
                  <a:extLst>
                    <a:ext uri="{9D8B030D-6E8A-4147-A177-3AD203B41FA5}">
                      <a16:colId xmlns:a16="http://schemas.microsoft.com/office/drawing/2014/main" val="1104989957"/>
                    </a:ext>
                  </a:extLst>
                </a:gridCol>
                <a:gridCol w="3142700">
                  <a:extLst>
                    <a:ext uri="{9D8B030D-6E8A-4147-A177-3AD203B41FA5}">
                      <a16:colId xmlns:a16="http://schemas.microsoft.com/office/drawing/2014/main" val="2194344998"/>
                    </a:ext>
                  </a:extLst>
                </a:gridCol>
                <a:gridCol w="240325">
                  <a:extLst>
                    <a:ext uri="{9D8B030D-6E8A-4147-A177-3AD203B41FA5}">
                      <a16:colId xmlns:a16="http://schemas.microsoft.com/office/drawing/2014/main" val="884448172"/>
                    </a:ext>
                  </a:extLst>
                </a:gridCol>
                <a:gridCol w="240325">
                  <a:extLst>
                    <a:ext uri="{9D8B030D-6E8A-4147-A177-3AD203B41FA5}">
                      <a16:colId xmlns:a16="http://schemas.microsoft.com/office/drawing/2014/main" val="4049897925"/>
                    </a:ext>
                  </a:extLst>
                </a:gridCol>
                <a:gridCol w="240325">
                  <a:extLst>
                    <a:ext uri="{9D8B030D-6E8A-4147-A177-3AD203B41FA5}">
                      <a16:colId xmlns:a16="http://schemas.microsoft.com/office/drawing/2014/main" val="4050010698"/>
                    </a:ext>
                  </a:extLst>
                </a:gridCol>
                <a:gridCol w="240325">
                  <a:extLst>
                    <a:ext uri="{9D8B030D-6E8A-4147-A177-3AD203B41FA5}">
                      <a16:colId xmlns:a16="http://schemas.microsoft.com/office/drawing/2014/main" val="1904402131"/>
                    </a:ext>
                  </a:extLst>
                </a:gridCol>
                <a:gridCol w="3142700">
                  <a:extLst>
                    <a:ext uri="{9D8B030D-6E8A-4147-A177-3AD203B41FA5}">
                      <a16:colId xmlns:a16="http://schemas.microsoft.com/office/drawing/2014/main" val="3210834589"/>
                    </a:ext>
                  </a:extLst>
                </a:gridCol>
                <a:gridCol w="240325">
                  <a:extLst>
                    <a:ext uri="{9D8B030D-6E8A-4147-A177-3AD203B41FA5}">
                      <a16:colId xmlns:a16="http://schemas.microsoft.com/office/drawing/2014/main" val="4182709972"/>
                    </a:ext>
                  </a:extLst>
                </a:gridCol>
                <a:gridCol w="240325">
                  <a:extLst>
                    <a:ext uri="{9D8B030D-6E8A-4147-A177-3AD203B41FA5}">
                      <a16:colId xmlns:a16="http://schemas.microsoft.com/office/drawing/2014/main" val="2457752329"/>
                    </a:ext>
                  </a:extLst>
                </a:gridCol>
                <a:gridCol w="240325">
                  <a:extLst>
                    <a:ext uri="{9D8B030D-6E8A-4147-A177-3AD203B41FA5}">
                      <a16:colId xmlns:a16="http://schemas.microsoft.com/office/drawing/2014/main" val="3318226784"/>
                    </a:ext>
                  </a:extLst>
                </a:gridCol>
              </a:tblGrid>
              <a:tr h="0">
                <a:tc gridSpan="10">
                  <a:txBody>
                    <a:bodyPr/>
                    <a:lstStyle/>
                    <a:p>
                      <a:pPr algn="ctr" rtl="0" eaLnBrk="1" fontAlgn="base" latinLnBrk="0" hangingPunct="1"/>
                      <a:r>
                        <a:rPr lang="es-MX" sz="750" b="1" i="0" kern="1200" dirty="0" smtClean="0">
                          <a:solidFill>
                            <a:schemeClr val="tx1"/>
                          </a:solidFill>
                          <a:effectLst/>
                          <a:latin typeface="Arial Narrow" panose="020B0606020202030204" pitchFamily="34" charset="0"/>
                          <a:ea typeface="+mn-ea"/>
                          <a:cs typeface="Arial" panose="020B0604020202020204" pitchFamily="34" charset="0"/>
                        </a:rPr>
                        <a:t>III MOTIVACIÓN: Tendencias emocionales que guían o facilitan la</a:t>
                      </a:r>
                      <a:r>
                        <a:rPr lang="es-MX" sz="750" b="1" i="0" kern="1200" baseline="0" dirty="0" smtClean="0">
                          <a:solidFill>
                            <a:schemeClr val="tx1"/>
                          </a:solidFill>
                          <a:effectLst/>
                          <a:latin typeface="Arial Narrow" panose="020B0606020202030204" pitchFamily="34" charset="0"/>
                          <a:ea typeface="+mn-ea"/>
                          <a:cs typeface="Arial" panose="020B0604020202020204" pitchFamily="34" charset="0"/>
                        </a:rPr>
                        <a:t> obtención de metas</a:t>
                      </a:r>
                      <a:endParaRPr lang="es-MX" sz="750"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634367324"/>
                  </a:ext>
                </a:extLst>
              </a:tr>
              <a:tr h="0">
                <a:tc gridSpan="5">
                  <a:txBody>
                    <a:bodyPr/>
                    <a:lstStyle/>
                    <a:p>
                      <a:pPr algn="ctr" rtl="0" eaLnBrk="1" fontAlgn="base" latinLnBrk="0" hangingPunct="1"/>
                      <a:r>
                        <a:rPr lang="es-MX" sz="750" b="1" i="0" kern="1200" baseline="0" dirty="0" smtClean="0">
                          <a:solidFill>
                            <a:schemeClr val="tx1"/>
                          </a:solidFill>
                          <a:effectLst/>
                          <a:latin typeface="Arial Narrow" panose="020B0606020202030204" pitchFamily="34" charset="0"/>
                          <a:ea typeface="+mn-ea"/>
                          <a:cs typeface="Arial" panose="020B0604020202020204" pitchFamily="34" charset="0"/>
                        </a:rPr>
                        <a:t>7. AFÁN DE TRIUNFO</a:t>
                      </a:r>
                      <a:r>
                        <a:rPr lang="es-MX" sz="750" b="0" i="0" kern="1200" baseline="0" dirty="0" smtClean="0">
                          <a:solidFill>
                            <a:schemeClr val="tx1"/>
                          </a:solidFill>
                          <a:effectLst/>
                          <a:latin typeface="Arial Narrow" panose="020B0606020202030204" pitchFamily="34" charset="0"/>
                          <a:ea typeface="+mn-ea"/>
                          <a:cs typeface="Arial" panose="020B0604020202020204" pitchFamily="34" charset="0"/>
                        </a:rPr>
                        <a:t>: </a:t>
                      </a:r>
                    </a:p>
                    <a:p>
                      <a:pPr algn="ctr" rtl="0" eaLnBrk="1" fontAlgn="base" latinLnBrk="0" hangingPunct="1"/>
                      <a:r>
                        <a:rPr lang="es-MX" sz="750" b="1" i="1" kern="1200" baseline="0" dirty="0" smtClean="0">
                          <a:solidFill>
                            <a:schemeClr val="tx1"/>
                          </a:solidFill>
                          <a:effectLst/>
                          <a:latin typeface="Arial Narrow" panose="020B0606020202030204" pitchFamily="34" charset="0"/>
                          <a:ea typeface="+mn-ea"/>
                          <a:cs typeface="Arial" panose="020B0604020202020204" pitchFamily="34" charset="0"/>
                        </a:rPr>
                        <a:t>Significa: el afán de orientador, de mejorar o responder a una norma de excelencia</a:t>
                      </a:r>
                      <a:endParaRPr lang="es-MX" sz="750" dirty="0">
                        <a:effectLst/>
                        <a:latin typeface="Arial Narrow" panose="020B0606020202030204" pitchFamily="34" charset="0"/>
                        <a:cs typeface="Arial" panose="020B0604020202020204" pitchFamily="34" charset="0"/>
                      </a:endParaRPr>
                    </a:p>
                  </a:txBody>
                  <a:tcPr marL="86256" marR="86256" marT="43190" marB="43190" anchor="ct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5">
                  <a:txBody>
                    <a:bodyPr/>
                    <a:lstStyle/>
                    <a:p>
                      <a:pPr algn="ctr" rtl="0" eaLnBrk="1" fontAlgn="base" latinLnBrk="0" hangingPunct="1"/>
                      <a:r>
                        <a:rPr lang="es-MX" sz="750" b="1" i="0" kern="1200" baseline="0" dirty="0" smtClean="0">
                          <a:solidFill>
                            <a:schemeClr val="tx1"/>
                          </a:solidFill>
                          <a:effectLst/>
                          <a:latin typeface="Arial Narrow" panose="020B0606020202030204" pitchFamily="34" charset="0"/>
                          <a:ea typeface="+mn-ea"/>
                          <a:cs typeface="Arial" panose="020B0604020202020204" pitchFamily="34" charset="0"/>
                        </a:rPr>
                        <a:t>8. COMPROMISO</a:t>
                      </a:r>
                      <a:r>
                        <a:rPr lang="es-MX" sz="750" b="0" i="0" kern="1200" baseline="0" dirty="0" smtClean="0">
                          <a:solidFill>
                            <a:schemeClr val="tx1"/>
                          </a:solidFill>
                          <a:effectLst/>
                          <a:latin typeface="Arial Narrow" panose="020B0606020202030204" pitchFamily="34" charset="0"/>
                          <a:ea typeface="+mn-ea"/>
                          <a:cs typeface="Arial" panose="020B0604020202020204" pitchFamily="34" charset="0"/>
                        </a:rPr>
                        <a:t>: </a:t>
                      </a:r>
                    </a:p>
                    <a:p>
                      <a:pPr algn="ctr" rtl="0" eaLnBrk="1" fontAlgn="base" latinLnBrk="0" hangingPunct="1"/>
                      <a:r>
                        <a:rPr lang="es-MX" sz="750" b="1" i="1" kern="1200" baseline="0" dirty="0" smtClean="0">
                          <a:solidFill>
                            <a:schemeClr val="tx1"/>
                          </a:solidFill>
                          <a:effectLst/>
                          <a:latin typeface="Arial Narrow" panose="020B0606020202030204" pitchFamily="34" charset="0"/>
                          <a:ea typeface="+mn-ea"/>
                          <a:cs typeface="Arial" panose="020B0604020202020204" pitchFamily="34" charset="0"/>
                        </a:rPr>
                        <a:t>Implica: alinearse con los objetivos de un grupo u organización</a:t>
                      </a:r>
                      <a:endParaRPr lang="es-MX" sz="750" dirty="0">
                        <a:effectLst/>
                        <a:latin typeface="Arial Narrow" panose="020B0606020202030204" pitchFamily="34" charset="0"/>
                        <a:cs typeface="Arial" panose="020B0604020202020204" pitchFamily="34" charset="0"/>
                      </a:endParaRPr>
                    </a:p>
                  </a:txBody>
                  <a:tcPr marL="86256" marR="86256" marT="43190" marB="4319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89696736"/>
                  </a:ext>
                </a:extLst>
              </a:tr>
              <a:tr h="0">
                <a:tc>
                  <a:txBody>
                    <a:bodyPr/>
                    <a:lstStyle/>
                    <a:p>
                      <a:pPr marL="0" algn="ctr" rtl="0" eaLnBrk="1" fontAlgn="ctr"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5715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Se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orientan hacia los resultados, con un gran  afán  de  alcanzar  objetivos  y requisitos.</a:t>
                      </a:r>
                      <a:endParaRPr lang="es-MX" sz="750" b="0" i="0" u="none" strike="noStrike" dirty="0">
                        <a:effectLst/>
                        <a:latin typeface="Arial Narrow" panose="020B0606020202030204" pitchFamily="34" charset="0"/>
                        <a:cs typeface="Arial" panose="020B060402020202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s-MX" sz="750" b="1"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457200" algn="l"/>
                          <a:tab pos="5715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Están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dispuestas a hacer sacrificios para lograr un objetivo general.</a:t>
                      </a:r>
                      <a:endParaRPr lang="es-MX" sz="750" b="0" i="0" u="none" strike="noStrike" dirty="0">
                        <a:effectLst/>
                        <a:latin typeface="Arial Narrow" panose="020B0606020202030204" pitchFamily="34" charset="0"/>
                        <a:cs typeface="Arial" panose="020B060402020202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920437587"/>
                  </a:ext>
                </a:extLst>
              </a:tr>
              <a:tr h="0">
                <a:tc>
                  <a:txBody>
                    <a:bodyPr/>
                    <a:lstStyle/>
                    <a:p>
                      <a:pPr marL="0" algn="ctr" rtl="0" eaLnBrk="1" fontAlgn="ctr"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Se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fijan metas difíciles y aceptan riesgos calculados.</a:t>
                      </a:r>
                      <a:endParaRPr lang="es-MX" sz="750" b="0" i="0" u="none" strike="noStrike" dirty="0">
                        <a:effectLst/>
                        <a:latin typeface="Arial Narrow" panose="020B0606020202030204" pitchFamily="34" charset="0"/>
                        <a:cs typeface="Arial" panose="020B060402020202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Encuentran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una sensación de ser útiles en la misión general.</a:t>
                      </a:r>
                      <a:endParaRPr lang="es-MX" sz="750" b="0" i="0" u="none" strike="noStrike" dirty="0">
                        <a:effectLst/>
                        <a:latin typeface="Arial Narrow" panose="020B0606020202030204" pitchFamily="34" charset="0"/>
                        <a:cs typeface="Arial" panose="020B060402020202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3099265673"/>
                  </a:ext>
                </a:extLst>
              </a:tr>
              <a:tr h="0">
                <a:tc>
                  <a:txBody>
                    <a:bodyPr/>
                    <a:lstStyle/>
                    <a:p>
                      <a:pPr marL="0" algn="ctr" rtl="0" eaLnBrk="1" fontAlgn="ctr"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Buscan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información para reducir  la  incertidumbre  y  hallar  la  manera  de desempeñarse mejor.</a:t>
                      </a:r>
                      <a:endParaRPr lang="es-MX" sz="750" b="0" i="0" u="none" strike="noStrike" dirty="0">
                        <a:effectLst/>
                        <a:latin typeface="Arial Narrow" panose="020B0606020202030204" pitchFamily="34" charset="0"/>
                        <a:cs typeface="Arial" panose="020B060402020202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Utilizan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los valores nucleares del grupo para tomar decisiones y clarificar sus  alternativas.</a:t>
                      </a:r>
                      <a:endParaRPr lang="es-MX" sz="750" b="0" i="0" u="none" strike="noStrike" dirty="0">
                        <a:effectLst/>
                        <a:latin typeface="Arial Narrow" panose="020B0606020202030204" pitchFamily="34" charset="0"/>
                        <a:cs typeface="Arial" panose="020B060402020202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912270647"/>
                  </a:ext>
                </a:extLst>
              </a:tr>
              <a:tr h="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750" b="0" i="0" kern="1200" dirty="0" smtClean="0">
                          <a:solidFill>
                            <a:schemeClr val="tx1"/>
                          </a:solidFill>
                          <a:effectLst/>
                          <a:latin typeface="Arial Narrow" panose="020B0606020202030204" pitchFamily="34" charset="0"/>
                          <a:ea typeface="+mn-ea"/>
                          <a:cs typeface="Arial" panose="020B0604020202020204" pitchFamily="34" charset="0"/>
                          <a:sym typeface="Wingdings" panose="05000000000000000000" pitchFamily="2" charset="2"/>
                        </a:rPr>
                        <a:t></a:t>
                      </a:r>
                      <a:endParaRPr lang="es-MX" sz="750" dirty="0" smtClean="0">
                        <a:effectLst/>
                        <a:latin typeface="Arial Narrow" panose="020B0606020202030204" pitchFamily="34" charset="0"/>
                        <a:cs typeface="Arial" panose="020B0604020202020204" pitchFamily="34" charset="0"/>
                      </a:endParaRPr>
                    </a:p>
                  </a:txBody>
                  <a:tcPr marL="86256" marR="86256" marT="43190" marB="431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Aprenden a mejorar su desempeño.</a:t>
                      </a:r>
                      <a:endParaRPr lang="es-MX" sz="750" b="0" i="0" u="none" strike="noStrike" dirty="0">
                        <a:effectLst/>
                        <a:latin typeface="Arial Narrow" panose="020B0606020202030204" pitchFamily="34" charset="0"/>
                        <a:cs typeface="Arial" panose="020B060402020202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gridSpan="2">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750" b="1" i="0" kern="1200" dirty="0" smtClean="0">
                          <a:solidFill>
                            <a:schemeClr val="tx1"/>
                          </a:solidFill>
                          <a:effectLst/>
                          <a:latin typeface="Arial Narrow" panose="020B0606020202030204" pitchFamily="34" charset="0"/>
                          <a:ea typeface="+mn-ea"/>
                          <a:cs typeface="Arial" panose="020B0604020202020204" pitchFamily="34" charset="0"/>
                        </a:rPr>
                        <a:t>TOTAL: 8. COMPROMISO</a:t>
                      </a:r>
                      <a:endParaRPr lang="es-MX" sz="750" dirty="0" smtClean="0">
                        <a:effectLst/>
                        <a:latin typeface="Arial Narrow" panose="020B0606020202030204" pitchFamily="34" charset="0"/>
                        <a:cs typeface="Arial" panose="020B0604020202020204" pitchFamily="34" charset="0"/>
                      </a:endParaRPr>
                    </a:p>
                  </a:txBody>
                  <a:tcPr marL="86256" marR="86256" marT="43190" marB="4319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315747924"/>
                  </a:ext>
                </a:extLst>
              </a:tr>
              <a:tr h="0">
                <a:tc gridSpan="2">
                  <a:txBody>
                    <a:bodyPr/>
                    <a:lstStyle/>
                    <a:p>
                      <a:pPr algn="ctr" rtl="0" eaLnBrk="1" fontAlgn="base" latinLnBrk="0" hangingPunct="1"/>
                      <a:r>
                        <a:rPr lang="es-MX" sz="750" b="1" kern="1200" dirty="0" smtClean="0">
                          <a:solidFill>
                            <a:schemeClr val="tx1"/>
                          </a:solidFill>
                          <a:effectLst/>
                          <a:latin typeface="Arial Narrow" panose="020B0606020202030204" pitchFamily="34" charset="0"/>
                          <a:ea typeface="+mn-ea"/>
                          <a:cs typeface="Arial" panose="020B0604020202020204" pitchFamily="34" charset="0"/>
                        </a:rPr>
                        <a:t>TOTAL: 7. AFÁN DE TRIUNFO</a:t>
                      </a:r>
                      <a:endParaRPr lang="es-MX" sz="750" dirty="0">
                        <a:effectLst/>
                        <a:latin typeface="Arial Narrow" panose="020B0606020202030204" pitchFamily="34" charset="0"/>
                        <a:cs typeface="Arial" panose="020B0604020202020204" pitchFamily="34" charset="0"/>
                      </a:endParaRPr>
                    </a:p>
                  </a:txBody>
                  <a:tcPr marL="86256" marR="86256" marT="43190" marB="431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pPr marL="0" marR="0" indent="0" algn="just" rtl="0" eaLnBrk="1" fontAlgn="base" latinLnBrk="0" hangingPunct="1">
                        <a:spcBef>
                          <a:spcPts val="0"/>
                        </a:spcBef>
                        <a:spcAft>
                          <a:spcPts val="0"/>
                        </a:spcAft>
                        <a:tabLst>
                          <a:tab pos="571500" algn="l"/>
                        </a:tabLst>
                      </a:pPr>
                      <a:endParaRPr lang="es-MX" sz="800" b="0" i="0" u="none" strike="noStrike" dirty="0">
                        <a:effectLst/>
                        <a:latin typeface="Arial" panose="020B0604020202020204" pitchFamily="34" charset="0"/>
                      </a:endParaRPr>
                    </a:p>
                  </a:txBody>
                  <a:tcPr/>
                </a:tc>
                <a:tc gridSpan="3">
                  <a:txBody>
                    <a:bodyPr/>
                    <a:lstStyle/>
                    <a:p>
                      <a:endParaRPr lang="es-MX" sz="750" dirty="0">
                        <a:latin typeface="Arial Narrow" panose="020B0606020202030204" pitchFamily="34" charset="0"/>
                        <a:cs typeface="Arial" panose="020B0604020202020204" pitchFamily="34" charset="0"/>
                      </a:endParaRPr>
                    </a:p>
                  </a:txBody>
                  <a:tcP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gridSpan="2">
                  <a:txBody>
                    <a:bodyPr/>
                    <a:lstStyle/>
                    <a:p>
                      <a:pPr marL="0" algn="ctr" rtl="0" eaLnBrk="1" fontAlgn="base"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nchor="ctr">
                    <a:lnL w="19050" cap="flat" cmpd="sng" algn="ctr">
                      <a:solidFill>
                        <a:schemeClr val="tx2">
                          <a:lumMod val="75000"/>
                        </a:schemeClr>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hMerge="1">
                  <a:txBody>
                    <a:bodyPr/>
                    <a:lstStyle/>
                    <a:p>
                      <a:endParaRPr lang="es-MX"/>
                    </a:p>
                  </a:txBody>
                  <a:tcPr/>
                </a:tc>
                <a:tc gridSpan="3">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56" marR="86256" marT="43190" marB="43190">
                    <a:lnL w="19050" cap="flat" cmpd="sng" algn="ctr">
                      <a:no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19050" cap="flat" cmpd="sng" algn="ctr">
                      <a:no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757714923"/>
                  </a:ext>
                </a:extLst>
              </a:tr>
            </a:tbl>
          </a:graphicData>
        </a:graphic>
      </p:graphicFrame>
      <p:graphicFrame>
        <p:nvGraphicFramePr>
          <p:cNvPr id="8" name="2 Tabla"/>
          <p:cNvGraphicFramePr>
            <a:graphicFrameLocks noGrp="1"/>
          </p:cNvGraphicFramePr>
          <p:nvPr>
            <p:extLst/>
          </p:nvPr>
        </p:nvGraphicFramePr>
        <p:xfrm>
          <a:off x="467544" y="188640"/>
          <a:ext cx="8244001" cy="216000"/>
        </p:xfrm>
        <a:graphic>
          <a:graphicData uri="http://schemas.openxmlformats.org/drawingml/2006/table">
            <a:tbl>
              <a:tblPr/>
              <a:tblGrid>
                <a:gridCol w="1394857">
                  <a:extLst>
                    <a:ext uri="{9D8B030D-6E8A-4147-A177-3AD203B41FA5}">
                      <a16:colId xmlns:a16="http://schemas.microsoft.com/office/drawing/2014/main" val="20000"/>
                    </a:ext>
                  </a:extLst>
                </a:gridCol>
                <a:gridCol w="792088">
                  <a:extLst>
                    <a:ext uri="{9D8B030D-6E8A-4147-A177-3AD203B41FA5}">
                      <a16:colId xmlns:a16="http://schemas.microsoft.com/office/drawing/2014/main" val="2489667975"/>
                    </a:ext>
                  </a:extLst>
                </a:gridCol>
                <a:gridCol w="2016224">
                  <a:extLst>
                    <a:ext uri="{9D8B030D-6E8A-4147-A177-3AD203B41FA5}">
                      <a16:colId xmlns:a16="http://schemas.microsoft.com/office/drawing/2014/main" val="4112727116"/>
                    </a:ext>
                  </a:extLst>
                </a:gridCol>
                <a:gridCol w="720080">
                  <a:extLst>
                    <a:ext uri="{9D8B030D-6E8A-4147-A177-3AD203B41FA5}">
                      <a16:colId xmlns:a16="http://schemas.microsoft.com/office/drawing/2014/main" val="20002"/>
                    </a:ext>
                  </a:extLst>
                </a:gridCol>
                <a:gridCol w="605478">
                  <a:extLst>
                    <a:ext uri="{9D8B030D-6E8A-4147-A177-3AD203B41FA5}">
                      <a16:colId xmlns:a16="http://schemas.microsoft.com/office/drawing/2014/main" val="20003"/>
                    </a:ext>
                  </a:extLst>
                </a:gridCol>
                <a:gridCol w="762673">
                  <a:extLst>
                    <a:ext uri="{9D8B030D-6E8A-4147-A177-3AD203B41FA5}">
                      <a16:colId xmlns:a16="http://schemas.microsoft.com/office/drawing/2014/main" val="1733146758"/>
                    </a:ext>
                  </a:extLst>
                </a:gridCol>
                <a:gridCol w="517145">
                  <a:extLst>
                    <a:ext uri="{9D8B030D-6E8A-4147-A177-3AD203B41FA5}">
                      <a16:colId xmlns:a16="http://schemas.microsoft.com/office/drawing/2014/main" val="20005"/>
                    </a:ext>
                  </a:extLst>
                </a:gridCol>
                <a:gridCol w="552044">
                  <a:extLst>
                    <a:ext uri="{9D8B030D-6E8A-4147-A177-3AD203B41FA5}">
                      <a16:colId xmlns:a16="http://schemas.microsoft.com/office/drawing/2014/main" val="20007"/>
                    </a:ext>
                  </a:extLst>
                </a:gridCol>
                <a:gridCol w="245353">
                  <a:extLst>
                    <a:ext uri="{9D8B030D-6E8A-4147-A177-3AD203B41FA5}">
                      <a16:colId xmlns:a16="http://schemas.microsoft.com/office/drawing/2014/main" val="20008"/>
                    </a:ext>
                  </a:extLst>
                </a:gridCol>
                <a:gridCol w="319030">
                  <a:extLst>
                    <a:ext uri="{9D8B030D-6E8A-4147-A177-3AD203B41FA5}">
                      <a16:colId xmlns:a16="http://schemas.microsoft.com/office/drawing/2014/main" val="3157928155"/>
                    </a:ext>
                  </a:extLst>
                </a:gridCol>
                <a:gridCol w="319029">
                  <a:extLst>
                    <a:ext uri="{9D8B030D-6E8A-4147-A177-3AD203B41FA5}">
                      <a16:colId xmlns:a16="http://schemas.microsoft.com/office/drawing/2014/main" val="1722002891"/>
                    </a:ext>
                  </a:extLst>
                </a:gridCol>
              </a:tblGrid>
              <a:tr h="216000">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TGE -</a:t>
                      </a:r>
                      <a:r>
                        <a:rPr lang="es-MX" sz="700" b="1" i="0" u="none" strike="noStrike" kern="1200" baseline="0" dirty="0" smtClean="0">
                          <a:solidFill>
                            <a:srgbClr val="000000"/>
                          </a:solidFill>
                          <a:effectLst/>
                          <a:latin typeface="Arial Narrow" panose="020B0606020202030204" pitchFamily="34" charset="0"/>
                          <a:cs typeface="Arial"/>
                        </a:rPr>
                        <a:t>2021 </a:t>
                      </a:r>
                      <a:r>
                        <a:rPr lang="es-MX" sz="700" b="1" i="0" u="none" strike="noStrike" kern="1200" baseline="0" dirty="0">
                          <a:solidFill>
                            <a:srgbClr val="000000"/>
                          </a:solidFill>
                          <a:effectLst/>
                          <a:latin typeface="Arial Narrow" panose="020B0606020202030204" pitchFamily="34" charset="0"/>
                          <a:cs typeface="Arial"/>
                        </a:rPr>
                        <a:t>– </a:t>
                      </a:r>
                      <a:r>
                        <a:rPr lang="es-MX" sz="700" b="1" i="0" u="none" strike="noStrike" kern="1200" baseline="0" dirty="0" smtClean="0">
                          <a:solidFill>
                            <a:srgbClr val="000000"/>
                          </a:solidFill>
                          <a:effectLst/>
                          <a:latin typeface="Arial Narrow" panose="020B0606020202030204" pitchFamily="34" charset="0"/>
                          <a:cs typeface="Arial"/>
                        </a:rPr>
                        <a:t>2022. </a:t>
                      </a:r>
                      <a:r>
                        <a:rPr lang="es-MX" sz="700" b="1" i="0" u="none" strike="noStrike" kern="1200" baseline="0" dirty="0">
                          <a:solidFill>
                            <a:srgbClr val="000000"/>
                          </a:solidFill>
                          <a:effectLst/>
                          <a:latin typeface="Arial Narrow" panose="020B0606020202030204" pitchFamily="34" charset="0"/>
                          <a:cs typeface="Arial"/>
                        </a:rPr>
                        <a:t>MÓDULO </a:t>
                      </a:r>
                      <a:r>
                        <a:rPr lang="es-MX" sz="700" b="1" i="0" u="none" strike="noStrike" kern="1200" baseline="0" dirty="0" smtClean="0">
                          <a:solidFill>
                            <a:srgbClr val="000000"/>
                          </a:solidFill>
                          <a:effectLst/>
                          <a:latin typeface="Arial Narrow" panose="020B0606020202030204" pitchFamily="34" charset="0"/>
                          <a:cs typeface="Arial"/>
                        </a:rPr>
                        <a:t>I</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r>
                        <a:rPr lang="es-MX" sz="700" b="0" i="0" u="none" strike="noStrike" dirty="0" smtClean="0">
                          <a:effectLst/>
                          <a:latin typeface="Arial Narrow" panose="020B0606020202030204" pitchFamily="34" charset="0"/>
                        </a:rPr>
                        <a:t>NOMBRE:</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es-MX" sz="700" dirty="0" smtClean="0">
                          <a:latin typeface="Arial Narrow" panose="020B0606020202030204" pitchFamily="34" charset="0"/>
                        </a:rPr>
                        <a:t>CARRERA</a:t>
                      </a:r>
                      <a:endParaRPr lang="es-MX" sz="70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700" b="0" i="0" u="none" strike="noStrike" dirty="0" smtClean="0">
                          <a:effectLst/>
                          <a:latin typeface="Arial Narrow" panose="020B0606020202030204" pitchFamily="34" charset="0"/>
                        </a:rPr>
                        <a:t>MATRÍCULA</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s-MX" sz="70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HOJA</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3</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dirty="0" smtClean="0">
                          <a:effectLst/>
                          <a:latin typeface="Arial Narrow" panose="020B0606020202030204" pitchFamily="34" charset="0"/>
                        </a:rPr>
                        <a:t>DE</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6</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9" name="Rectángulo 8"/>
          <p:cNvSpPr/>
          <p:nvPr/>
        </p:nvSpPr>
        <p:spPr>
          <a:xfrm>
            <a:off x="323528" y="129055"/>
            <a:ext cx="8496000" cy="6511820"/>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 name="5 Rectángulo"/>
          <p:cNvSpPr/>
          <p:nvPr/>
        </p:nvSpPr>
        <p:spPr>
          <a:xfrm>
            <a:off x="323528" y="6597352"/>
            <a:ext cx="8496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ESTA  EVALUACIÓN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250624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3 Marcador de número de diapositiva"/>
          <p:cNvSpPr>
            <a:spLocks noGrp="1"/>
          </p:cNvSpPr>
          <p:nvPr>
            <p:ph type="sldNum" sz="quarter" idx="12"/>
          </p:nvPr>
        </p:nvSpPr>
        <p:spPr>
          <a:xfrm>
            <a:off x="6553200" y="6597352"/>
            <a:ext cx="2133600" cy="243000"/>
          </a:xfrm>
        </p:spPr>
        <p:txBody>
          <a:bodyPr/>
          <a:lstStyle/>
          <a:p>
            <a:fld id="{1D0BF17A-B6C4-43ED-8520-84B2BEDFC89F}" type="slidenum">
              <a:rPr lang="es-ES" altLang="es-MX" sz="900" smtClean="0">
                <a:solidFill>
                  <a:schemeClr val="tx1"/>
                </a:solidFill>
              </a:rPr>
              <a:pPr/>
              <a:t>6</a:t>
            </a:fld>
            <a:endParaRPr lang="es-ES" altLang="es-MX" dirty="0">
              <a:solidFill>
                <a:schemeClr val="tx1"/>
              </a:solidFill>
            </a:endParaRPr>
          </a:p>
        </p:txBody>
      </p:sp>
      <p:graphicFrame>
        <p:nvGraphicFramePr>
          <p:cNvPr id="2" name="Tabla 1"/>
          <p:cNvGraphicFramePr>
            <a:graphicFrameLocks noGrp="1"/>
          </p:cNvGraphicFramePr>
          <p:nvPr>
            <p:extLst/>
          </p:nvPr>
        </p:nvGraphicFramePr>
        <p:xfrm>
          <a:off x="2545432" y="2562468"/>
          <a:ext cx="4068002" cy="1658620"/>
        </p:xfrm>
        <a:graphic>
          <a:graphicData uri="http://schemas.openxmlformats.org/drawingml/2006/table">
            <a:tbl>
              <a:tblPr firstRow="1" bandRow="1"/>
              <a:tblGrid>
                <a:gridCol w="238372">
                  <a:extLst>
                    <a:ext uri="{9D8B030D-6E8A-4147-A177-3AD203B41FA5}">
                      <a16:colId xmlns:a16="http://schemas.microsoft.com/office/drawing/2014/main" val="3678808668"/>
                    </a:ext>
                  </a:extLst>
                </a:gridCol>
                <a:gridCol w="3114514">
                  <a:extLst>
                    <a:ext uri="{9D8B030D-6E8A-4147-A177-3AD203B41FA5}">
                      <a16:colId xmlns:a16="http://schemas.microsoft.com/office/drawing/2014/main" val="3758845268"/>
                    </a:ext>
                  </a:extLst>
                </a:gridCol>
                <a:gridCol w="238372">
                  <a:extLst>
                    <a:ext uri="{9D8B030D-6E8A-4147-A177-3AD203B41FA5}">
                      <a16:colId xmlns:a16="http://schemas.microsoft.com/office/drawing/2014/main" val="3881150814"/>
                    </a:ext>
                  </a:extLst>
                </a:gridCol>
                <a:gridCol w="238372">
                  <a:extLst>
                    <a:ext uri="{9D8B030D-6E8A-4147-A177-3AD203B41FA5}">
                      <a16:colId xmlns:a16="http://schemas.microsoft.com/office/drawing/2014/main" val="3977629517"/>
                    </a:ext>
                  </a:extLst>
                </a:gridCol>
                <a:gridCol w="238372">
                  <a:extLst>
                    <a:ext uri="{9D8B030D-6E8A-4147-A177-3AD203B41FA5}">
                      <a16:colId xmlns:a16="http://schemas.microsoft.com/office/drawing/2014/main" val="3859342584"/>
                    </a:ext>
                  </a:extLst>
                </a:gridCol>
              </a:tblGrid>
              <a:tr h="0">
                <a:tc gridSpan="5">
                  <a:txBody>
                    <a:bodyPr/>
                    <a:lstStyle/>
                    <a:p>
                      <a:pPr algn="ctr" rtl="0" eaLnBrk="1" fontAlgn="base" latinLnBrk="0" hangingPunct="1"/>
                      <a:r>
                        <a:rPr lang="es-MX" sz="750" b="1" i="0" kern="1200" baseline="0" dirty="0" smtClean="0">
                          <a:solidFill>
                            <a:schemeClr val="tx1"/>
                          </a:solidFill>
                          <a:effectLst/>
                          <a:latin typeface="Arial Narrow" panose="020B0606020202030204" pitchFamily="34" charset="0"/>
                          <a:ea typeface="+mn-ea"/>
                          <a:cs typeface="+mn-cs"/>
                        </a:rPr>
                        <a:t>14. CONCIENCIA POLÍTICA</a:t>
                      </a:r>
                      <a:r>
                        <a:rPr lang="es-MX" sz="750" b="0" i="0" kern="1200" baseline="0" dirty="0" smtClean="0">
                          <a:solidFill>
                            <a:schemeClr val="tx1"/>
                          </a:solidFill>
                          <a:effectLst/>
                          <a:latin typeface="Arial Narrow" panose="020B0606020202030204" pitchFamily="34" charset="0"/>
                          <a:ea typeface="+mn-ea"/>
                          <a:cs typeface="+mn-cs"/>
                        </a:rPr>
                        <a:t>: </a:t>
                      </a:r>
                    </a:p>
                    <a:p>
                      <a:pPr algn="ctr" rtl="0" eaLnBrk="1" fontAlgn="base" latinLnBrk="0" hangingPunct="1"/>
                      <a:r>
                        <a:rPr lang="es-MX" sz="750" b="1" i="1" kern="1200" baseline="0" dirty="0" smtClean="0">
                          <a:solidFill>
                            <a:schemeClr val="tx1"/>
                          </a:solidFill>
                          <a:effectLst/>
                          <a:latin typeface="Arial Narrow" panose="020B0606020202030204" pitchFamily="34" charset="0"/>
                          <a:ea typeface="+mn-ea"/>
                          <a:cs typeface="+mn-cs"/>
                        </a:rPr>
                        <a:t>Implica: interpretar las corrientes sociales y políticas</a:t>
                      </a:r>
                      <a:endParaRPr lang="es-MX" sz="750"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891124208"/>
                  </a:ext>
                </a:extLst>
              </a:tr>
              <a:tr h="0">
                <a:tc>
                  <a:txBody>
                    <a:bodyPr/>
                    <a:lstStyle/>
                    <a:p>
                      <a:pPr marL="0" algn="ctr" rtl="0" eaLnBrk="1" fontAlgn="ctr"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5715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Saben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leer con precisión las relaciones clave de poder.</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938392984"/>
                  </a:ext>
                </a:extLst>
              </a:tr>
              <a:tr h="0">
                <a:tc>
                  <a:txBody>
                    <a:bodyPr/>
                    <a:lstStyle/>
                    <a:p>
                      <a:pPr marL="0" algn="ctr" rtl="0" eaLnBrk="1" fontAlgn="ctr"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Detectan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las redes sociales cruciales.</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3852666265"/>
                  </a:ext>
                </a:extLst>
              </a:tr>
              <a:tr h="0">
                <a:tc>
                  <a:txBody>
                    <a:bodyPr/>
                    <a:lstStyle/>
                    <a:p>
                      <a:pPr marL="0" algn="ctr" rtl="0" eaLnBrk="1" fontAlgn="ctr"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82296" marR="0" indent="-82296"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Entienden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las fuerzas que dan forma a las visiones y acciones de los clientes o competidores.</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3081388929"/>
                  </a:ext>
                </a:extLst>
              </a:tr>
              <a:tr h="0">
                <a:tc>
                  <a:txBody>
                    <a:bodyPr/>
                    <a:lstStyle/>
                    <a:p>
                      <a:pPr marL="0" marR="0" indent="0" algn="ctr" rtl="0" eaLnBrk="1" fontAlgn="base"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Leen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con precisión la realidad externa y la realidad de la organización.</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3040835813"/>
                  </a:ext>
                </a:extLst>
              </a:tr>
              <a:tr h="0">
                <a:tc gridSpan="2">
                  <a:txBody>
                    <a:bodyPr/>
                    <a:lstStyle/>
                    <a:p>
                      <a:pPr algn="ctr" rtl="0" eaLnBrk="1" fontAlgn="base" latinLnBrk="0" hangingPunct="1"/>
                      <a:r>
                        <a:rPr lang="es-MX" sz="750" b="1" i="0" kern="1200" baseline="0" dirty="0" smtClean="0">
                          <a:solidFill>
                            <a:schemeClr val="tx1"/>
                          </a:solidFill>
                          <a:effectLst/>
                          <a:latin typeface="Arial Narrow" panose="020B0606020202030204" pitchFamily="34" charset="0"/>
                          <a:ea typeface="+mn-ea"/>
                          <a:cs typeface="+mn-cs"/>
                        </a:rPr>
                        <a:t>TOTAL  14. CONCIENCIA POLÍTICA</a:t>
                      </a:r>
                      <a:endParaRPr lang="es-MX" sz="750"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708641071"/>
                  </a:ext>
                </a:extLst>
              </a:tr>
              <a:tr h="0">
                <a:tc gridSpan="2">
                  <a:txBody>
                    <a:bodyPr/>
                    <a:lstStyle/>
                    <a:p>
                      <a:pPr algn="ctr" rtl="0" eaLnBrk="1" fontAlgn="base" latinLnBrk="0" hangingPunct="1"/>
                      <a:r>
                        <a:rPr lang="es-MX" sz="750" b="1" i="0" kern="1200" dirty="0" smtClean="0">
                          <a:solidFill>
                            <a:schemeClr val="tx1"/>
                          </a:solidFill>
                          <a:effectLst/>
                          <a:latin typeface="Arial Narrow" panose="020B0606020202030204" pitchFamily="34" charset="0"/>
                          <a:ea typeface="+mn-ea"/>
                          <a:cs typeface="+mn-cs"/>
                        </a:rPr>
                        <a:t> IV EMPATÍA GRAN</a:t>
                      </a:r>
                      <a:r>
                        <a:rPr lang="es-MX" sz="750" b="1" i="0" kern="1200" baseline="0" dirty="0" smtClean="0">
                          <a:solidFill>
                            <a:schemeClr val="tx1"/>
                          </a:solidFill>
                          <a:effectLst/>
                          <a:latin typeface="Arial Narrow" panose="020B0606020202030204" pitchFamily="34" charset="0"/>
                          <a:ea typeface="+mn-ea"/>
                          <a:cs typeface="+mn-cs"/>
                        </a:rPr>
                        <a:t> TOTAL</a:t>
                      </a:r>
                      <a:endParaRPr lang="es-MX" sz="750"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gridSpan="3">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cs typeface="Arial" panose="020B060402020202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933771879"/>
                  </a:ext>
                </a:extLst>
              </a:tr>
            </a:tbl>
          </a:graphicData>
        </a:graphic>
      </p:graphicFrame>
      <p:graphicFrame>
        <p:nvGraphicFramePr>
          <p:cNvPr id="3" name="Tabla 2"/>
          <p:cNvGraphicFramePr>
            <a:graphicFrameLocks noGrp="1"/>
          </p:cNvGraphicFramePr>
          <p:nvPr>
            <p:extLst/>
          </p:nvPr>
        </p:nvGraphicFramePr>
        <p:xfrm>
          <a:off x="468453" y="4365104"/>
          <a:ext cx="8208003" cy="1995320"/>
        </p:xfrm>
        <a:graphic>
          <a:graphicData uri="http://schemas.openxmlformats.org/drawingml/2006/table">
            <a:tbl>
              <a:tblPr firstRow="1" bandRow="1"/>
              <a:tblGrid>
                <a:gridCol w="244701">
                  <a:extLst>
                    <a:ext uri="{9D8B030D-6E8A-4147-A177-3AD203B41FA5}">
                      <a16:colId xmlns:a16="http://schemas.microsoft.com/office/drawing/2014/main" val="2768219542"/>
                    </a:ext>
                  </a:extLst>
                </a:gridCol>
                <a:gridCol w="3197230">
                  <a:extLst>
                    <a:ext uri="{9D8B030D-6E8A-4147-A177-3AD203B41FA5}">
                      <a16:colId xmlns:a16="http://schemas.microsoft.com/office/drawing/2014/main" val="2046437987"/>
                    </a:ext>
                  </a:extLst>
                </a:gridCol>
                <a:gridCol w="244701">
                  <a:extLst>
                    <a:ext uri="{9D8B030D-6E8A-4147-A177-3AD203B41FA5}">
                      <a16:colId xmlns:a16="http://schemas.microsoft.com/office/drawing/2014/main" val="1384714901"/>
                    </a:ext>
                  </a:extLst>
                </a:gridCol>
                <a:gridCol w="244701">
                  <a:extLst>
                    <a:ext uri="{9D8B030D-6E8A-4147-A177-3AD203B41FA5}">
                      <a16:colId xmlns:a16="http://schemas.microsoft.com/office/drawing/2014/main" val="3621266204"/>
                    </a:ext>
                  </a:extLst>
                </a:gridCol>
                <a:gridCol w="244701">
                  <a:extLst>
                    <a:ext uri="{9D8B030D-6E8A-4147-A177-3AD203B41FA5}">
                      <a16:colId xmlns:a16="http://schemas.microsoft.com/office/drawing/2014/main" val="1793324977"/>
                    </a:ext>
                  </a:extLst>
                </a:gridCol>
                <a:gridCol w="219214">
                  <a:extLst>
                    <a:ext uri="{9D8B030D-6E8A-4147-A177-3AD203B41FA5}">
                      <a16:colId xmlns:a16="http://schemas.microsoft.com/office/drawing/2014/main" val="1035660957"/>
                    </a:ext>
                  </a:extLst>
                </a:gridCol>
                <a:gridCol w="3078652">
                  <a:extLst>
                    <a:ext uri="{9D8B030D-6E8A-4147-A177-3AD203B41FA5}">
                      <a16:colId xmlns:a16="http://schemas.microsoft.com/office/drawing/2014/main" val="4277645424"/>
                    </a:ext>
                  </a:extLst>
                </a:gridCol>
                <a:gridCol w="244701">
                  <a:extLst>
                    <a:ext uri="{9D8B030D-6E8A-4147-A177-3AD203B41FA5}">
                      <a16:colId xmlns:a16="http://schemas.microsoft.com/office/drawing/2014/main" val="435616284"/>
                    </a:ext>
                  </a:extLst>
                </a:gridCol>
                <a:gridCol w="244701">
                  <a:extLst>
                    <a:ext uri="{9D8B030D-6E8A-4147-A177-3AD203B41FA5}">
                      <a16:colId xmlns:a16="http://schemas.microsoft.com/office/drawing/2014/main" val="3820829173"/>
                    </a:ext>
                  </a:extLst>
                </a:gridCol>
                <a:gridCol w="244701">
                  <a:extLst>
                    <a:ext uri="{9D8B030D-6E8A-4147-A177-3AD203B41FA5}">
                      <a16:colId xmlns:a16="http://schemas.microsoft.com/office/drawing/2014/main" val="2013192214"/>
                    </a:ext>
                  </a:extLst>
                </a:gridCol>
              </a:tblGrid>
              <a:tr h="0">
                <a:tc gridSpan="10">
                  <a:txBody>
                    <a:bodyPr/>
                    <a:lstStyle/>
                    <a:p>
                      <a:pPr marL="285750" indent="-285750" algn="ctr" rtl="0" eaLnBrk="0" fontAlgn="base" latinLnBrk="0" hangingPunct="0">
                        <a:buAutoNum type="romanUcPeriod" startAt="5"/>
                      </a:pPr>
                      <a:r>
                        <a:rPr lang="es-MX" sz="750" b="1" i="0" kern="1200" dirty="0" smtClean="0">
                          <a:solidFill>
                            <a:schemeClr val="tx1"/>
                          </a:solidFill>
                          <a:effectLst/>
                          <a:latin typeface="Arial Narrow" panose="020B0606020202030204" pitchFamily="34" charset="0"/>
                          <a:ea typeface="+mn-ea"/>
                          <a:cs typeface="+mn-cs"/>
                        </a:rPr>
                        <a:t>HABILIDADES SOCIALES:</a:t>
                      </a:r>
                      <a:r>
                        <a:rPr lang="es-MX" sz="750" b="1" i="0" kern="1200" baseline="0" dirty="0" smtClean="0">
                          <a:solidFill>
                            <a:schemeClr val="tx1"/>
                          </a:solidFill>
                          <a:effectLst/>
                          <a:latin typeface="Arial Narrow" panose="020B0606020202030204" pitchFamily="34" charset="0"/>
                          <a:ea typeface="+mn-ea"/>
                          <a:cs typeface="+mn-cs"/>
                        </a:rPr>
                        <a:t> </a:t>
                      </a:r>
                    </a:p>
                    <a:p>
                      <a:pPr marL="0" indent="0" algn="ctr" rtl="0" eaLnBrk="0" fontAlgn="base" latinLnBrk="0" hangingPunct="0">
                        <a:buNone/>
                      </a:pPr>
                      <a:r>
                        <a:rPr lang="es-MX" sz="750" b="1" i="0" kern="1200" dirty="0" smtClean="0">
                          <a:solidFill>
                            <a:schemeClr val="tx1"/>
                          </a:solidFill>
                          <a:effectLst/>
                          <a:latin typeface="Arial Narrow" panose="020B0606020202030204" pitchFamily="34" charset="0"/>
                          <a:ea typeface="+mn-ea"/>
                          <a:cs typeface="+mn-cs"/>
                        </a:rPr>
                        <a:t>Habilidad</a:t>
                      </a:r>
                      <a:r>
                        <a:rPr lang="es-MX" sz="750" b="1" i="0" kern="1200" baseline="0" dirty="0" smtClean="0">
                          <a:solidFill>
                            <a:schemeClr val="tx1"/>
                          </a:solidFill>
                          <a:effectLst/>
                          <a:latin typeface="Arial Narrow" panose="020B0606020202030204" pitchFamily="34" charset="0"/>
                          <a:ea typeface="+mn-ea"/>
                          <a:cs typeface="+mn-cs"/>
                        </a:rPr>
                        <a:t> para inducir en los otros las respuestas deseables</a:t>
                      </a:r>
                      <a:endParaRPr lang="es-MX" sz="750"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545071068"/>
                  </a:ext>
                </a:extLst>
              </a:tr>
              <a:tr h="0">
                <a:tc gridSpan="5">
                  <a:txBody>
                    <a:bodyPr/>
                    <a:lstStyle/>
                    <a:p>
                      <a:pPr algn="ctr" rtl="0" eaLnBrk="1" fontAlgn="base" latinLnBrk="0" hangingPunct="1"/>
                      <a:r>
                        <a:rPr lang="es-MX" sz="750" b="1" i="0" kern="1200" baseline="0" dirty="0" smtClean="0">
                          <a:solidFill>
                            <a:schemeClr val="tx1"/>
                          </a:solidFill>
                          <a:effectLst/>
                          <a:latin typeface="Arial Narrow" panose="020B0606020202030204" pitchFamily="34" charset="0"/>
                          <a:ea typeface="+mn-ea"/>
                          <a:cs typeface="+mn-cs"/>
                        </a:rPr>
                        <a:t>15. INFLUENCIA</a:t>
                      </a:r>
                      <a:r>
                        <a:rPr lang="es-MX" sz="750" b="0" i="0" kern="1200" baseline="0" dirty="0" smtClean="0">
                          <a:solidFill>
                            <a:schemeClr val="tx1"/>
                          </a:solidFill>
                          <a:effectLst/>
                          <a:latin typeface="Arial Narrow" panose="020B0606020202030204" pitchFamily="34" charset="0"/>
                          <a:ea typeface="+mn-ea"/>
                          <a:cs typeface="+mn-cs"/>
                        </a:rPr>
                        <a:t>: </a:t>
                      </a:r>
                      <a:r>
                        <a:rPr lang="es-MX" sz="750" b="1" i="1" kern="1200" baseline="0" dirty="0" smtClean="0">
                          <a:solidFill>
                            <a:schemeClr val="tx1"/>
                          </a:solidFill>
                          <a:effectLst/>
                          <a:latin typeface="Arial Narrow" panose="020B0606020202030204" pitchFamily="34" charset="0"/>
                          <a:ea typeface="+mn-ea"/>
                          <a:cs typeface="+mn-cs"/>
                        </a:rPr>
                        <a:t>Significa:</a:t>
                      </a:r>
                    </a:p>
                    <a:p>
                      <a:pPr algn="ctr" rtl="0" eaLnBrk="1" fontAlgn="base" latinLnBrk="0" hangingPunct="1"/>
                      <a:r>
                        <a:rPr lang="es-MX" sz="750" b="1" i="1" kern="1200" baseline="0" dirty="0" smtClean="0">
                          <a:solidFill>
                            <a:schemeClr val="tx1"/>
                          </a:solidFill>
                          <a:effectLst/>
                          <a:latin typeface="Arial Narrow" panose="020B0606020202030204" pitchFamily="34" charset="0"/>
                          <a:ea typeface="+mn-ea"/>
                          <a:cs typeface="+mn-cs"/>
                        </a:rPr>
                        <a:t> implementar tácticas de persuasión efectivas</a:t>
                      </a:r>
                      <a:endParaRPr lang="es-MX" sz="750" dirty="0" smtClean="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pPr marL="0" marR="0" indent="0" algn="l" rtl="0" eaLnBrk="1" fontAlgn="base" latinLnBrk="0" hangingPunct="1">
                        <a:spcBef>
                          <a:spcPts val="0"/>
                        </a:spcBef>
                        <a:spcAft>
                          <a:spcPts val="0"/>
                        </a:spcAft>
                        <a:tabLst>
                          <a:tab pos="622300" algn="l"/>
                        </a:tabLst>
                      </a:pPr>
                      <a:endParaRPr lang="es-MX" sz="1800" b="0" i="0" u="none" strike="noStrike" dirty="0">
                        <a:effectLst/>
                        <a:latin typeface="Arial" panose="020B0604020202020204" pitchFamily="34" charset="0"/>
                      </a:endParaRPr>
                    </a:p>
                  </a:txBody>
                  <a:tcP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hMerge="1">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6233" marR="86233" marT="43180" marB="4318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hMerge="1">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6233" marR="86233" marT="43180" marB="4318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hMerge="1">
                  <a:txBody>
                    <a:bodyPr/>
                    <a:lstStyle/>
                    <a:p>
                      <a:pPr marL="0" algn="ctr"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6233" marR="86233" marT="43180" marB="43180">
                    <a:lnL w="6350" cap="flat" cmpd="sng" algn="ctr">
                      <a:solidFill>
                        <a:srgbClr val="7F7F7F"/>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gridSpan="5">
                  <a:txBody>
                    <a:bodyPr/>
                    <a:lstStyle/>
                    <a:p>
                      <a:pPr algn="ctr" rtl="0" eaLnBrk="1" fontAlgn="base" latinLnBrk="0" hangingPunct="1"/>
                      <a:r>
                        <a:rPr lang="es-MX" sz="750" b="1" i="0" kern="1200" baseline="0" dirty="0" smtClean="0">
                          <a:solidFill>
                            <a:schemeClr val="tx1"/>
                          </a:solidFill>
                          <a:effectLst/>
                          <a:latin typeface="Arial Narrow" panose="020B0606020202030204" pitchFamily="34" charset="0"/>
                          <a:ea typeface="+mn-ea"/>
                          <a:cs typeface="+mn-cs"/>
                        </a:rPr>
                        <a:t>16. COMUNICACIÓN: </a:t>
                      </a:r>
                    </a:p>
                    <a:p>
                      <a:pPr algn="ctr" rtl="0" eaLnBrk="1" fontAlgn="base" latinLnBrk="0" hangingPunct="1"/>
                      <a:r>
                        <a:rPr lang="es-MX" sz="750" b="0" i="1" kern="1200" baseline="0" dirty="0" smtClean="0">
                          <a:solidFill>
                            <a:schemeClr val="tx1"/>
                          </a:solidFill>
                          <a:effectLst/>
                          <a:latin typeface="Arial Narrow" panose="020B0606020202030204" pitchFamily="34" charset="0"/>
                          <a:ea typeface="+mn-ea"/>
                          <a:cs typeface="+mn-cs"/>
                        </a:rPr>
                        <a:t>Implica: escuchar abiertamente y transmitir mensajes convincentes</a:t>
                      </a:r>
                      <a:endParaRPr lang="es-MX" sz="750" dirty="0" smtClean="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pPr marL="0" marR="0" indent="0" algn="just" rtl="0" eaLnBrk="1" fontAlgn="base" latinLnBrk="0" hangingPunct="1">
                        <a:spcBef>
                          <a:spcPts val="0"/>
                        </a:spcBef>
                        <a:spcAft>
                          <a:spcPts val="0"/>
                        </a:spcAft>
                        <a:tabLst>
                          <a:tab pos="571500" algn="l"/>
                        </a:tabLst>
                      </a:pPr>
                      <a:endParaRPr lang="es-MX" sz="1800" b="0" i="0" u="none" strike="noStrike" dirty="0">
                        <a:effectLst/>
                        <a:latin typeface="Arial" panose="020B0604020202020204" pitchFamily="34" charset="0"/>
                      </a:endParaRPr>
                    </a:p>
                  </a:txBody>
                  <a:tcP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hMerge="1">
                  <a:txBody>
                    <a:bodyPr/>
                    <a:lstStyle/>
                    <a:p>
                      <a:pPr marL="0" algn="l"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6233" marR="86233" marT="43180" marB="4318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hMerge="1">
                  <a:txBody>
                    <a:bodyPr/>
                    <a:lstStyle/>
                    <a:p>
                      <a:pPr marL="0" algn="l"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6233" marR="86233" marT="43180" marB="4318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hMerge="1">
                  <a:txBody>
                    <a:bodyPr/>
                    <a:lstStyle/>
                    <a:p>
                      <a:pPr marL="0" algn="l" rtl="0" eaLnBrk="1" fontAlgn="t" latinLnBrk="0" hangingPunct="1">
                        <a:spcBef>
                          <a:spcPts val="0"/>
                        </a:spcBef>
                        <a:spcAft>
                          <a:spcPts val="0"/>
                        </a:spcAft>
                      </a:pPr>
                      <a:endParaRPr lang="es-MX" sz="800" b="0" i="0" u="none" strike="noStrike" dirty="0">
                        <a:effectLst/>
                        <a:latin typeface="Arial Narrow" panose="020B0606020202030204" pitchFamily="34" charset="0"/>
                      </a:endParaRPr>
                    </a:p>
                  </a:txBody>
                  <a:tcPr marL="86233" marR="86233" marT="43180" marB="4318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967382967"/>
                  </a:ext>
                </a:extLst>
              </a:tr>
              <a:tr h="0">
                <a:tc>
                  <a:txBody>
                    <a:bodyPr/>
                    <a:lstStyle/>
                    <a:p>
                      <a:pPr marL="0" algn="ctr" rtl="0" eaLnBrk="1" fontAlgn="ctr"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80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l" rtl="0" eaLnBrk="1" fontAlgn="base" latinLnBrk="0" hangingPunct="1">
                        <a:spcBef>
                          <a:spcPts val="0"/>
                        </a:spcBef>
                        <a:spcAft>
                          <a:spcPts val="0"/>
                        </a:spcAft>
                        <a:tabLst>
                          <a:tab pos="5715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Son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hábiles para convencer a la gente.</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Las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personas dotadas de esta aptitud:</a:t>
                      </a:r>
                      <a:endParaRPr lang="es-MX" sz="750" b="0" i="0" u="none" strike="noStrike" dirty="0">
                        <a:effectLst/>
                        <a:latin typeface="Arial Narrow" panose="020B0606020202030204" pitchFamily="34" charset="0"/>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3888685272"/>
                  </a:ext>
                </a:extLst>
              </a:tr>
              <a:tr h="0">
                <a:tc>
                  <a:txBody>
                    <a:bodyPr/>
                    <a:lstStyle/>
                    <a:p>
                      <a:pPr marL="0" algn="ctr" rtl="0" eaLnBrk="1" fontAlgn="ctr"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80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l"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Ajustan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sus presentaciones para agradar a los oyentes.</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82296" marR="0" indent="-82296" algn="just" rtl="0" eaLnBrk="1" fontAlgn="base" latinLnBrk="0" hangingPunct="1">
                        <a:spcBef>
                          <a:spcPts val="0"/>
                        </a:spcBef>
                        <a:spcAft>
                          <a:spcPts val="0"/>
                        </a:spcAf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Son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efectivas  en   el   intercambio,  registrando  las  pistas  emocionales  para afinar su mensaje.</a:t>
                      </a:r>
                      <a:endParaRPr lang="es-MX" sz="750" b="0" i="0" u="none" strike="noStrike" dirty="0">
                        <a:effectLst/>
                        <a:latin typeface="Arial Narrow" panose="020B0606020202030204" pitchFamily="34" charset="0"/>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4015435064"/>
                  </a:ext>
                </a:extLst>
              </a:tr>
              <a:tr h="324000">
                <a:tc>
                  <a:txBody>
                    <a:bodyPr/>
                    <a:lstStyle/>
                    <a:p>
                      <a:pPr marL="0" marR="0" indent="0" algn="ctr" rtl="0" eaLnBrk="1" fontAlgn="base"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80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l"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Usan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estrategias complejas, como la influencia indirecta, para lograr consenso y apoyo.</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0" fontAlgn="base" latinLnBrk="0" hangingPunct="0">
                        <a:lnSpc>
                          <a:spcPct val="100000"/>
                        </a:lnSpc>
                        <a:spcBef>
                          <a:spcPts val="0"/>
                        </a:spcBef>
                        <a:spcAft>
                          <a:spcPts val="0"/>
                        </a:spcAft>
                        <a:buClrTx/>
                        <a:buSzTx/>
                        <a:buFontTx/>
                        <a:buNone/>
                        <a:tabLst/>
                        <a:defRPr/>
                      </a:pPr>
                      <a:r>
                        <a:rPr lang="es-MX" sz="750" b="0" i="0" kern="1200" dirty="0" smtClean="0">
                          <a:solidFill>
                            <a:schemeClr val="tx1"/>
                          </a:solidFill>
                          <a:effectLst/>
                          <a:latin typeface="Arial Narrow" panose="020B0606020202030204" pitchFamily="34" charset="0"/>
                          <a:ea typeface="+mn-ea"/>
                          <a:cs typeface="+mn-cs"/>
                          <a:sym typeface="Wingdings" panose="05000000000000000000" pitchFamily="2" charset="2"/>
                        </a:rPr>
                        <a:t></a:t>
                      </a:r>
                      <a:endParaRPr lang="es-MX" sz="750" dirty="0" smtClean="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Enfrentan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directamente los asuntos difíciles.</a:t>
                      </a:r>
                      <a:endParaRPr lang="es-MX" sz="750" b="0" i="0" u="none" strike="noStrike" dirty="0">
                        <a:effectLst/>
                        <a:latin typeface="Arial Narrow" panose="020B0606020202030204" pitchFamily="34" charset="0"/>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97766145"/>
                  </a:ext>
                </a:extLst>
              </a:tr>
              <a:tr h="32400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800" b="0" i="0" kern="1200" dirty="0" smtClean="0">
                          <a:solidFill>
                            <a:schemeClr val="tx1"/>
                          </a:solidFill>
                          <a:effectLst/>
                          <a:latin typeface="Arial Narrow" panose="020B0606020202030204" pitchFamily="34" charset="0"/>
                          <a:ea typeface="+mn-ea"/>
                          <a:cs typeface="+mn-cs"/>
                          <a:sym typeface="Wingdings" panose="05000000000000000000" pitchFamily="2" charset="2"/>
                        </a:rPr>
                        <a:t></a:t>
                      </a:r>
                      <a:endParaRPr lang="es-MX" sz="800"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80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l"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Recurren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a puestas en escena dramáticas, para establecer con claridad su punto de vista.</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0" fontAlgn="base" latinLnBrk="0" hangingPunct="0">
                        <a:lnSpc>
                          <a:spcPct val="100000"/>
                        </a:lnSpc>
                        <a:spcBef>
                          <a:spcPts val="0"/>
                        </a:spcBef>
                        <a:spcAft>
                          <a:spcPts val="0"/>
                        </a:spcAft>
                        <a:buClrTx/>
                        <a:buSzTx/>
                        <a:buFontTx/>
                        <a:buNone/>
                        <a:tabLst/>
                        <a:defRPr/>
                      </a:pPr>
                      <a:r>
                        <a:rPr lang="es-MX" sz="750" b="0" i="0" kern="1200" dirty="0" smtClean="0">
                          <a:solidFill>
                            <a:schemeClr val="tx1"/>
                          </a:solidFill>
                          <a:effectLst/>
                          <a:latin typeface="Arial Narrow" panose="020B0606020202030204" pitchFamily="34" charset="0"/>
                          <a:ea typeface="+mn-ea"/>
                          <a:cs typeface="+mn-cs"/>
                          <a:sym typeface="Wingdings" panose="05000000000000000000" pitchFamily="2" charset="2"/>
                        </a:rPr>
                        <a:t></a:t>
                      </a:r>
                      <a:endParaRPr lang="es-MX" sz="750" dirty="0" smtClean="0">
                        <a:effectLst/>
                        <a:latin typeface="Arial Narrow" panose="020B0606020202030204" pitchFamily="34" charset="0"/>
                      </a:endParaRPr>
                    </a:p>
                    <a:p>
                      <a:pPr marL="0" marR="0" indent="0" algn="ctr" defTabSz="914400" rtl="0" eaLnBrk="0" fontAlgn="base" latinLnBrk="0" hangingPunct="0">
                        <a:lnSpc>
                          <a:spcPct val="100000"/>
                        </a:lnSpc>
                        <a:spcBef>
                          <a:spcPts val="0"/>
                        </a:spcBef>
                        <a:spcAft>
                          <a:spcPts val="0"/>
                        </a:spcAft>
                        <a:buClrTx/>
                        <a:buSzTx/>
                        <a:buFontTx/>
                        <a:buNone/>
                        <a:tabLst/>
                        <a:defRPr/>
                      </a:pPr>
                      <a:endParaRPr lang="es-MX" sz="750" dirty="0" smtClean="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82296" marR="0" indent="-82296"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Saben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escuchar,  buscan  el   entendimiento   mutuo   y   comparten  información   de buen grado.</a:t>
                      </a:r>
                      <a:endParaRPr lang="es-MX" sz="750" b="0" i="0" u="none" strike="noStrike" dirty="0">
                        <a:effectLst/>
                        <a:latin typeface="Arial Narrow" panose="020B0606020202030204" pitchFamily="34" charset="0"/>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3849708043"/>
                  </a:ext>
                </a:extLst>
              </a:tr>
              <a:tr h="0">
                <a:tc gridSpan="2">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750" b="1" i="0" kern="1200" dirty="0" smtClean="0">
                          <a:solidFill>
                            <a:schemeClr val="tx1"/>
                          </a:solidFill>
                          <a:effectLst/>
                          <a:latin typeface="Arial Narrow" panose="020B0606020202030204" pitchFamily="34" charset="0"/>
                          <a:ea typeface="+mn-ea"/>
                          <a:cs typeface="+mn-cs"/>
                        </a:rPr>
                        <a:t>TOTAL 15. INFLUENCIA</a:t>
                      </a:r>
                      <a:endParaRPr lang="es-MX" sz="750" dirty="0" smtClean="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gridSpan="2">
                  <a:txBody>
                    <a:bodyPr/>
                    <a:lstStyle/>
                    <a:p>
                      <a:pPr algn="ctr" rtl="0" eaLnBrk="1" fontAlgn="base" latinLnBrk="0" hangingPunct="1"/>
                      <a:r>
                        <a:rPr lang="es-MX" sz="750" b="1" i="0" kern="1200" dirty="0" smtClean="0">
                          <a:solidFill>
                            <a:schemeClr val="tx1"/>
                          </a:solidFill>
                          <a:effectLst/>
                          <a:latin typeface="Arial Narrow" panose="020B0606020202030204" pitchFamily="34" charset="0"/>
                          <a:ea typeface="+mn-ea"/>
                          <a:cs typeface="+mn-cs"/>
                        </a:rPr>
                        <a:t>TOTAL 16. COMUNICACIÓN</a:t>
                      </a:r>
                      <a:endParaRPr lang="es-MX" sz="750"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920861031"/>
                  </a:ext>
                </a:extLst>
              </a:tr>
            </a:tbl>
          </a:graphicData>
        </a:graphic>
      </p:graphicFrame>
      <p:graphicFrame>
        <p:nvGraphicFramePr>
          <p:cNvPr id="7" name="Tabla 6"/>
          <p:cNvGraphicFramePr>
            <a:graphicFrameLocks noGrp="1"/>
          </p:cNvGraphicFramePr>
          <p:nvPr>
            <p:extLst/>
          </p:nvPr>
        </p:nvGraphicFramePr>
        <p:xfrm>
          <a:off x="468455" y="764704"/>
          <a:ext cx="8208001" cy="1681480"/>
        </p:xfrm>
        <a:graphic>
          <a:graphicData uri="http://schemas.openxmlformats.org/drawingml/2006/table">
            <a:tbl>
              <a:tblPr firstRow="1" bandRow="1"/>
              <a:tblGrid>
                <a:gridCol w="219177">
                  <a:extLst>
                    <a:ext uri="{9D8B030D-6E8A-4147-A177-3AD203B41FA5}">
                      <a16:colId xmlns:a16="http://schemas.microsoft.com/office/drawing/2014/main" val="680325299"/>
                    </a:ext>
                  </a:extLst>
                </a:gridCol>
                <a:gridCol w="3221745">
                  <a:extLst>
                    <a:ext uri="{9D8B030D-6E8A-4147-A177-3AD203B41FA5}">
                      <a16:colId xmlns:a16="http://schemas.microsoft.com/office/drawing/2014/main" val="1813617537"/>
                    </a:ext>
                  </a:extLst>
                </a:gridCol>
                <a:gridCol w="244631">
                  <a:extLst>
                    <a:ext uri="{9D8B030D-6E8A-4147-A177-3AD203B41FA5}">
                      <a16:colId xmlns:a16="http://schemas.microsoft.com/office/drawing/2014/main" val="3517828259"/>
                    </a:ext>
                  </a:extLst>
                </a:gridCol>
                <a:gridCol w="244631">
                  <a:extLst>
                    <a:ext uri="{9D8B030D-6E8A-4147-A177-3AD203B41FA5}">
                      <a16:colId xmlns:a16="http://schemas.microsoft.com/office/drawing/2014/main" val="349476540"/>
                    </a:ext>
                  </a:extLst>
                </a:gridCol>
                <a:gridCol w="244631">
                  <a:extLst>
                    <a:ext uri="{9D8B030D-6E8A-4147-A177-3AD203B41FA5}">
                      <a16:colId xmlns:a16="http://schemas.microsoft.com/office/drawing/2014/main" val="2240804625"/>
                    </a:ext>
                  </a:extLst>
                </a:gridCol>
                <a:gridCol w="222098">
                  <a:extLst>
                    <a:ext uri="{9D8B030D-6E8A-4147-A177-3AD203B41FA5}">
                      <a16:colId xmlns:a16="http://schemas.microsoft.com/office/drawing/2014/main" val="395325627"/>
                    </a:ext>
                  </a:extLst>
                </a:gridCol>
                <a:gridCol w="3077195">
                  <a:extLst>
                    <a:ext uri="{9D8B030D-6E8A-4147-A177-3AD203B41FA5}">
                      <a16:colId xmlns:a16="http://schemas.microsoft.com/office/drawing/2014/main" val="2629869316"/>
                    </a:ext>
                  </a:extLst>
                </a:gridCol>
                <a:gridCol w="244631">
                  <a:extLst>
                    <a:ext uri="{9D8B030D-6E8A-4147-A177-3AD203B41FA5}">
                      <a16:colId xmlns:a16="http://schemas.microsoft.com/office/drawing/2014/main" val="3167456644"/>
                    </a:ext>
                  </a:extLst>
                </a:gridCol>
                <a:gridCol w="244631">
                  <a:extLst>
                    <a:ext uri="{9D8B030D-6E8A-4147-A177-3AD203B41FA5}">
                      <a16:colId xmlns:a16="http://schemas.microsoft.com/office/drawing/2014/main" val="2723072275"/>
                    </a:ext>
                  </a:extLst>
                </a:gridCol>
                <a:gridCol w="244631">
                  <a:extLst>
                    <a:ext uri="{9D8B030D-6E8A-4147-A177-3AD203B41FA5}">
                      <a16:colId xmlns:a16="http://schemas.microsoft.com/office/drawing/2014/main" val="3947120812"/>
                    </a:ext>
                  </a:extLst>
                </a:gridCol>
              </a:tblGrid>
              <a:tr h="0">
                <a:tc gridSpan="5">
                  <a:txBody>
                    <a:bodyPr/>
                    <a:lstStyle/>
                    <a:p>
                      <a:pPr algn="ctr" rtl="0" eaLnBrk="1" fontAlgn="base" latinLnBrk="0" hangingPunct="1"/>
                      <a:r>
                        <a:rPr lang="es-MX" sz="750" b="1" i="0" kern="1200" baseline="0" dirty="0" smtClean="0">
                          <a:solidFill>
                            <a:schemeClr val="tx1"/>
                          </a:solidFill>
                          <a:effectLst/>
                          <a:latin typeface="Arial Narrow" panose="020B0606020202030204" pitchFamily="34" charset="0"/>
                          <a:ea typeface="+mn-ea"/>
                          <a:cs typeface="+mn-cs"/>
                        </a:rPr>
                        <a:t>12. ORIENTACIÓN HACIA EL SERVICIO</a:t>
                      </a:r>
                      <a:r>
                        <a:rPr lang="es-MX" sz="750" b="0" i="0" kern="1200" baseline="0" dirty="0" smtClean="0">
                          <a:solidFill>
                            <a:schemeClr val="tx1"/>
                          </a:solidFill>
                          <a:effectLst/>
                          <a:latin typeface="Arial Narrow" panose="020B0606020202030204" pitchFamily="34" charset="0"/>
                          <a:ea typeface="+mn-ea"/>
                          <a:cs typeface="+mn-cs"/>
                        </a:rPr>
                        <a:t>: </a:t>
                      </a:r>
                    </a:p>
                    <a:p>
                      <a:pPr algn="ctr" rtl="0" eaLnBrk="1" fontAlgn="base" latinLnBrk="0" hangingPunct="1"/>
                      <a:r>
                        <a:rPr lang="es-MX" sz="750" b="1" i="1" kern="1200" baseline="0" dirty="0" smtClean="0">
                          <a:solidFill>
                            <a:schemeClr val="tx1"/>
                          </a:solidFill>
                          <a:effectLst/>
                          <a:latin typeface="Arial Narrow" panose="020B0606020202030204" pitchFamily="34" charset="0"/>
                          <a:ea typeface="+mn-ea"/>
                          <a:cs typeface="+mn-cs"/>
                        </a:rPr>
                        <a:t>Implica: prever, reconocer y satisfacer las necesidades del client</a:t>
                      </a:r>
                      <a:r>
                        <a:rPr lang="es-MX" sz="750" b="0" i="1" kern="1200" baseline="0" dirty="0" smtClean="0">
                          <a:solidFill>
                            <a:schemeClr val="tx1"/>
                          </a:solidFill>
                          <a:effectLst/>
                          <a:latin typeface="Arial Narrow" panose="020B0606020202030204" pitchFamily="34" charset="0"/>
                          <a:ea typeface="+mn-ea"/>
                          <a:cs typeface="+mn-cs"/>
                        </a:rPr>
                        <a:t>e</a:t>
                      </a:r>
                      <a:endParaRPr lang="es-MX" sz="750"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5">
                  <a:txBody>
                    <a:bodyPr/>
                    <a:lstStyle/>
                    <a:p>
                      <a:pPr algn="ctr" rtl="0" eaLnBrk="1" fontAlgn="base" latinLnBrk="0" hangingPunct="1"/>
                      <a:r>
                        <a:rPr lang="es-MX" sz="750" b="1" i="0" kern="1200" baseline="0" dirty="0" smtClean="0">
                          <a:solidFill>
                            <a:schemeClr val="tx1"/>
                          </a:solidFill>
                          <a:effectLst/>
                          <a:latin typeface="Arial Narrow" panose="020B0606020202030204" pitchFamily="34" charset="0"/>
                          <a:ea typeface="+mn-ea"/>
                          <a:cs typeface="+mn-cs"/>
                        </a:rPr>
                        <a:t>13. APROVECHAR LA DIVERSIDAD</a:t>
                      </a:r>
                      <a:r>
                        <a:rPr lang="es-MX" sz="750" b="0" i="0" kern="1200" baseline="0" dirty="0" smtClean="0">
                          <a:solidFill>
                            <a:schemeClr val="tx1"/>
                          </a:solidFill>
                          <a:effectLst/>
                          <a:latin typeface="Arial Narrow" panose="020B0606020202030204" pitchFamily="34" charset="0"/>
                          <a:ea typeface="+mn-ea"/>
                          <a:cs typeface="+mn-cs"/>
                        </a:rPr>
                        <a:t>: </a:t>
                      </a:r>
                    </a:p>
                    <a:p>
                      <a:pPr algn="ctr" rtl="0" eaLnBrk="1" fontAlgn="base" latinLnBrk="0" hangingPunct="1"/>
                      <a:r>
                        <a:rPr lang="es-MX" sz="750" b="1" i="1" kern="1200" baseline="0" dirty="0" smtClean="0">
                          <a:solidFill>
                            <a:schemeClr val="tx1"/>
                          </a:solidFill>
                          <a:effectLst/>
                          <a:latin typeface="Arial Narrow" panose="020B0606020202030204" pitchFamily="34" charset="0"/>
                          <a:ea typeface="+mn-ea"/>
                          <a:cs typeface="+mn-cs"/>
                        </a:rPr>
                        <a:t>Significa: cultivar las oportunidades a través de personas diversas</a:t>
                      </a:r>
                      <a:endParaRPr lang="es-MX" sz="750"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880251403"/>
                  </a:ext>
                </a:extLst>
              </a:tr>
              <a:tr h="0">
                <a:tc>
                  <a:txBody>
                    <a:bodyPr/>
                    <a:lstStyle/>
                    <a:p>
                      <a:pPr marL="0" algn="ctr" rtl="0" eaLnBrk="1" fontAlgn="ctr"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5715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Entienden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las necesidades de los clientes y las ponen en correspondencia con  servicios o productos adecuados a ellas.</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457200" algn="l"/>
                          <a:tab pos="5715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Respetan a gentes de orígenes diversos y se llevan bien con todos.</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558563996"/>
                  </a:ext>
                </a:extLst>
              </a:tr>
              <a:tr h="0">
                <a:tc>
                  <a:txBody>
                    <a:bodyPr/>
                    <a:lstStyle/>
                    <a:p>
                      <a:pPr marL="0" algn="ctr" rtl="0" eaLnBrk="1" fontAlgn="ctr"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Buscan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maneras de aumentar la satisfacción de los clientes y su fidelidad.</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457200" algn="l"/>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Entienden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los puntos de vista diversos y son sensibles a las diferencias grupales.</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473568848"/>
                  </a:ext>
                </a:extLst>
              </a:tr>
              <a:tr h="0">
                <a:tc>
                  <a:txBody>
                    <a:bodyPr/>
                    <a:lstStyle/>
                    <a:p>
                      <a:pPr marL="0" marR="0" indent="0" algn="ctr" rtl="0" eaLnBrk="1" fontAlgn="base"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Ofrecen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de buen grado asistencia adecuada.</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ctr" rtl="0" eaLnBrk="0" fontAlgn="base" latinLnBrk="0" hangingPunct="0">
                        <a:spcBef>
                          <a:spcPts val="0"/>
                        </a:spcBef>
                        <a:spcAft>
                          <a:spcPts val="0"/>
                        </a:spcAft>
                      </a:pPr>
                      <a:r>
                        <a:rPr lang="es-MX" sz="750" b="0" i="0" u="none" strike="noStrike" kern="1200" dirty="0">
                          <a:solidFill>
                            <a:srgbClr val="000000"/>
                          </a:solidFill>
                          <a:effectLst/>
                          <a:latin typeface="Arial Narrow" panose="020B060602020203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Ven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en la diversidad una oportunidad de crear un medio donde las personas de diversos orígenes puedan prosperar.</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426973484"/>
                  </a:ext>
                </a:extLst>
              </a:tr>
              <a:tr h="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750" b="0" i="0" kern="1200" dirty="0" smtClean="0">
                          <a:solidFill>
                            <a:schemeClr val="tx1"/>
                          </a:solidFill>
                          <a:effectLst/>
                          <a:latin typeface="Arial Narrow" panose="020B0606020202030204" pitchFamily="34" charset="0"/>
                          <a:ea typeface="+mn-ea"/>
                          <a:cs typeface="+mn-cs"/>
                          <a:sym typeface="Wingdings" panose="05000000000000000000" pitchFamily="2" charset="2"/>
                        </a:rPr>
                        <a:t></a:t>
                      </a:r>
                      <a:endParaRPr lang="es-MX" sz="750"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l"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Comprenden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el punto de vista del cliente, y actúan como asesores desconfianza.</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rtl="0" eaLnBrk="1" fontAlgn="base" latinLnBrk="0" hangingPunct="1"/>
                      <a:r>
                        <a:rPr lang="es-MX" sz="750" b="0" i="0" kern="1200" dirty="0" smtClean="0">
                          <a:solidFill>
                            <a:schemeClr val="tx1"/>
                          </a:solidFill>
                          <a:effectLst/>
                          <a:latin typeface="Arial Narrow" panose="020B0606020202030204" pitchFamily="34" charset="0"/>
                          <a:ea typeface="+mn-ea"/>
                          <a:cs typeface="+mn-cs"/>
                          <a:sym typeface="Wingdings" panose="05000000000000000000" pitchFamily="2" charset="2"/>
                        </a:rPr>
                        <a:t></a:t>
                      </a:r>
                      <a:endParaRPr lang="es-MX" sz="750"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571500" algn="l"/>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Se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enfrentan a los prejuicios y a la intolerancia.</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549059503"/>
                  </a:ext>
                </a:extLst>
              </a:tr>
              <a:tr h="0">
                <a:tc gridSpan="2">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750" b="1" i="0" kern="1200" dirty="0" smtClean="0">
                          <a:solidFill>
                            <a:schemeClr val="tx1"/>
                          </a:solidFill>
                          <a:effectLst/>
                          <a:latin typeface="Arial Narrow" panose="020B0606020202030204" pitchFamily="34" charset="0"/>
                          <a:ea typeface="+mn-ea"/>
                          <a:cs typeface="+mn-cs"/>
                        </a:rPr>
                        <a:t>TOTAL  12. ORIENTACIÓN HACIA EL SERVICIO</a:t>
                      </a:r>
                      <a:endParaRPr lang="es-MX" sz="750" dirty="0" smtClean="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gridSpan="2">
                  <a:txBody>
                    <a:bodyPr/>
                    <a:lstStyle/>
                    <a:p>
                      <a:pPr rtl="0" eaLnBrk="1" fontAlgn="base" latinLnBrk="0" hangingPunct="1"/>
                      <a:r>
                        <a:rPr lang="es-MX" sz="750" b="1" i="0" kern="1200" dirty="0" smtClean="0">
                          <a:solidFill>
                            <a:schemeClr val="tx1"/>
                          </a:solidFill>
                          <a:effectLst/>
                          <a:latin typeface="Arial Narrow" panose="020B0606020202030204" pitchFamily="34" charset="0"/>
                          <a:ea typeface="+mn-ea"/>
                          <a:cs typeface="+mn-cs"/>
                        </a:rPr>
                        <a:t>TOTAL</a:t>
                      </a:r>
                      <a:r>
                        <a:rPr lang="es-MX" sz="750" b="1" i="0" kern="1200" baseline="0" dirty="0" smtClean="0">
                          <a:solidFill>
                            <a:schemeClr val="tx1"/>
                          </a:solidFill>
                          <a:effectLst/>
                          <a:latin typeface="Arial Narrow" panose="020B0606020202030204" pitchFamily="34" charset="0"/>
                          <a:ea typeface="+mn-ea"/>
                          <a:cs typeface="+mn-cs"/>
                        </a:rPr>
                        <a:t> 13. APROVECHAR LA DIVERSIDAD</a:t>
                      </a:r>
                      <a:endParaRPr lang="es-MX" sz="750"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589324544"/>
                  </a:ext>
                </a:extLst>
              </a:tr>
            </a:tbl>
          </a:graphicData>
        </a:graphic>
      </p:graphicFrame>
      <p:graphicFrame>
        <p:nvGraphicFramePr>
          <p:cNvPr id="8" name="2 Tabla"/>
          <p:cNvGraphicFramePr>
            <a:graphicFrameLocks noGrp="1"/>
          </p:cNvGraphicFramePr>
          <p:nvPr>
            <p:extLst/>
          </p:nvPr>
        </p:nvGraphicFramePr>
        <p:xfrm>
          <a:off x="467544" y="188640"/>
          <a:ext cx="8208000" cy="216000"/>
        </p:xfrm>
        <a:graphic>
          <a:graphicData uri="http://schemas.openxmlformats.org/drawingml/2006/table">
            <a:tbl>
              <a:tblPr/>
              <a:tblGrid>
                <a:gridCol w="1388766">
                  <a:extLst>
                    <a:ext uri="{9D8B030D-6E8A-4147-A177-3AD203B41FA5}">
                      <a16:colId xmlns:a16="http://schemas.microsoft.com/office/drawing/2014/main" val="20000"/>
                    </a:ext>
                  </a:extLst>
                </a:gridCol>
                <a:gridCol w="788629">
                  <a:extLst>
                    <a:ext uri="{9D8B030D-6E8A-4147-A177-3AD203B41FA5}">
                      <a16:colId xmlns:a16="http://schemas.microsoft.com/office/drawing/2014/main" val="2489667975"/>
                    </a:ext>
                  </a:extLst>
                </a:gridCol>
                <a:gridCol w="2007419">
                  <a:extLst>
                    <a:ext uri="{9D8B030D-6E8A-4147-A177-3AD203B41FA5}">
                      <a16:colId xmlns:a16="http://schemas.microsoft.com/office/drawing/2014/main" val="4112727116"/>
                    </a:ext>
                  </a:extLst>
                </a:gridCol>
                <a:gridCol w="716935">
                  <a:extLst>
                    <a:ext uri="{9D8B030D-6E8A-4147-A177-3AD203B41FA5}">
                      <a16:colId xmlns:a16="http://schemas.microsoft.com/office/drawing/2014/main" val="20002"/>
                    </a:ext>
                  </a:extLst>
                </a:gridCol>
                <a:gridCol w="602834">
                  <a:extLst>
                    <a:ext uri="{9D8B030D-6E8A-4147-A177-3AD203B41FA5}">
                      <a16:colId xmlns:a16="http://schemas.microsoft.com/office/drawing/2014/main" val="20003"/>
                    </a:ext>
                  </a:extLst>
                </a:gridCol>
                <a:gridCol w="759342">
                  <a:extLst>
                    <a:ext uri="{9D8B030D-6E8A-4147-A177-3AD203B41FA5}">
                      <a16:colId xmlns:a16="http://schemas.microsoft.com/office/drawing/2014/main" val="1733146758"/>
                    </a:ext>
                  </a:extLst>
                </a:gridCol>
                <a:gridCol w="514887">
                  <a:extLst>
                    <a:ext uri="{9D8B030D-6E8A-4147-A177-3AD203B41FA5}">
                      <a16:colId xmlns:a16="http://schemas.microsoft.com/office/drawing/2014/main" val="20005"/>
                    </a:ext>
                  </a:extLst>
                </a:gridCol>
                <a:gridCol w="549633">
                  <a:extLst>
                    <a:ext uri="{9D8B030D-6E8A-4147-A177-3AD203B41FA5}">
                      <a16:colId xmlns:a16="http://schemas.microsoft.com/office/drawing/2014/main" val="20007"/>
                    </a:ext>
                  </a:extLst>
                </a:gridCol>
                <a:gridCol w="244282">
                  <a:extLst>
                    <a:ext uri="{9D8B030D-6E8A-4147-A177-3AD203B41FA5}">
                      <a16:colId xmlns:a16="http://schemas.microsoft.com/office/drawing/2014/main" val="20008"/>
                    </a:ext>
                  </a:extLst>
                </a:gridCol>
                <a:gridCol w="317637">
                  <a:extLst>
                    <a:ext uri="{9D8B030D-6E8A-4147-A177-3AD203B41FA5}">
                      <a16:colId xmlns:a16="http://schemas.microsoft.com/office/drawing/2014/main" val="3157928155"/>
                    </a:ext>
                  </a:extLst>
                </a:gridCol>
                <a:gridCol w="317636">
                  <a:extLst>
                    <a:ext uri="{9D8B030D-6E8A-4147-A177-3AD203B41FA5}">
                      <a16:colId xmlns:a16="http://schemas.microsoft.com/office/drawing/2014/main" val="1722002891"/>
                    </a:ext>
                  </a:extLst>
                </a:gridCol>
              </a:tblGrid>
              <a:tr h="216000">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TGE -</a:t>
                      </a:r>
                      <a:r>
                        <a:rPr lang="es-MX" sz="700" b="1" i="0" u="none" strike="noStrike" kern="1200" baseline="0" dirty="0" smtClean="0">
                          <a:solidFill>
                            <a:srgbClr val="000000"/>
                          </a:solidFill>
                          <a:effectLst/>
                          <a:latin typeface="Arial Narrow" panose="020B0606020202030204" pitchFamily="34" charset="0"/>
                          <a:cs typeface="Arial"/>
                        </a:rPr>
                        <a:t>2021 </a:t>
                      </a:r>
                      <a:r>
                        <a:rPr lang="es-MX" sz="700" b="1" i="0" u="none" strike="noStrike" kern="1200" baseline="0" dirty="0">
                          <a:solidFill>
                            <a:srgbClr val="000000"/>
                          </a:solidFill>
                          <a:effectLst/>
                          <a:latin typeface="Arial Narrow" panose="020B0606020202030204" pitchFamily="34" charset="0"/>
                          <a:cs typeface="Arial"/>
                        </a:rPr>
                        <a:t>– </a:t>
                      </a:r>
                      <a:r>
                        <a:rPr lang="es-MX" sz="700" b="1" i="0" u="none" strike="noStrike" kern="1200" baseline="0" dirty="0" smtClean="0">
                          <a:solidFill>
                            <a:srgbClr val="000000"/>
                          </a:solidFill>
                          <a:effectLst/>
                          <a:latin typeface="Arial Narrow" panose="020B0606020202030204" pitchFamily="34" charset="0"/>
                          <a:cs typeface="Arial"/>
                        </a:rPr>
                        <a:t>2022. </a:t>
                      </a:r>
                      <a:r>
                        <a:rPr lang="es-MX" sz="700" b="1" i="0" u="none" strike="noStrike" kern="1200" baseline="0" dirty="0">
                          <a:solidFill>
                            <a:srgbClr val="000000"/>
                          </a:solidFill>
                          <a:effectLst/>
                          <a:latin typeface="Arial Narrow" panose="020B0606020202030204" pitchFamily="34" charset="0"/>
                          <a:cs typeface="Arial"/>
                        </a:rPr>
                        <a:t>MÓDULO </a:t>
                      </a:r>
                      <a:r>
                        <a:rPr lang="es-MX" sz="700" b="1" i="0" u="none" strike="noStrike" kern="1200" baseline="0" dirty="0" smtClean="0">
                          <a:solidFill>
                            <a:srgbClr val="000000"/>
                          </a:solidFill>
                          <a:effectLst/>
                          <a:latin typeface="Arial Narrow" panose="020B0606020202030204" pitchFamily="34" charset="0"/>
                          <a:cs typeface="Arial"/>
                        </a:rPr>
                        <a:t>I</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r>
                        <a:rPr lang="es-MX" sz="700" b="0" i="0" u="none" strike="noStrike" dirty="0" smtClean="0">
                          <a:effectLst/>
                          <a:latin typeface="Arial Narrow" panose="020B0606020202030204" pitchFamily="34" charset="0"/>
                        </a:rPr>
                        <a:t>NOMBRE:</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es-MX" sz="700" dirty="0" smtClean="0">
                          <a:latin typeface="Arial Narrow" panose="020B0606020202030204" pitchFamily="34" charset="0"/>
                        </a:rPr>
                        <a:t>CARRERA</a:t>
                      </a:r>
                      <a:endParaRPr lang="es-MX" sz="70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700" b="0" i="0" u="none" strike="noStrike" dirty="0" smtClean="0">
                          <a:effectLst/>
                          <a:latin typeface="Arial Narrow" panose="020B0606020202030204" pitchFamily="34" charset="0"/>
                        </a:rPr>
                        <a:t>MATRÍCULA</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s-MX" sz="70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HOJA</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4</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dirty="0" smtClean="0">
                          <a:effectLst/>
                          <a:latin typeface="Arial Narrow" panose="020B0606020202030204" pitchFamily="34" charset="0"/>
                        </a:rPr>
                        <a:t>DE</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6</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0" name="Tabla 9"/>
          <p:cNvGraphicFramePr>
            <a:graphicFrameLocks noGrp="1"/>
          </p:cNvGraphicFramePr>
          <p:nvPr>
            <p:extLst/>
          </p:nvPr>
        </p:nvGraphicFramePr>
        <p:xfrm>
          <a:off x="468488" y="476672"/>
          <a:ext cx="8202312" cy="205740"/>
        </p:xfrm>
        <a:graphic>
          <a:graphicData uri="http://schemas.openxmlformats.org/drawingml/2006/table">
            <a:tbl>
              <a:tblPr/>
              <a:tblGrid>
                <a:gridCol w="5184000">
                  <a:extLst>
                    <a:ext uri="{9D8B030D-6E8A-4147-A177-3AD203B41FA5}">
                      <a16:colId xmlns:a16="http://schemas.microsoft.com/office/drawing/2014/main" val="2379219945"/>
                    </a:ext>
                  </a:extLst>
                </a:gridCol>
                <a:gridCol w="1006104">
                  <a:extLst>
                    <a:ext uri="{9D8B030D-6E8A-4147-A177-3AD203B41FA5}">
                      <a16:colId xmlns:a16="http://schemas.microsoft.com/office/drawing/2014/main" val="2269282203"/>
                    </a:ext>
                  </a:extLst>
                </a:gridCol>
                <a:gridCol w="1006104">
                  <a:extLst>
                    <a:ext uri="{9D8B030D-6E8A-4147-A177-3AD203B41FA5}">
                      <a16:colId xmlns:a16="http://schemas.microsoft.com/office/drawing/2014/main" val="582338189"/>
                    </a:ext>
                  </a:extLst>
                </a:gridCol>
                <a:gridCol w="1006104">
                  <a:extLst>
                    <a:ext uri="{9D8B030D-6E8A-4147-A177-3AD203B41FA5}">
                      <a16:colId xmlns:a16="http://schemas.microsoft.com/office/drawing/2014/main" val="2622965194"/>
                    </a:ext>
                  </a:extLst>
                </a:gridCol>
              </a:tblGrid>
              <a:tr h="180000">
                <a:tc>
                  <a:txBody>
                    <a:bodyPr/>
                    <a:lstStyle/>
                    <a:p>
                      <a:pPr marL="0" marR="0" indent="0" algn="ctr" rtl="0" eaLnBrk="0" fontAlgn="base" latinLnBrk="0" hangingPunct="0">
                        <a:spcBef>
                          <a:spcPts val="0"/>
                        </a:spcBef>
                        <a:spcAft>
                          <a:spcPts val="0"/>
                        </a:spcAft>
                      </a:pPr>
                      <a:r>
                        <a:rPr lang="es-MX" sz="750" b="1" i="0" u="none" strike="noStrike" kern="1200" dirty="0" smtClean="0">
                          <a:solidFill>
                            <a:srgbClr val="000000"/>
                          </a:solidFill>
                          <a:effectLst/>
                          <a:latin typeface="+mn-lt"/>
                        </a:rPr>
                        <a:t>AUTO </a:t>
                      </a:r>
                      <a:r>
                        <a:rPr lang="es-MX" sz="750" b="1" i="0" u="none" strike="noStrike" kern="1200" dirty="0">
                          <a:solidFill>
                            <a:srgbClr val="000000"/>
                          </a:solidFill>
                          <a:effectLst/>
                          <a:latin typeface="+mn-lt"/>
                        </a:rPr>
                        <a:t>EVALUACIÓN</a:t>
                      </a:r>
                      <a:r>
                        <a:rPr lang="es-MX" sz="750" b="1" i="0" u="none" strike="noStrike" kern="1200" baseline="0" dirty="0">
                          <a:solidFill>
                            <a:srgbClr val="000000"/>
                          </a:solidFill>
                          <a:effectLst/>
                          <a:latin typeface="+mn-lt"/>
                        </a:rPr>
                        <a:t> </a:t>
                      </a:r>
                      <a:r>
                        <a:rPr lang="es-MX" sz="750" b="1" i="0" u="none" strike="noStrike" kern="1200" baseline="0" dirty="0" smtClean="0">
                          <a:solidFill>
                            <a:srgbClr val="000000"/>
                          </a:solidFill>
                          <a:effectLst/>
                          <a:latin typeface="+mn-lt"/>
                        </a:rPr>
                        <a:t>1.1  </a:t>
                      </a:r>
                      <a:r>
                        <a:rPr lang="es-MX" sz="750" b="1" i="0" u="none" strike="noStrike" kern="1200" dirty="0">
                          <a:solidFill>
                            <a:srgbClr val="000000"/>
                          </a:solidFill>
                          <a:effectLst/>
                          <a:latin typeface="+mn-lt"/>
                        </a:rPr>
                        <a:t>¿CUALES APTITUDES DE INTELIGENCIA EMOCIONAL LO</a:t>
                      </a:r>
                      <a:r>
                        <a:rPr lang="es-MX" sz="750" b="1" i="0" u="none" strike="noStrike" kern="1200" baseline="0" dirty="0">
                          <a:solidFill>
                            <a:srgbClr val="000000"/>
                          </a:solidFill>
                          <a:effectLst/>
                          <a:latin typeface="+mn-lt"/>
                        </a:rPr>
                        <a:t> CARACTERIZAN MEJOR</a:t>
                      </a:r>
                      <a:r>
                        <a:rPr lang="es-MX" sz="750" b="1" i="0" u="none" strike="noStrike" kern="1200" dirty="0">
                          <a:solidFill>
                            <a:srgbClr val="000000"/>
                          </a:solidFill>
                          <a:effectLst/>
                          <a:latin typeface="+mn-lt"/>
                        </a:rPr>
                        <a:t>?....</a:t>
                      </a:r>
                      <a:endParaRPr lang="es-MX" sz="750" b="0" i="0" u="none" strike="noStrike" dirty="0">
                        <a:effectLst/>
                        <a:latin typeface="+mn-lt"/>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ctr" rtl="0" eaLnBrk="1" fontAlgn="base" latinLnBrk="0" hangingPunct="1">
                        <a:spcBef>
                          <a:spcPts val="0"/>
                        </a:spcBef>
                        <a:spcAft>
                          <a:spcPts val="0"/>
                        </a:spcAft>
                        <a:tabLst>
                          <a:tab pos="622300" algn="l"/>
                        </a:tabLst>
                      </a:pP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Muy</a:t>
                      </a:r>
                      <a:r>
                        <a:rPr lang="es-MX" sz="600" b="0" i="0" u="none" strike="noStrike" kern="1200" baseline="0" dirty="0">
                          <a:ln>
                            <a:noFill/>
                          </a:ln>
                          <a:solidFill>
                            <a:schemeClr val="tx1"/>
                          </a:solidFill>
                          <a:effectLst/>
                          <a:latin typeface="Arial" panose="020B0604020202020204" pitchFamily="34" charset="0"/>
                          <a:ea typeface="+mn-ea"/>
                          <a:cs typeface="+mn-cs"/>
                        </a:rPr>
                        <a:t> </a:t>
                      </a: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Bien</a:t>
                      </a:r>
                      <a:r>
                        <a:rPr lang="es-MX" sz="6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 </a:t>
                      </a: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Bien</a:t>
                      </a:r>
                      <a:r>
                        <a:rPr lang="es-MX" sz="600" b="0" i="0" u="none" strike="noStrike" kern="1200" baseline="0" dirty="0" smtClean="0">
                          <a:ln>
                            <a:noFill/>
                          </a:ln>
                          <a:solidFill>
                            <a:srgbClr val="000000"/>
                          </a:solidFill>
                          <a:effectLst/>
                          <a:latin typeface="Arial Narrow" panose="020B0606020202030204" pitchFamily="34" charset="0"/>
                          <a:ea typeface="+mn-ea"/>
                          <a:cs typeface="+mn-cs"/>
                        </a:rPr>
                        <a:t> </a:t>
                      </a:r>
                      <a:r>
                        <a:rPr lang="es-MX" sz="600" b="0" i="0" u="none" strike="noStrike" kern="1200" dirty="0" smtClean="0">
                          <a:solidFill>
                            <a:srgbClr val="000000"/>
                          </a:solidFill>
                          <a:effectLst/>
                          <a:latin typeface="Arial Narrow" panose="020B0606020202030204" pitchFamily="34" charset="0"/>
                        </a:rPr>
                        <a:t>9</a:t>
                      </a:r>
                      <a:endParaRPr lang="es-MX" sz="600" b="0" i="0" u="none" strike="noStrike" dirty="0">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ctr" rtl="0" eaLnBrk="1" fontAlgn="base" latinLnBrk="0" hangingPunct="1">
                        <a:spcBef>
                          <a:spcPts val="0"/>
                        </a:spcBef>
                        <a:spcAft>
                          <a:spcPts val="0"/>
                        </a:spcAft>
                        <a:tabLst>
                          <a:tab pos="622300" algn="l"/>
                        </a:tabLst>
                      </a:pP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Aceptable</a:t>
                      </a:r>
                      <a:r>
                        <a:rPr lang="es-MX" sz="600" b="0" i="0" u="none" strike="noStrike" kern="1200" baseline="0" dirty="0">
                          <a:ln>
                            <a:noFill/>
                          </a:ln>
                          <a:solidFill>
                            <a:schemeClr val="tx1"/>
                          </a:solidFill>
                          <a:effectLst/>
                          <a:latin typeface="Arial" panose="020B0604020202020204" pitchFamily="34" charset="0"/>
                          <a:ea typeface="+mn-ea"/>
                          <a:cs typeface="+mn-cs"/>
                        </a:rPr>
                        <a:t> </a:t>
                      </a: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Regular</a:t>
                      </a:r>
                      <a:r>
                        <a:rPr lang="es-MX" sz="600" b="0" i="0" u="none" strike="noStrike" kern="1200" baseline="0" dirty="0" smtClean="0">
                          <a:ln>
                            <a:noFill/>
                          </a:ln>
                          <a:solidFill>
                            <a:srgbClr val="000000"/>
                          </a:solidFill>
                          <a:effectLst/>
                          <a:latin typeface="Arial Narrow" panose="020B0606020202030204" pitchFamily="34" charset="0"/>
                        </a:rPr>
                        <a:t> </a:t>
                      </a:r>
                      <a:r>
                        <a:rPr lang="es-MX" sz="600" b="0" i="0" u="none" strike="noStrike" kern="1200" dirty="0">
                          <a:solidFill>
                            <a:srgbClr val="000000"/>
                          </a:solidFill>
                          <a:effectLst/>
                          <a:latin typeface="Arial Narrow" panose="020B0606020202030204" pitchFamily="34" charset="0"/>
                        </a:rPr>
                        <a:t>6</a:t>
                      </a:r>
                      <a:endParaRPr lang="es-MX" sz="600" b="0" i="0" u="none" strike="noStrike" dirty="0">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ctr" rtl="0" eaLnBrk="1" fontAlgn="base" latinLnBrk="0" hangingPunct="1">
                        <a:spcBef>
                          <a:spcPts val="0"/>
                        </a:spcBef>
                        <a:spcAft>
                          <a:spcPts val="0"/>
                        </a:spcAft>
                        <a:tabLst>
                          <a:tab pos="622300" algn="l"/>
                        </a:tabLst>
                      </a:pP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Mal</a:t>
                      </a:r>
                      <a:r>
                        <a:rPr lang="es-MX" sz="600" b="0" i="0" u="none" strike="noStrike" kern="1200" baseline="0" dirty="0">
                          <a:ln>
                            <a:noFill/>
                          </a:ln>
                          <a:solidFill>
                            <a:schemeClr val="tx1"/>
                          </a:solidFill>
                          <a:effectLst/>
                          <a:latin typeface="Arial" panose="020B0604020202020204" pitchFamily="34" charset="0"/>
                          <a:ea typeface="+mn-ea"/>
                          <a:cs typeface="+mn-cs"/>
                        </a:rPr>
                        <a:t> </a:t>
                      </a:r>
                      <a:r>
                        <a:rPr lang="es-MX" sz="600" b="0" i="0" u="none" strike="noStrike" kern="1200" baseline="0" dirty="0" smtClean="0">
                          <a:ln>
                            <a:noFill/>
                          </a:ln>
                          <a:solidFill>
                            <a:schemeClr val="tx1"/>
                          </a:solidFill>
                          <a:effectLst/>
                          <a:latin typeface="Arial" panose="020B0604020202020204" pitchFamily="34" charset="0"/>
                          <a:ea typeface="+mn-ea"/>
                          <a:cs typeface="+mn-cs"/>
                        </a:rPr>
                        <a:t> </a:t>
                      </a: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Pésimo </a:t>
                      </a:r>
                      <a:r>
                        <a:rPr lang="es-MX" sz="6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3</a:t>
                      </a:r>
                      <a:endParaRPr lang="es-MX" sz="600" b="0" i="0" u="none" strike="noStrike" dirty="0">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3744925974"/>
                  </a:ext>
                </a:extLst>
              </a:tr>
            </a:tbl>
          </a:graphicData>
        </a:graphic>
      </p:graphicFrame>
      <p:sp>
        <p:nvSpPr>
          <p:cNvPr id="11" name="Rectángulo 10"/>
          <p:cNvSpPr/>
          <p:nvPr/>
        </p:nvSpPr>
        <p:spPr>
          <a:xfrm>
            <a:off x="323528" y="129055"/>
            <a:ext cx="8496000" cy="6444000"/>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 name="5 Rectángulo"/>
          <p:cNvSpPr/>
          <p:nvPr/>
        </p:nvSpPr>
        <p:spPr>
          <a:xfrm>
            <a:off x="323528" y="6453336"/>
            <a:ext cx="8496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ESTA  EVALUACIÓN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566114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3 Marcador de número de diapositiva"/>
          <p:cNvSpPr>
            <a:spLocks noGrp="1"/>
          </p:cNvSpPr>
          <p:nvPr>
            <p:ph type="sldNum" sz="quarter" idx="12"/>
          </p:nvPr>
        </p:nvSpPr>
        <p:spPr>
          <a:xfrm>
            <a:off x="6553200" y="6525344"/>
            <a:ext cx="2133600" cy="243000"/>
          </a:xfrm>
        </p:spPr>
        <p:txBody>
          <a:bodyPr/>
          <a:lstStyle/>
          <a:p>
            <a:fld id="{1D0BF17A-B6C4-43ED-8520-84B2BEDFC89F}" type="slidenum">
              <a:rPr lang="es-ES" altLang="es-MX" sz="900" smtClean="0">
                <a:solidFill>
                  <a:schemeClr val="tx1"/>
                </a:solidFill>
              </a:rPr>
              <a:pPr/>
              <a:t>7</a:t>
            </a:fld>
            <a:endParaRPr lang="es-ES" altLang="es-MX" dirty="0">
              <a:solidFill>
                <a:schemeClr val="tx1"/>
              </a:solidFill>
            </a:endParaRPr>
          </a:p>
        </p:txBody>
      </p:sp>
      <p:graphicFrame>
        <p:nvGraphicFramePr>
          <p:cNvPr id="4" name="Tabla 3"/>
          <p:cNvGraphicFramePr>
            <a:graphicFrameLocks noGrp="1"/>
          </p:cNvGraphicFramePr>
          <p:nvPr>
            <p:extLst/>
          </p:nvPr>
        </p:nvGraphicFramePr>
        <p:xfrm>
          <a:off x="478799" y="2691120"/>
          <a:ext cx="8208001" cy="1457960"/>
        </p:xfrm>
        <a:graphic>
          <a:graphicData uri="http://schemas.openxmlformats.org/drawingml/2006/table">
            <a:tbl>
              <a:tblPr firstRow="1" bandRow="1"/>
              <a:tblGrid>
                <a:gridCol w="219177">
                  <a:extLst>
                    <a:ext uri="{9D8B030D-6E8A-4147-A177-3AD203B41FA5}">
                      <a16:colId xmlns:a16="http://schemas.microsoft.com/office/drawing/2014/main" val="680325299"/>
                    </a:ext>
                  </a:extLst>
                </a:gridCol>
                <a:gridCol w="3221745">
                  <a:extLst>
                    <a:ext uri="{9D8B030D-6E8A-4147-A177-3AD203B41FA5}">
                      <a16:colId xmlns:a16="http://schemas.microsoft.com/office/drawing/2014/main" val="1813617537"/>
                    </a:ext>
                  </a:extLst>
                </a:gridCol>
                <a:gridCol w="244631">
                  <a:extLst>
                    <a:ext uri="{9D8B030D-6E8A-4147-A177-3AD203B41FA5}">
                      <a16:colId xmlns:a16="http://schemas.microsoft.com/office/drawing/2014/main" val="3517828259"/>
                    </a:ext>
                  </a:extLst>
                </a:gridCol>
                <a:gridCol w="244631">
                  <a:extLst>
                    <a:ext uri="{9D8B030D-6E8A-4147-A177-3AD203B41FA5}">
                      <a16:colId xmlns:a16="http://schemas.microsoft.com/office/drawing/2014/main" val="349476540"/>
                    </a:ext>
                  </a:extLst>
                </a:gridCol>
                <a:gridCol w="244631">
                  <a:extLst>
                    <a:ext uri="{9D8B030D-6E8A-4147-A177-3AD203B41FA5}">
                      <a16:colId xmlns:a16="http://schemas.microsoft.com/office/drawing/2014/main" val="2240804625"/>
                    </a:ext>
                  </a:extLst>
                </a:gridCol>
                <a:gridCol w="222098">
                  <a:extLst>
                    <a:ext uri="{9D8B030D-6E8A-4147-A177-3AD203B41FA5}">
                      <a16:colId xmlns:a16="http://schemas.microsoft.com/office/drawing/2014/main" val="395325627"/>
                    </a:ext>
                  </a:extLst>
                </a:gridCol>
                <a:gridCol w="3077195">
                  <a:extLst>
                    <a:ext uri="{9D8B030D-6E8A-4147-A177-3AD203B41FA5}">
                      <a16:colId xmlns:a16="http://schemas.microsoft.com/office/drawing/2014/main" val="2629869316"/>
                    </a:ext>
                  </a:extLst>
                </a:gridCol>
                <a:gridCol w="244631">
                  <a:extLst>
                    <a:ext uri="{9D8B030D-6E8A-4147-A177-3AD203B41FA5}">
                      <a16:colId xmlns:a16="http://schemas.microsoft.com/office/drawing/2014/main" val="3167456644"/>
                    </a:ext>
                  </a:extLst>
                </a:gridCol>
                <a:gridCol w="244631">
                  <a:extLst>
                    <a:ext uri="{9D8B030D-6E8A-4147-A177-3AD203B41FA5}">
                      <a16:colId xmlns:a16="http://schemas.microsoft.com/office/drawing/2014/main" val="2723072275"/>
                    </a:ext>
                  </a:extLst>
                </a:gridCol>
                <a:gridCol w="244631">
                  <a:extLst>
                    <a:ext uri="{9D8B030D-6E8A-4147-A177-3AD203B41FA5}">
                      <a16:colId xmlns:a16="http://schemas.microsoft.com/office/drawing/2014/main" val="3947120812"/>
                    </a:ext>
                  </a:extLst>
                </a:gridCol>
              </a:tblGrid>
              <a:tr h="0">
                <a:tc gridSpan="5">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750" b="1" i="0" kern="1200" dirty="0" smtClean="0">
                          <a:solidFill>
                            <a:schemeClr val="tx1"/>
                          </a:solidFill>
                          <a:effectLst/>
                          <a:latin typeface="Arial Narrow" panose="020B0606020202030204" pitchFamily="34" charset="0"/>
                          <a:ea typeface="+mn-ea"/>
                          <a:cs typeface="+mn-cs"/>
                        </a:rPr>
                        <a:t>TOTAL 19. CATALIZADOR</a:t>
                      </a:r>
                      <a:r>
                        <a:rPr lang="es-MX" sz="750" b="1" i="0" kern="1200" baseline="0" dirty="0" smtClean="0">
                          <a:solidFill>
                            <a:schemeClr val="tx1"/>
                          </a:solidFill>
                          <a:effectLst/>
                          <a:latin typeface="Arial Narrow" panose="020B0606020202030204" pitchFamily="34" charset="0"/>
                          <a:ea typeface="+mn-ea"/>
                          <a:cs typeface="+mn-cs"/>
                        </a:rPr>
                        <a:t> DE CAMBIOS</a:t>
                      </a:r>
                      <a:endParaRPr lang="es-MX" sz="750" dirty="0" smtClean="0">
                        <a:effectLst/>
                        <a:latin typeface="Arial Narrow" panose="020B0606020202030204" pitchFamily="34" charset="0"/>
                      </a:endParaRPr>
                    </a:p>
                    <a:p>
                      <a:pPr algn="ctr" rtl="0" eaLnBrk="1" fontAlgn="base" latinLnBrk="0" hangingPunct="1"/>
                      <a:r>
                        <a:rPr lang="es-MX" sz="750" b="1" i="1" kern="1200" baseline="0" dirty="0" smtClean="0">
                          <a:solidFill>
                            <a:schemeClr val="tx1"/>
                          </a:solidFill>
                          <a:effectLst/>
                          <a:latin typeface="Arial Narrow" panose="020B0606020202030204" pitchFamily="34" charset="0"/>
                          <a:ea typeface="+mn-ea"/>
                          <a:cs typeface="+mn-cs"/>
                        </a:rPr>
                        <a:t>Significa: negociar y resolver desacuerdos</a:t>
                      </a:r>
                      <a:endParaRPr lang="es-MX" sz="750"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5">
                  <a:txBody>
                    <a:bodyPr/>
                    <a:lstStyle/>
                    <a:p>
                      <a:pPr algn="ctr" rtl="0" eaLnBrk="1" fontAlgn="base" latinLnBrk="0" hangingPunct="1"/>
                      <a:r>
                        <a:rPr lang="es-MX" sz="750" b="1" i="0" kern="1200" dirty="0" smtClean="0">
                          <a:solidFill>
                            <a:schemeClr val="tx1"/>
                          </a:solidFill>
                          <a:effectLst/>
                          <a:latin typeface="Arial Narrow" panose="020B0606020202030204" pitchFamily="34" charset="0"/>
                          <a:ea typeface="+mn-ea"/>
                          <a:cs typeface="+mn-cs"/>
                        </a:rPr>
                        <a:t>TOTAL 20. ESTABLECER VÍNCULOS</a:t>
                      </a:r>
                      <a:endParaRPr lang="es-MX" sz="750" dirty="0" smtClean="0">
                        <a:effectLst/>
                        <a:latin typeface="Arial Narrow" panose="020B0606020202030204" pitchFamily="34" charset="0"/>
                      </a:endParaRPr>
                    </a:p>
                    <a:p>
                      <a:pPr algn="ctr" rtl="0" eaLnBrk="1" fontAlgn="base" latinLnBrk="0" hangingPunct="1"/>
                      <a:r>
                        <a:rPr lang="es-MX" sz="750" b="1" i="1" kern="1200" baseline="0" dirty="0" smtClean="0">
                          <a:solidFill>
                            <a:schemeClr val="tx1"/>
                          </a:solidFill>
                          <a:effectLst/>
                          <a:latin typeface="Arial Narrow" panose="020B0606020202030204" pitchFamily="34" charset="0"/>
                          <a:ea typeface="+mn-ea"/>
                          <a:cs typeface="+mn-cs"/>
                        </a:rPr>
                        <a:t>Implica: inspirar y guiar a individuos o grupos</a:t>
                      </a:r>
                      <a:endParaRPr lang="es-MX" sz="750"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880251403"/>
                  </a:ext>
                </a:extLst>
              </a:tr>
              <a:tr h="0">
                <a:tc>
                  <a:txBody>
                    <a:bodyPr/>
                    <a:lstStyle/>
                    <a:p>
                      <a:pPr marL="0" algn="l" rtl="0" eaLnBrk="1" fontAlgn="ctr"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l" rtl="0" eaLnBrk="1" fontAlgn="base" latinLnBrk="0" hangingPunct="1">
                        <a:spcBef>
                          <a:spcPts val="0"/>
                        </a:spcBef>
                        <a:spcAft>
                          <a:spcPts val="0"/>
                        </a:spcAft>
                        <a:tabLst>
                          <a:tab pos="622300" algn="l"/>
                          <a:tab pos="6858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Manejan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con diplomacia y tacto situaciones tensas y personas difíciles.</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Articulan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y   despiertan  entusiasmo  </a:t>
                      </a: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para compartir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una visión  y  una  misión </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558563996"/>
                  </a:ext>
                </a:extLst>
              </a:tr>
              <a:tr h="0">
                <a:tc>
                  <a:txBody>
                    <a:bodyPr/>
                    <a:lstStyle/>
                    <a:p>
                      <a:pPr marL="0" algn="l" rtl="0" eaLnBrk="1" fontAlgn="ctr"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l"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Detectan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los  potenciales  conflictos,  ponen  al  descubierto  los   desacuerdos   y ayudan a reducirlos.</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Se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ponen a la vanguardia cuando es necesario, cualquiera sea su cargo.</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473568848"/>
                  </a:ext>
                </a:extLst>
              </a:tr>
              <a:tr h="0">
                <a:tc>
                  <a:txBody>
                    <a:bodyPr/>
                    <a:lstStyle/>
                    <a:p>
                      <a:pPr marL="0" marR="0" indent="0" algn="l" rtl="0" eaLnBrk="1" fontAlgn="base"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l"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Alientan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el debate y la discusión franca.</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ctr" rtl="0" eaLnBrk="0" fontAlgn="base" latinLnBrk="0" hangingPunct="0">
                        <a:spcBef>
                          <a:spcPts val="0"/>
                        </a:spcBef>
                        <a:spcAft>
                          <a:spcPts val="0"/>
                        </a:spcAft>
                      </a:pPr>
                      <a:r>
                        <a:rPr lang="es-MX" sz="750" b="0" i="0" u="none" strike="noStrike" kern="1200" dirty="0">
                          <a:solidFill>
                            <a:srgbClr val="000000"/>
                          </a:solidFill>
                          <a:effectLst/>
                          <a:latin typeface="Arial Narrow" panose="020B060602020203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Orientan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el desempeño de otros, haciéndoles asumir su responsabilidad.</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426973484"/>
                  </a:ext>
                </a:extLst>
              </a:tr>
              <a:tr h="0">
                <a:tc>
                  <a:txBody>
                    <a:bodyPr/>
                    <a:lstStyle/>
                    <a:p>
                      <a:pPr marL="0" marR="0" indent="0" algn="l" defTabSz="914400" rtl="0" eaLnBrk="1" fontAlgn="base" latinLnBrk="0" hangingPunct="1">
                        <a:lnSpc>
                          <a:spcPct val="100000"/>
                        </a:lnSpc>
                        <a:spcBef>
                          <a:spcPts val="0"/>
                        </a:spcBef>
                        <a:spcAft>
                          <a:spcPts val="0"/>
                        </a:spcAft>
                        <a:buClrTx/>
                        <a:buSzTx/>
                        <a:buFontTx/>
                        <a:buNone/>
                        <a:tabLst/>
                        <a:defRPr/>
                      </a:pPr>
                      <a:r>
                        <a:rPr lang="es-MX" sz="750" b="0" i="0" kern="1200" dirty="0" smtClean="0">
                          <a:solidFill>
                            <a:schemeClr val="tx1"/>
                          </a:solidFill>
                          <a:effectLst/>
                          <a:latin typeface="Arial Narrow" panose="020B0606020202030204" pitchFamily="34" charset="0"/>
                          <a:ea typeface="+mn-ea"/>
                          <a:cs typeface="+mn-cs"/>
                          <a:sym typeface="Wingdings" panose="05000000000000000000" pitchFamily="2" charset="2"/>
                        </a:rPr>
                        <a:t></a:t>
                      </a:r>
                      <a:endParaRPr lang="es-MX" sz="750" dirty="0" smtClean="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l"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Orquestan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soluciones que benefician a todos.</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rtl="0" eaLnBrk="1" fontAlgn="base" latinLnBrk="0" hangingPunct="1"/>
                      <a:r>
                        <a:rPr lang="es-MX" sz="750" b="0" i="0" kern="1200" dirty="0" smtClean="0">
                          <a:solidFill>
                            <a:schemeClr val="tx1"/>
                          </a:solidFill>
                          <a:effectLst/>
                          <a:latin typeface="Arial Narrow" panose="020B0606020202030204" pitchFamily="34" charset="0"/>
                          <a:ea typeface="+mn-ea"/>
                          <a:cs typeface="+mn-cs"/>
                          <a:sym typeface="Wingdings" panose="05000000000000000000" pitchFamily="2" charset="2"/>
                        </a:rPr>
                        <a:t></a:t>
                      </a:r>
                      <a:endParaRPr lang="es-MX" sz="750"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l"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Guían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mediante el ejemplo.</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549059503"/>
                  </a:ext>
                </a:extLst>
              </a:tr>
              <a:tr h="0">
                <a:tc gridSpan="2">
                  <a:txBody>
                    <a:bodyPr/>
                    <a:lstStyle/>
                    <a:p>
                      <a:pPr algn="ctr" rtl="0" eaLnBrk="1" fontAlgn="base" latinLnBrk="0" hangingPunct="1"/>
                      <a:r>
                        <a:rPr lang="es-MX" sz="750" b="1" i="0" kern="1200" dirty="0" smtClean="0">
                          <a:solidFill>
                            <a:schemeClr val="tx1"/>
                          </a:solidFill>
                          <a:effectLst/>
                          <a:latin typeface="Arial Narrow" panose="020B0606020202030204" pitchFamily="34" charset="0"/>
                          <a:ea typeface="+mn-ea"/>
                          <a:cs typeface="+mn-cs"/>
                        </a:rPr>
                        <a:t>TOTAL 17. MANEJO DE CONFLICTOS</a:t>
                      </a:r>
                      <a:endParaRPr lang="es-MX" sz="750"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gridSpan="2">
                  <a:txBody>
                    <a:bodyPr/>
                    <a:lstStyle/>
                    <a:p>
                      <a:pPr algn="ctr" rtl="0" eaLnBrk="1" fontAlgn="base" latinLnBrk="0" hangingPunct="1"/>
                      <a:r>
                        <a:rPr lang="es-MX" sz="750" b="1" i="0" kern="1200" baseline="0" dirty="0" smtClean="0">
                          <a:solidFill>
                            <a:schemeClr val="tx1"/>
                          </a:solidFill>
                          <a:effectLst/>
                          <a:latin typeface="Arial Narrow" panose="020B0606020202030204" pitchFamily="34" charset="0"/>
                          <a:ea typeface="+mn-ea"/>
                          <a:cs typeface="+mn-cs"/>
                        </a:rPr>
                        <a:t>TOTAL 18. LIDERAZGO</a:t>
                      </a:r>
                      <a:endParaRPr lang="es-MX" sz="750"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589324544"/>
                  </a:ext>
                </a:extLst>
              </a:tr>
            </a:tbl>
          </a:graphicData>
        </a:graphic>
      </p:graphicFrame>
      <p:graphicFrame>
        <p:nvGraphicFramePr>
          <p:cNvPr id="6" name="Tabla 5"/>
          <p:cNvGraphicFramePr>
            <a:graphicFrameLocks noGrp="1"/>
          </p:cNvGraphicFramePr>
          <p:nvPr>
            <p:extLst/>
          </p:nvPr>
        </p:nvGraphicFramePr>
        <p:xfrm>
          <a:off x="478800" y="4429596"/>
          <a:ext cx="8208000" cy="1663700"/>
        </p:xfrm>
        <a:graphic>
          <a:graphicData uri="http://schemas.openxmlformats.org/drawingml/2006/table">
            <a:tbl>
              <a:tblPr firstRow="1" bandRow="1"/>
              <a:tblGrid>
                <a:gridCol w="222098">
                  <a:extLst>
                    <a:ext uri="{9D8B030D-6E8A-4147-A177-3AD203B41FA5}">
                      <a16:colId xmlns:a16="http://schemas.microsoft.com/office/drawing/2014/main" val="4136098472"/>
                    </a:ext>
                  </a:extLst>
                </a:gridCol>
                <a:gridCol w="3218824">
                  <a:extLst>
                    <a:ext uri="{9D8B030D-6E8A-4147-A177-3AD203B41FA5}">
                      <a16:colId xmlns:a16="http://schemas.microsoft.com/office/drawing/2014/main" val="2644987304"/>
                    </a:ext>
                  </a:extLst>
                </a:gridCol>
                <a:gridCol w="244631">
                  <a:extLst>
                    <a:ext uri="{9D8B030D-6E8A-4147-A177-3AD203B41FA5}">
                      <a16:colId xmlns:a16="http://schemas.microsoft.com/office/drawing/2014/main" val="2185020909"/>
                    </a:ext>
                  </a:extLst>
                </a:gridCol>
                <a:gridCol w="244631">
                  <a:extLst>
                    <a:ext uri="{9D8B030D-6E8A-4147-A177-3AD203B41FA5}">
                      <a16:colId xmlns:a16="http://schemas.microsoft.com/office/drawing/2014/main" val="1456876080"/>
                    </a:ext>
                  </a:extLst>
                </a:gridCol>
                <a:gridCol w="244631">
                  <a:extLst>
                    <a:ext uri="{9D8B030D-6E8A-4147-A177-3AD203B41FA5}">
                      <a16:colId xmlns:a16="http://schemas.microsoft.com/office/drawing/2014/main" val="2909937492"/>
                    </a:ext>
                  </a:extLst>
                </a:gridCol>
                <a:gridCol w="222098">
                  <a:extLst>
                    <a:ext uri="{9D8B030D-6E8A-4147-A177-3AD203B41FA5}">
                      <a16:colId xmlns:a16="http://schemas.microsoft.com/office/drawing/2014/main" val="1680528564"/>
                    </a:ext>
                  </a:extLst>
                </a:gridCol>
                <a:gridCol w="3077194">
                  <a:extLst>
                    <a:ext uri="{9D8B030D-6E8A-4147-A177-3AD203B41FA5}">
                      <a16:colId xmlns:a16="http://schemas.microsoft.com/office/drawing/2014/main" val="1524565075"/>
                    </a:ext>
                  </a:extLst>
                </a:gridCol>
                <a:gridCol w="244631">
                  <a:extLst>
                    <a:ext uri="{9D8B030D-6E8A-4147-A177-3AD203B41FA5}">
                      <a16:colId xmlns:a16="http://schemas.microsoft.com/office/drawing/2014/main" val="3157375952"/>
                    </a:ext>
                  </a:extLst>
                </a:gridCol>
                <a:gridCol w="244631">
                  <a:extLst>
                    <a:ext uri="{9D8B030D-6E8A-4147-A177-3AD203B41FA5}">
                      <a16:colId xmlns:a16="http://schemas.microsoft.com/office/drawing/2014/main" val="2049054030"/>
                    </a:ext>
                  </a:extLst>
                </a:gridCol>
                <a:gridCol w="244631">
                  <a:extLst>
                    <a:ext uri="{9D8B030D-6E8A-4147-A177-3AD203B41FA5}">
                      <a16:colId xmlns:a16="http://schemas.microsoft.com/office/drawing/2014/main" val="3775268712"/>
                    </a:ext>
                  </a:extLst>
                </a:gridCol>
              </a:tblGrid>
              <a:tr h="0">
                <a:tc gridSpan="5">
                  <a:txBody>
                    <a:bodyPr/>
                    <a:lstStyle/>
                    <a:p>
                      <a:pPr algn="ctr" rtl="0" eaLnBrk="1" fontAlgn="base" latinLnBrk="0" hangingPunct="1"/>
                      <a:r>
                        <a:rPr lang="es-MX" sz="750" b="1" i="0" kern="1200" baseline="0" dirty="0" smtClean="0">
                          <a:solidFill>
                            <a:schemeClr val="tx1"/>
                          </a:solidFill>
                          <a:effectLst/>
                          <a:latin typeface="Arial Narrow" panose="020B0606020202030204" pitchFamily="34" charset="0"/>
                          <a:ea typeface="+mn-ea"/>
                          <a:cs typeface="+mn-cs"/>
                        </a:rPr>
                        <a:t>21. COLABORACIÓN Y COOPERACIÓN</a:t>
                      </a:r>
                      <a:r>
                        <a:rPr lang="es-MX" sz="750" b="0" i="0" kern="1200" baseline="0" dirty="0" smtClean="0">
                          <a:solidFill>
                            <a:schemeClr val="tx1"/>
                          </a:solidFill>
                          <a:effectLst/>
                          <a:latin typeface="Arial Narrow" panose="020B0606020202030204" pitchFamily="34" charset="0"/>
                          <a:ea typeface="+mn-ea"/>
                          <a:cs typeface="+mn-cs"/>
                        </a:rPr>
                        <a:t>: </a:t>
                      </a:r>
                    </a:p>
                    <a:p>
                      <a:pPr algn="ctr" rtl="0" eaLnBrk="1" fontAlgn="base" latinLnBrk="0" hangingPunct="1"/>
                      <a:r>
                        <a:rPr lang="es-MX" sz="750" b="1" i="1" kern="1200" baseline="0" dirty="0" smtClean="0">
                          <a:solidFill>
                            <a:schemeClr val="tx1"/>
                          </a:solidFill>
                          <a:effectLst/>
                          <a:latin typeface="Arial Narrow" panose="020B0606020202030204" pitchFamily="34" charset="0"/>
                          <a:ea typeface="+mn-ea"/>
                          <a:cs typeface="+mn-cs"/>
                        </a:rPr>
                        <a:t>Significa: trabajar con otros para alcanzar objetivos compartidos</a:t>
                      </a:r>
                      <a:endParaRPr lang="es-MX" sz="750"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5">
                  <a:txBody>
                    <a:bodyPr/>
                    <a:lstStyle/>
                    <a:p>
                      <a:pPr algn="ctr" rtl="0" eaLnBrk="1" fontAlgn="base" latinLnBrk="0" hangingPunct="1"/>
                      <a:r>
                        <a:rPr lang="es-MX" sz="750" b="1" i="0" kern="1200" baseline="0" dirty="0" smtClean="0">
                          <a:solidFill>
                            <a:schemeClr val="tx1"/>
                          </a:solidFill>
                          <a:effectLst/>
                          <a:latin typeface="Arial Narrow" panose="020B0606020202030204" pitchFamily="34" charset="0"/>
                          <a:ea typeface="+mn-ea"/>
                          <a:cs typeface="+mn-cs"/>
                        </a:rPr>
                        <a:t>22. HABILIDADES DE EQUIPO</a:t>
                      </a:r>
                      <a:r>
                        <a:rPr lang="es-MX" sz="750" b="0" i="0" kern="1200" baseline="0" dirty="0" smtClean="0">
                          <a:solidFill>
                            <a:schemeClr val="tx1"/>
                          </a:solidFill>
                          <a:effectLst/>
                          <a:latin typeface="Arial Narrow" panose="020B0606020202030204" pitchFamily="34" charset="0"/>
                          <a:ea typeface="+mn-ea"/>
                          <a:cs typeface="+mn-cs"/>
                        </a:rPr>
                        <a:t>: </a:t>
                      </a:r>
                    </a:p>
                    <a:p>
                      <a:pPr algn="ctr" rtl="0" eaLnBrk="1" fontAlgn="base" latinLnBrk="0" hangingPunct="1"/>
                      <a:r>
                        <a:rPr lang="es-MX" sz="750" b="0" i="1" kern="1200" baseline="0" dirty="0" smtClean="0">
                          <a:solidFill>
                            <a:schemeClr val="tx1"/>
                          </a:solidFill>
                          <a:effectLst/>
                          <a:latin typeface="Arial Narrow" panose="020B0606020202030204" pitchFamily="34" charset="0"/>
                          <a:ea typeface="+mn-ea"/>
                          <a:cs typeface="+mn-cs"/>
                        </a:rPr>
                        <a:t>Implica: crear sinergia para trabajar en pos de /as metas colectivas</a:t>
                      </a:r>
                      <a:endParaRPr lang="es-MX" sz="750"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840680434"/>
                  </a:ext>
                </a:extLst>
              </a:tr>
              <a:tr h="0">
                <a:tc>
                  <a:txBody>
                    <a:bodyPr/>
                    <a:lstStyle/>
                    <a:p>
                      <a:pPr marL="0" algn="l" rtl="0" eaLnBrk="1" fontAlgn="ctr"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panose="020B060402020202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82296" marR="0" indent="-82296"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Equilibran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el  acento  puesto  en  la  tarea  con  la  atención  que  brindan  a las relaciones personales.</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l" rtl="0" eaLnBrk="1" fontAlgn="base" latinLnBrk="0" hangingPunct="1">
                        <a:spcBef>
                          <a:spcPts val="0"/>
                        </a:spcBef>
                        <a:spcAft>
                          <a:spcPts val="0"/>
                        </a:spcAft>
                        <a:tabLst>
                          <a:tab pos="622300" algn="l"/>
                        </a:tabLst>
                      </a:pP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Times New Roman" panose="02020603050405020304" pitchFamily="18" charset="0"/>
                          <a:sym typeface="Wingdings 2" panose="05020102010507070707" pitchFamily="18" charset="2"/>
                        </a:rPr>
                        <a:t></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Times New Roman" panose="02020603050405020304" pitchFamily="18" charset="0"/>
                        </a:rPr>
                        <a:t> Son un modelo de las cualidades de equipo: respeto, colaboración y  disposición a ayudar.</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3023243511"/>
                  </a:ext>
                </a:extLst>
              </a:tr>
              <a:tr h="0">
                <a:tc>
                  <a:txBody>
                    <a:bodyPr/>
                    <a:lstStyle/>
                    <a:p>
                      <a:pPr marL="0" algn="l" rtl="0" eaLnBrk="1" fontAlgn="ctr"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panose="020B060402020202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Colabora</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 compartiendo planes, información y recursos.</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Times New Roman" panose="02020603050405020304" pitchFamily="18" charset="0"/>
                          <a:sym typeface="Wingdings 2" panose="05020102010507070707" pitchFamily="18" charset="2"/>
                        </a:rPr>
                        <a:t></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Times New Roman" panose="02020603050405020304" pitchFamily="18" charset="0"/>
                        </a:rPr>
                        <a:t> Impulsan a todos los miembros hacia una participación activa y entusiasta.</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586960154"/>
                  </a:ext>
                </a:extLst>
              </a:tr>
              <a:tr h="0">
                <a:tc>
                  <a:txBody>
                    <a:bodyPr/>
                    <a:lstStyle/>
                    <a:p>
                      <a:pPr marL="0" marR="0" indent="0" algn="l" rtl="0" eaLnBrk="1" fontAlgn="base"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panose="020B060402020202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Promueven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un clima amigable y cooperativo.</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ctr" rtl="0" eaLnBrk="0" fontAlgn="base" latinLnBrk="0" hangingPunct="0">
                        <a:spcBef>
                          <a:spcPts val="0"/>
                        </a:spcBef>
                        <a:spcAft>
                          <a:spcPts val="0"/>
                        </a:spcAft>
                      </a:pPr>
                      <a:r>
                        <a:rPr lang="es-MX" sz="750" b="0" i="0" u="none" strike="noStrike" kern="1200" dirty="0">
                          <a:solidFill>
                            <a:srgbClr val="000000"/>
                          </a:solidFill>
                          <a:effectLst/>
                          <a:latin typeface="Arial Narrow" panose="020B060602020203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Times New Roman" panose="02020603050405020304" pitchFamily="18" charset="0"/>
                          <a:sym typeface="Wingdings 2" panose="05020102010507070707" pitchFamily="18" charset="2"/>
                        </a:rPr>
                        <a:t></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Times New Roman" panose="02020603050405020304" pitchFamily="18" charset="0"/>
                        </a:rPr>
                        <a:t> Fortalecen la identidad de equipo, el espíritu de cuerpo y el compromiso.</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2647225489"/>
                  </a:ext>
                </a:extLst>
              </a:tr>
              <a:tr h="0">
                <a:tc>
                  <a:txBody>
                    <a:bodyPr/>
                    <a:lstStyle/>
                    <a:p>
                      <a:pPr marL="0" marR="0" indent="0" algn="l" rtl="0" eaLnBrk="1" fontAlgn="base"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sym typeface="Wingdings" panose="05000000000000000000" pitchFamily="2" charset="2"/>
                        </a:rPr>
                        <a:t></a:t>
                      </a:r>
                      <a:endParaRPr lang="es-MX" sz="750" b="0" i="0" u="none" strike="noStrike" dirty="0">
                        <a:effectLst/>
                        <a:latin typeface="Arial" panose="020B060402020202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Descubren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y alimentan las oportunidades de colaborar.</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base"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Times New Roman" panose="02020603050405020304" pitchFamily="18" charset="0"/>
                          <a:sym typeface="Wingdings 2" panose="05020102010507070707" pitchFamily="18" charset="2"/>
                        </a:rPr>
                        <a:t></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Times New Roman" panose="02020603050405020304" pitchFamily="18" charset="0"/>
                        </a:rPr>
                        <a:t> Protegen al grupo y a su reputación; comparten los méritos.</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382076515"/>
                  </a:ext>
                </a:extLst>
              </a:tr>
              <a:tr h="0">
                <a:tc gridSpan="2">
                  <a:txBody>
                    <a:bodyPr/>
                    <a:lstStyle/>
                    <a:p>
                      <a:pPr algn="ctr" rtl="0" eaLnBrk="1" fontAlgn="base" latinLnBrk="0" hangingPunct="1"/>
                      <a:r>
                        <a:rPr lang="es-MX" sz="750" b="1" i="0" kern="1200" dirty="0" smtClean="0">
                          <a:solidFill>
                            <a:schemeClr val="tx1"/>
                          </a:solidFill>
                          <a:effectLst/>
                          <a:latin typeface="Arial Narrow" panose="020B0606020202030204" pitchFamily="34" charset="0"/>
                          <a:ea typeface="+mn-ea"/>
                          <a:cs typeface="+mn-cs"/>
                        </a:rPr>
                        <a:t>TOTAL</a:t>
                      </a:r>
                      <a:r>
                        <a:rPr lang="es-MX" sz="750" b="1" i="0" kern="1200" baseline="0" dirty="0" smtClean="0">
                          <a:solidFill>
                            <a:schemeClr val="tx1"/>
                          </a:solidFill>
                          <a:effectLst/>
                          <a:latin typeface="Arial Narrow" panose="020B0606020202030204" pitchFamily="34" charset="0"/>
                          <a:ea typeface="+mn-ea"/>
                          <a:cs typeface="+mn-cs"/>
                        </a:rPr>
                        <a:t>  21. COLABORACIÓN Y COOPERACIÓN</a:t>
                      </a:r>
                      <a:endParaRPr lang="es-MX" sz="750"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gridSpan="2">
                  <a:txBody>
                    <a:bodyPr/>
                    <a:lstStyle/>
                    <a:p>
                      <a:pPr algn="ctr" rtl="0" eaLnBrk="1" fontAlgn="base" latinLnBrk="0" hangingPunct="1"/>
                      <a:r>
                        <a:rPr lang="es-MX" sz="750" b="1" i="0" kern="1200" baseline="0" dirty="0" smtClean="0">
                          <a:solidFill>
                            <a:schemeClr val="tx1"/>
                          </a:solidFill>
                          <a:effectLst/>
                          <a:latin typeface="Arial Narrow" panose="020B0606020202030204" pitchFamily="34" charset="0"/>
                          <a:ea typeface="+mn-ea"/>
                          <a:cs typeface="+mn-cs"/>
                        </a:rPr>
                        <a:t>TOTAL  22. HABILIDADES DE EQUIPO</a:t>
                      </a:r>
                      <a:endParaRPr lang="es-MX" sz="750"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110158163"/>
                  </a:ext>
                </a:extLst>
              </a:tr>
              <a:tr h="0">
                <a:tc gridSpan="2">
                  <a:txBody>
                    <a:bodyPr/>
                    <a:lstStyle/>
                    <a:p>
                      <a:pPr algn="ctr" rtl="0" eaLnBrk="1" fontAlgn="base" latinLnBrk="0" hangingPunct="1"/>
                      <a:endParaRPr lang="es-MX" sz="750" dirty="0">
                        <a:effectLst/>
                        <a:latin typeface="Arial Narrow" panose="020B0606020202030204" pitchFamily="34" charset="0"/>
                      </a:endParaRPr>
                    </a:p>
                  </a:txBody>
                  <a:tcPr marL="86233" marR="86233" marT="43180" marB="4318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hMerge="1">
                  <a:txBody>
                    <a:bodyPr/>
                    <a:lstStyle/>
                    <a:p>
                      <a:endParaRPr lang="es-MX"/>
                    </a:p>
                  </a:txBody>
                  <a:tcPr/>
                </a:tc>
                <a:tc gridSpan="3">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anchor="ctr">
                    <a:lnL w="19050" cap="flat" cmpd="sng" algn="ctr">
                      <a:no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gridSpan="2">
                  <a:txBody>
                    <a:bodyPr/>
                    <a:lstStyle/>
                    <a:p>
                      <a:pPr algn="ctr" rtl="0" eaLnBrk="1" fontAlgn="base" latinLnBrk="0" hangingPunct="1"/>
                      <a:r>
                        <a:rPr lang="es-MX" sz="750" b="1" dirty="0" smtClean="0">
                          <a:effectLst/>
                          <a:latin typeface="Arial Narrow" panose="020B0606020202030204" pitchFamily="34" charset="0"/>
                        </a:rPr>
                        <a:t>V.</a:t>
                      </a:r>
                      <a:r>
                        <a:rPr lang="es-MX" sz="750" b="1" baseline="0" dirty="0" smtClean="0">
                          <a:effectLst/>
                          <a:latin typeface="Arial Narrow" panose="020B0606020202030204" pitchFamily="34" charset="0"/>
                        </a:rPr>
                        <a:t> HABILIDADES SOCIALES. GRAN TOTAL</a:t>
                      </a:r>
                      <a:endParaRPr lang="es-MX" sz="750" b="1"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gridSpan="3">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23466056"/>
                  </a:ext>
                </a:extLst>
              </a:tr>
            </a:tbl>
          </a:graphicData>
        </a:graphic>
      </p:graphicFrame>
      <p:graphicFrame>
        <p:nvGraphicFramePr>
          <p:cNvPr id="7" name="Tabla 6"/>
          <p:cNvGraphicFramePr>
            <a:graphicFrameLocks noGrp="1"/>
          </p:cNvGraphicFramePr>
          <p:nvPr>
            <p:extLst/>
          </p:nvPr>
        </p:nvGraphicFramePr>
        <p:xfrm>
          <a:off x="461287" y="908720"/>
          <a:ext cx="8208001" cy="1457960"/>
        </p:xfrm>
        <a:graphic>
          <a:graphicData uri="http://schemas.openxmlformats.org/drawingml/2006/table">
            <a:tbl>
              <a:tblPr firstRow="1" bandRow="1"/>
              <a:tblGrid>
                <a:gridCol w="219177">
                  <a:extLst>
                    <a:ext uri="{9D8B030D-6E8A-4147-A177-3AD203B41FA5}">
                      <a16:colId xmlns:a16="http://schemas.microsoft.com/office/drawing/2014/main" val="680325299"/>
                    </a:ext>
                  </a:extLst>
                </a:gridCol>
                <a:gridCol w="3221745">
                  <a:extLst>
                    <a:ext uri="{9D8B030D-6E8A-4147-A177-3AD203B41FA5}">
                      <a16:colId xmlns:a16="http://schemas.microsoft.com/office/drawing/2014/main" val="1813617537"/>
                    </a:ext>
                  </a:extLst>
                </a:gridCol>
                <a:gridCol w="244631">
                  <a:extLst>
                    <a:ext uri="{9D8B030D-6E8A-4147-A177-3AD203B41FA5}">
                      <a16:colId xmlns:a16="http://schemas.microsoft.com/office/drawing/2014/main" val="3517828259"/>
                    </a:ext>
                  </a:extLst>
                </a:gridCol>
                <a:gridCol w="244631">
                  <a:extLst>
                    <a:ext uri="{9D8B030D-6E8A-4147-A177-3AD203B41FA5}">
                      <a16:colId xmlns:a16="http://schemas.microsoft.com/office/drawing/2014/main" val="349476540"/>
                    </a:ext>
                  </a:extLst>
                </a:gridCol>
                <a:gridCol w="244631">
                  <a:extLst>
                    <a:ext uri="{9D8B030D-6E8A-4147-A177-3AD203B41FA5}">
                      <a16:colId xmlns:a16="http://schemas.microsoft.com/office/drawing/2014/main" val="2240804625"/>
                    </a:ext>
                  </a:extLst>
                </a:gridCol>
                <a:gridCol w="222098">
                  <a:extLst>
                    <a:ext uri="{9D8B030D-6E8A-4147-A177-3AD203B41FA5}">
                      <a16:colId xmlns:a16="http://schemas.microsoft.com/office/drawing/2014/main" val="395325627"/>
                    </a:ext>
                  </a:extLst>
                </a:gridCol>
                <a:gridCol w="3077195">
                  <a:extLst>
                    <a:ext uri="{9D8B030D-6E8A-4147-A177-3AD203B41FA5}">
                      <a16:colId xmlns:a16="http://schemas.microsoft.com/office/drawing/2014/main" val="2629869316"/>
                    </a:ext>
                  </a:extLst>
                </a:gridCol>
                <a:gridCol w="244631">
                  <a:extLst>
                    <a:ext uri="{9D8B030D-6E8A-4147-A177-3AD203B41FA5}">
                      <a16:colId xmlns:a16="http://schemas.microsoft.com/office/drawing/2014/main" val="3167456644"/>
                    </a:ext>
                  </a:extLst>
                </a:gridCol>
                <a:gridCol w="244631">
                  <a:extLst>
                    <a:ext uri="{9D8B030D-6E8A-4147-A177-3AD203B41FA5}">
                      <a16:colId xmlns:a16="http://schemas.microsoft.com/office/drawing/2014/main" val="2723072275"/>
                    </a:ext>
                  </a:extLst>
                </a:gridCol>
                <a:gridCol w="244631">
                  <a:extLst>
                    <a:ext uri="{9D8B030D-6E8A-4147-A177-3AD203B41FA5}">
                      <a16:colId xmlns:a16="http://schemas.microsoft.com/office/drawing/2014/main" val="3947120812"/>
                    </a:ext>
                  </a:extLst>
                </a:gridCol>
              </a:tblGrid>
              <a:tr h="0">
                <a:tc gridSpan="5">
                  <a:txBody>
                    <a:bodyPr/>
                    <a:lstStyle/>
                    <a:p>
                      <a:pPr algn="ctr" rtl="0" eaLnBrk="1" fontAlgn="base" latinLnBrk="0" hangingPunct="1"/>
                      <a:r>
                        <a:rPr lang="es-MX" sz="750" b="1" i="0" kern="1200" baseline="0" dirty="0" smtClean="0">
                          <a:solidFill>
                            <a:schemeClr val="tx1"/>
                          </a:solidFill>
                          <a:effectLst/>
                          <a:latin typeface="Arial Narrow" panose="020B0606020202030204" pitchFamily="34" charset="0"/>
                          <a:ea typeface="+mn-ea"/>
                          <a:cs typeface="+mn-cs"/>
                        </a:rPr>
                        <a:t>17. MANEJO DE CONFLICTOS</a:t>
                      </a:r>
                      <a:r>
                        <a:rPr lang="es-MX" sz="750" b="0" i="0" kern="1200" baseline="0" dirty="0" smtClean="0">
                          <a:solidFill>
                            <a:schemeClr val="tx1"/>
                          </a:solidFill>
                          <a:effectLst/>
                          <a:latin typeface="Arial Narrow" panose="020B0606020202030204" pitchFamily="34" charset="0"/>
                          <a:ea typeface="+mn-ea"/>
                          <a:cs typeface="+mn-cs"/>
                        </a:rPr>
                        <a:t>: </a:t>
                      </a:r>
                    </a:p>
                    <a:p>
                      <a:pPr algn="ctr" rtl="0" eaLnBrk="1" fontAlgn="base" latinLnBrk="0" hangingPunct="1"/>
                      <a:r>
                        <a:rPr lang="es-MX" sz="750" b="1" i="1" kern="1200" baseline="0" dirty="0" smtClean="0">
                          <a:solidFill>
                            <a:schemeClr val="tx1"/>
                          </a:solidFill>
                          <a:effectLst/>
                          <a:latin typeface="Arial Narrow" panose="020B0606020202030204" pitchFamily="34" charset="0"/>
                          <a:ea typeface="+mn-ea"/>
                          <a:cs typeface="+mn-cs"/>
                        </a:rPr>
                        <a:t>Significa: negociar y resolver desacuerdos</a:t>
                      </a:r>
                      <a:endParaRPr lang="es-MX" sz="750"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5">
                  <a:txBody>
                    <a:bodyPr/>
                    <a:lstStyle/>
                    <a:p>
                      <a:pPr algn="ctr" rtl="0" eaLnBrk="1" fontAlgn="base" latinLnBrk="0" hangingPunct="1"/>
                      <a:r>
                        <a:rPr lang="es-MX" sz="750" b="1" i="0" kern="1200" baseline="0" dirty="0" smtClean="0">
                          <a:solidFill>
                            <a:schemeClr val="tx1"/>
                          </a:solidFill>
                          <a:effectLst/>
                          <a:latin typeface="Arial Narrow" panose="020B0606020202030204" pitchFamily="34" charset="0"/>
                          <a:ea typeface="+mn-ea"/>
                          <a:cs typeface="+mn-cs"/>
                        </a:rPr>
                        <a:t>18. LIDERAZGO: </a:t>
                      </a:r>
                    </a:p>
                    <a:p>
                      <a:pPr algn="ctr" rtl="0" eaLnBrk="1" fontAlgn="base" latinLnBrk="0" hangingPunct="1"/>
                      <a:r>
                        <a:rPr lang="es-MX" sz="750" b="1" i="1" kern="1200" baseline="0" dirty="0" smtClean="0">
                          <a:solidFill>
                            <a:schemeClr val="tx1"/>
                          </a:solidFill>
                          <a:effectLst/>
                          <a:latin typeface="Arial Narrow" panose="020B0606020202030204" pitchFamily="34" charset="0"/>
                          <a:ea typeface="+mn-ea"/>
                          <a:cs typeface="+mn-cs"/>
                        </a:rPr>
                        <a:t>Implica: inspirar y guiar a individuos o grupos</a:t>
                      </a:r>
                      <a:endParaRPr lang="es-MX" sz="750"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880251403"/>
                  </a:ext>
                </a:extLst>
              </a:tr>
              <a:tr h="0">
                <a:tc>
                  <a:txBody>
                    <a:bodyPr/>
                    <a:lstStyle/>
                    <a:p>
                      <a:pPr marL="0" algn="l" rtl="0" eaLnBrk="1" fontAlgn="ctr"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l" rtl="0" eaLnBrk="1" fontAlgn="base" latinLnBrk="0" hangingPunct="1">
                        <a:spcBef>
                          <a:spcPts val="0"/>
                        </a:spcBef>
                        <a:spcAft>
                          <a:spcPts val="0"/>
                        </a:spcAft>
                        <a:tabLst>
                          <a:tab pos="622300" algn="l"/>
                          <a:tab pos="6858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Manejan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con diplomacia y tacto situaciones tensas y personas difíciles.</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Articulan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y   despiertan  entusiasmo  </a:t>
                      </a: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para compartir una visión y una misión</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558563996"/>
                  </a:ext>
                </a:extLst>
              </a:tr>
              <a:tr h="0">
                <a:tc>
                  <a:txBody>
                    <a:bodyPr/>
                    <a:lstStyle/>
                    <a:p>
                      <a:pPr marL="0" algn="l" rtl="0" eaLnBrk="1" fontAlgn="ctr"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l"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Detectan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los  potenciales  conflictos,  ponen  al  descubierto  los   desacuerdos   y ayudan a reducirlos.</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Se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ponen a la vanguardia cuando es necesario, cualquiera sea su cargo.</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473568848"/>
                  </a:ext>
                </a:extLst>
              </a:tr>
              <a:tr h="0">
                <a:tc>
                  <a:txBody>
                    <a:bodyPr/>
                    <a:lstStyle/>
                    <a:p>
                      <a:pPr marL="0" marR="0" indent="0" algn="l" rtl="0" eaLnBrk="1" fontAlgn="base" latinLnBrk="0" hangingPunct="1">
                        <a:spcBef>
                          <a:spcPts val="0"/>
                        </a:spcBef>
                        <a:spcAft>
                          <a:spcPts val="0"/>
                        </a:spcAft>
                      </a:pPr>
                      <a:r>
                        <a:rPr lang="es-MX" sz="750" b="0" i="0" u="none" strike="noStrike" kern="1200" dirty="0">
                          <a:solidFill>
                            <a:srgbClr val="000000"/>
                          </a:solidFill>
                          <a:effectLst/>
                          <a:latin typeface="Arial Narrow" panose="020B0606020202030204" pitchFamily="34" charset="0"/>
                          <a:cs typeface="Arial" panose="020B060402020202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l"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Alientan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el debate y la discusión franca.</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ctr" rtl="0" eaLnBrk="0" fontAlgn="base" latinLnBrk="0" hangingPunct="0">
                        <a:spcBef>
                          <a:spcPts val="0"/>
                        </a:spcBef>
                        <a:spcAft>
                          <a:spcPts val="0"/>
                        </a:spcAft>
                      </a:pPr>
                      <a:r>
                        <a:rPr lang="es-MX" sz="750" b="0" i="0" u="none" strike="noStrike" kern="1200" dirty="0">
                          <a:solidFill>
                            <a:srgbClr val="000000"/>
                          </a:solidFill>
                          <a:effectLst/>
                          <a:latin typeface="Arial Narrow" panose="020B0606020202030204" pitchFamily="34" charset="0"/>
                          <a:sym typeface="Wingdings" panose="05000000000000000000" pitchFamily="2" charset="2"/>
                        </a:rPr>
                        <a:t></a:t>
                      </a:r>
                      <a:endParaRPr lang="es-MX" sz="750" b="0" i="0" u="none" strike="noStrike"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just"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Orientan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el desempeño de otros, haciéndoles asumir su responsabilidad.</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426973484"/>
                  </a:ext>
                </a:extLst>
              </a:tr>
              <a:tr h="0">
                <a:tc>
                  <a:txBody>
                    <a:bodyPr/>
                    <a:lstStyle/>
                    <a:p>
                      <a:pPr marL="0" marR="0" indent="0" algn="l" defTabSz="914400" rtl="0" eaLnBrk="1" fontAlgn="base" latinLnBrk="0" hangingPunct="1">
                        <a:lnSpc>
                          <a:spcPct val="100000"/>
                        </a:lnSpc>
                        <a:spcBef>
                          <a:spcPts val="0"/>
                        </a:spcBef>
                        <a:spcAft>
                          <a:spcPts val="0"/>
                        </a:spcAft>
                        <a:buClrTx/>
                        <a:buSzTx/>
                        <a:buFontTx/>
                        <a:buNone/>
                        <a:tabLst/>
                        <a:defRPr/>
                      </a:pPr>
                      <a:r>
                        <a:rPr lang="es-MX" sz="750" b="0" i="0" kern="1200" dirty="0" smtClean="0">
                          <a:solidFill>
                            <a:schemeClr val="tx1"/>
                          </a:solidFill>
                          <a:effectLst/>
                          <a:latin typeface="Arial Narrow" panose="020B0606020202030204" pitchFamily="34" charset="0"/>
                          <a:ea typeface="+mn-ea"/>
                          <a:cs typeface="+mn-cs"/>
                          <a:sym typeface="Wingdings" panose="05000000000000000000" pitchFamily="2" charset="2"/>
                        </a:rPr>
                        <a:t></a:t>
                      </a:r>
                      <a:endParaRPr lang="es-MX" sz="750" dirty="0" smtClean="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l"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Orquestan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soluciones que benefician a todos.</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rtl="0" eaLnBrk="1" fontAlgn="base" latinLnBrk="0" hangingPunct="1"/>
                      <a:r>
                        <a:rPr lang="es-MX" sz="750" b="0" i="0" kern="1200" dirty="0" smtClean="0">
                          <a:solidFill>
                            <a:schemeClr val="tx1"/>
                          </a:solidFill>
                          <a:effectLst/>
                          <a:latin typeface="Arial Narrow" panose="020B0606020202030204" pitchFamily="34" charset="0"/>
                          <a:ea typeface="+mn-ea"/>
                          <a:cs typeface="+mn-cs"/>
                          <a:sym typeface="Wingdings" panose="05000000000000000000" pitchFamily="2" charset="2"/>
                        </a:rPr>
                        <a:t></a:t>
                      </a:r>
                      <a:endParaRPr lang="es-MX" sz="750"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marR="0" indent="0" algn="l" rtl="0" eaLnBrk="1" fontAlgn="base" latinLnBrk="0" hangingPunct="1">
                        <a:spcBef>
                          <a:spcPts val="0"/>
                        </a:spcBef>
                        <a:spcAft>
                          <a:spcPts val="0"/>
                        </a:spcAft>
                        <a:tabLst>
                          <a:tab pos="622300" algn="l"/>
                        </a:tabLst>
                      </a:pPr>
                      <a:r>
                        <a:rPr lang="es-MX" sz="75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Guían </a:t>
                      </a:r>
                      <a:r>
                        <a:rPr lang="es-MX" sz="75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mediante el ejemplo.</a:t>
                      </a: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549059503"/>
                  </a:ext>
                </a:extLst>
              </a:tr>
              <a:tr h="0">
                <a:tc gridSpan="2">
                  <a:txBody>
                    <a:bodyPr/>
                    <a:lstStyle/>
                    <a:p>
                      <a:pPr algn="ctr" rtl="0" eaLnBrk="1" fontAlgn="base" latinLnBrk="0" hangingPunct="1"/>
                      <a:r>
                        <a:rPr lang="es-MX" sz="750" b="1" i="0" kern="1200" dirty="0" smtClean="0">
                          <a:solidFill>
                            <a:schemeClr val="tx1"/>
                          </a:solidFill>
                          <a:effectLst/>
                          <a:latin typeface="Arial Narrow" panose="020B0606020202030204" pitchFamily="34" charset="0"/>
                          <a:ea typeface="+mn-ea"/>
                          <a:cs typeface="+mn-cs"/>
                        </a:rPr>
                        <a:t>TOTAL 17. MANEJO DE CONFLICTOS</a:t>
                      </a:r>
                      <a:endParaRPr lang="es-MX" sz="750" dirty="0">
                        <a:effectLst/>
                        <a:latin typeface="Arial Narrow" panose="020B0606020202030204" pitchFamily="34" charset="0"/>
                      </a:endParaRPr>
                    </a:p>
                  </a:txBody>
                  <a:tcPr marL="86233" marR="86233" marT="43180" marB="4318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marL="0" algn="ctr"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anchor="ctr">
                    <a:lnL w="6350" cap="flat" cmpd="sng" algn="ctr">
                      <a:solidFill>
                        <a:schemeClr val="tx2">
                          <a:lumMod val="75000"/>
                        </a:schemeClr>
                      </a:solidFill>
                      <a:prstDash val="solid"/>
                      <a:round/>
                      <a:headEnd type="none" w="med" len="med"/>
                      <a:tailEnd type="none" w="med" len="med"/>
                    </a:lnL>
                    <a:lnR w="190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gridSpan="2">
                  <a:txBody>
                    <a:bodyPr/>
                    <a:lstStyle/>
                    <a:p>
                      <a:pPr algn="ctr" rtl="0" eaLnBrk="1" fontAlgn="base" latinLnBrk="0" hangingPunct="1"/>
                      <a:r>
                        <a:rPr lang="es-MX" sz="750" b="1" i="0" kern="1200" baseline="0" dirty="0" smtClean="0">
                          <a:solidFill>
                            <a:schemeClr val="tx1"/>
                          </a:solidFill>
                          <a:effectLst/>
                          <a:latin typeface="Arial Narrow" panose="020B0606020202030204" pitchFamily="34" charset="0"/>
                          <a:ea typeface="+mn-ea"/>
                          <a:cs typeface="+mn-cs"/>
                        </a:rPr>
                        <a:t>TOTAL 18. LIDERAZGO</a:t>
                      </a:r>
                      <a:endParaRPr lang="es-MX" sz="750" dirty="0">
                        <a:effectLst/>
                        <a:latin typeface="Arial Narrow" panose="020B0606020202030204" pitchFamily="34" charset="0"/>
                      </a:endParaRPr>
                    </a:p>
                  </a:txBody>
                  <a:tcPr marL="86233" marR="86233" marT="43180" marB="43180" anchor="ctr">
                    <a:lnL w="190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gridSpan="3">
                  <a:txBody>
                    <a:bodyPr/>
                    <a:lstStyle/>
                    <a:p>
                      <a:pPr marL="0" algn="l" rtl="0" eaLnBrk="1" fontAlgn="t" latinLnBrk="0" hangingPunct="1">
                        <a:spcBef>
                          <a:spcPts val="0"/>
                        </a:spcBef>
                        <a:spcAft>
                          <a:spcPts val="0"/>
                        </a:spcAft>
                      </a:pPr>
                      <a:endParaRPr lang="es-MX" sz="750" b="0" i="0" u="none" strike="noStrike" dirty="0">
                        <a:effectLst/>
                        <a:latin typeface="Arial Narrow" panose="020B0606020202030204" pitchFamily="34" charset="0"/>
                      </a:endParaRPr>
                    </a:p>
                  </a:txBody>
                  <a:tcPr marL="86233" marR="86233" marT="43180" marB="4318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589324544"/>
                  </a:ext>
                </a:extLst>
              </a:tr>
            </a:tbl>
          </a:graphicData>
        </a:graphic>
      </p:graphicFrame>
      <p:graphicFrame>
        <p:nvGraphicFramePr>
          <p:cNvPr id="8" name="2 Tabla"/>
          <p:cNvGraphicFramePr>
            <a:graphicFrameLocks noGrp="1"/>
          </p:cNvGraphicFramePr>
          <p:nvPr>
            <p:extLst/>
          </p:nvPr>
        </p:nvGraphicFramePr>
        <p:xfrm>
          <a:off x="467545" y="188640"/>
          <a:ext cx="8201743" cy="198200"/>
        </p:xfrm>
        <a:graphic>
          <a:graphicData uri="http://schemas.openxmlformats.org/drawingml/2006/table">
            <a:tbl>
              <a:tblPr/>
              <a:tblGrid>
                <a:gridCol w="1387707">
                  <a:extLst>
                    <a:ext uri="{9D8B030D-6E8A-4147-A177-3AD203B41FA5}">
                      <a16:colId xmlns:a16="http://schemas.microsoft.com/office/drawing/2014/main" val="20000"/>
                    </a:ext>
                  </a:extLst>
                </a:gridCol>
                <a:gridCol w="788028">
                  <a:extLst>
                    <a:ext uri="{9D8B030D-6E8A-4147-A177-3AD203B41FA5}">
                      <a16:colId xmlns:a16="http://schemas.microsoft.com/office/drawing/2014/main" val="2489667975"/>
                    </a:ext>
                  </a:extLst>
                </a:gridCol>
                <a:gridCol w="2005889">
                  <a:extLst>
                    <a:ext uri="{9D8B030D-6E8A-4147-A177-3AD203B41FA5}">
                      <a16:colId xmlns:a16="http://schemas.microsoft.com/office/drawing/2014/main" val="4112727116"/>
                    </a:ext>
                  </a:extLst>
                </a:gridCol>
                <a:gridCol w="716389">
                  <a:extLst>
                    <a:ext uri="{9D8B030D-6E8A-4147-A177-3AD203B41FA5}">
                      <a16:colId xmlns:a16="http://schemas.microsoft.com/office/drawing/2014/main" val="20002"/>
                    </a:ext>
                  </a:extLst>
                </a:gridCol>
                <a:gridCol w="602374">
                  <a:extLst>
                    <a:ext uri="{9D8B030D-6E8A-4147-A177-3AD203B41FA5}">
                      <a16:colId xmlns:a16="http://schemas.microsoft.com/office/drawing/2014/main" val="20003"/>
                    </a:ext>
                  </a:extLst>
                </a:gridCol>
                <a:gridCol w="758764">
                  <a:extLst>
                    <a:ext uri="{9D8B030D-6E8A-4147-A177-3AD203B41FA5}">
                      <a16:colId xmlns:a16="http://schemas.microsoft.com/office/drawing/2014/main" val="1733146758"/>
                    </a:ext>
                  </a:extLst>
                </a:gridCol>
                <a:gridCol w="514494">
                  <a:extLst>
                    <a:ext uri="{9D8B030D-6E8A-4147-A177-3AD203B41FA5}">
                      <a16:colId xmlns:a16="http://schemas.microsoft.com/office/drawing/2014/main" val="20005"/>
                    </a:ext>
                  </a:extLst>
                </a:gridCol>
                <a:gridCol w="549214">
                  <a:extLst>
                    <a:ext uri="{9D8B030D-6E8A-4147-A177-3AD203B41FA5}">
                      <a16:colId xmlns:a16="http://schemas.microsoft.com/office/drawing/2014/main" val="20007"/>
                    </a:ext>
                  </a:extLst>
                </a:gridCol>
                <a:gridCol w="244095">
                  <a:extLst>
                    <a:ext uri="{9D8B030D-6E8A-4147-A177-3AD203B41FA5}">
                      <a16:colId xmlns:a16="http://schemas.microsoft.com/office/drawing/2014/main" val="20008"/>
                    </a:ext>
                  </a:extLst>
                </a:gridCol>
                <a:gridCol w="317395">
                  <a:extLst>
                    <a:ext uri="{9D8B030D-6E8A-4147-A177-3AD203B41FA5}">
                      <a16:colId xmlns:a16="http://schemas.microsoft.com/office/drawing/2014/main" val="3157928155"/>
                    </a:ext>
                  </a:extLst>
                </a:gridCol>
                <a:gridCol w="317394">
                  <a:extLst>
                    <a:ext uri="{9D8B030D-6E8A-4147-A177-3AD203B41FA5}">
                      <a16:colId xmlns:a16="http://schemas.microsoft.com/office/drawing/2014/main" val="1722002891"/>
                    </a:ext>
                  </a:extLst>
                </a:gridCol>
              </a:tblGrid>
              <a:tr h="198200">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TGE -</a:t>
                      </a:r>
                      <a:r>
                        <a:rPr lang="es-MX" sz="700" b="1" i="0" u="none" strike="noStrike" kern="1200" baseline="0" dirty="0" smtClean="0">
                          <a:solidFill>
                            <a:srgbClr val="000000"/>
                          </a:solidFill>
                          <a:effectLst/>
                          <a:latin typeface="Arial Narrow" panose="020B0606020202030204" pitchFamily="34" charset="0"/>
                          <a:cs typeface="Arial"/>
                        </a:rPr>
                        <a:t>2021 </a:t>
                      </a:r>
                      <a:r>
                        <a:rPr lang="es-MX" sz="700" b="1" i="0" u="none" strike="noStrike" kern="1200" baseline="0" dirty="0">
                          <a:solidFill>
                            <a:srgbClr val="000000"/>
                          </a:solidFill>
                          <a:effectLst/>
                          <a:latin typeface="Arial Narrow" panose="020B0606020202030204" pitchFamily="34" charset="0"/>
                          <a:cs typeface="Arial"/>
                        </a:rPr>
                        <a:t>– </a:t>
                      </a:r>
                      <a:r>
                        <a:rPr lang="es-MX" sz="700" b="1" i="0" u="none" strike="noStrike" kern="1200" baseline="0" dirty="0" smtClean="0">
                          <a:solidFill>
                            <a:srgbClr val="000000"/>
                          </a:solidFill>
                          <a:effectLst/>
                          <a:latin typeface="Arial Narrow" panose="020B0606020202030204" pitchFamily="34" charset="0"/>
                          <a:cs typeface="Arial"/>
                        </a:rPr>
                        <a:t>2022. </a:t>
                      </a:r>
                      <a:r>
                        <a:rPr lang="es-MX" sz="700" b="1" i="0" u="none" strike="noStrike" kern="1200" baseline="0" dirty="0">
                          <a:solidFill>
                            <a:srgbClr val="000000"/>
                          </a:solidFill>
                          <a:effectLst/>
                          <a:latin typeface="Arial Narrow" panose="020B0606020202030204" pitchFamily="34" charset="0"/>
                          <a:cs typeface="Arial"/>
                        </a:rPr>
                        <a:t>MÓDULO </a:t>
                      </a:r>
                      <a:r>
                        <a:rPr lang="es-MX" sz="700" b="1" i="0" u="none" strike="noStrike" kern="1200" baseline="0" dirty="0" smtClean="0">
                          <a:solidFill>
                            <a:srgbClr val="000000"/>
                          </a:solidFill>
                          <a:effectLst/>
                          <a:latin typeface="Arial Narrow" panose="020B0606020202030204" pitchFamily="34" charset="0"/>
                          <a:cs typeface="Arial"/>
                        </a:rPr>
                        <a:t>I</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r>
                        <a:rPr lang="es-MX" sz="700" b="0" i="0" u="none" strike="noStrike" dirty="0" smtClean="0">
                          <a:effectLst/>
                          <a:latin typeface="Arial Narrow" panose="020B0606020202030204" pitchFamily="34" charset="0"/>
                        </a:rPr>
                        <a:t>NOMBRE:</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es-MX" sz="700" dirty="0" smtClean="0">
                          <a:latin typeface="Arial Narrow" panose="020B0606020202030204" pitchFamily="34" charset="0"/>
                        </a:rPr>
                        <a:t>CARRERA</a:t>
                      </a:r>
                      <a:endParaRPr lang="es-MX" sz="70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700" b="0" i="0" u="none" strike="noStrike" dirty="0" smtClean="0">
                          <a:effectLst/>
                          <a:latin typeface="Arial Narrow" panose="020B0606020202030204" pitchFamily="34" charset="0"/>
                        </a:rPr>
                        <a:t>MATRÍCULA</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s-MX" sz="70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HOJA</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5</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dirty="0" smtClean="0">
                          <a:effectLst/>
                          <a:latin typeface="Arial Narrow" panose="020B0606020202030204" pitchFamily="34" charset="0"/>
                        </a:rPr>
                        <a:t>DE</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6</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9" name="Tabla 8"/>
          <p:cNvGraphicFramePr>
            <a:graphicFrameLocks noGrp="1"/>
          </p:cNvGraphicFramePr>
          <p:nvPr>
            <p:extLst/>
          </p:nvPr>
        </p:nvGraphicFramePr>
        <p:xfrm>
          <a:off x="468488" y="630972"/>
          <a:ext cx="8202312" cy="205740"/>
        </p:xfrm>
        <a:graphic>
          <a:graphicData uri="http://schemas.openxmlformats.org/drawingml/2006/table">
            <a:tbl>
              <a:tblPr/>
              <a:tblGrid>
                <a:gridCol w="5184000">
                  <a:extLst>
                    <a:ext uri="{9D8B030D-6E8A-4147-A177-3AD203B41FA5}">
                      <a16:colId xmlns:a16="http://schemas.microsoft.com/office/drawing/2014/main" val="2379219945"/>
                    </a:ext>
                  </a:extLst>
                </a:gridCol>
                <a:gridCol w="1006104">
                  <a:extLst>
                    <a:ext uri="{9D8B030D-6E8A-4147-A177-3AD203B41FA5}">
                      <a16:colId xmlns:a16="http://schemas.microsoft.com/office/drawing/2014/main" val="2269282203"/>
                    </a:ext>
                  </a:extLst>
                </a:gridCol>
                <a:gridCol w="1006104">
                  <a:extLst>
                    <a:ext uri="{9D8B030D-6E8A-4147-A177-3AD203B41FA5}">
                      <a16:colId xmlns:a16="http://schemas.microsoft.com/office/drawing/2014/main" val="582338189"/>
                    </a:ext>
                  </a:extLst>
                </a:gridCol>
                <a:gridCol w="1006104">
                  <a:extLst>
                    <a:ext uri="{9D8B030D-6E8A-4147-A177-3AD203B41FA5}">
                      <a16:colId xmlns:a16="http://schemas.microsoft.com/office/drawing/2014/main" val="2622965194"/>
                    </a:ext>
                  </a:extLst>
                </a:gridCol>
              </a:tblGrid>
              <a:tr h="180000">
                <a:tc>
                  <a:txBody>
                    <a:bodyPr/>
                    <a:lstStyle/>
                    <a:p>
                      <a:pPr marL="0" marR="0" indent="0" algn="ctr" rtl="0" eaLnBrk="0" fontAlgn="base" latinLnBrk="0" hangingPunct="0">
                        <a:spcBef>
                          <a:spcPts val="0"/>
                        </a:spcBef>
                        <a:spcAft>
                          <a:spcPts val="0"/>
                        </a:spcAft>
                      </a:pPr>
                      <a:r>
                        <a:rPr lang="es-MX" sz="750" b="1" i="0" u="none" strike="noStrike" kern="1200" dirty="0" smtClean="0">
                          <a:solidFill>
                            <a:srgbClr val="000000"/>
                          </a:solidFill>
                          <a:effectLst/>
                          <a:latin typeface="+mn-lt"/>
                        </a:rPr>
                        <a:t>AUTO </a:t>
                      </a:r>
                      <a:r>
                        <a:rPr lang="es-MX" sz="750" b="1" i="0" u="none" strike="noStrike" kern="1200" dirty="0">
                          <a:solidFill>
                            <a:srgbClr val="000000"/>
                          </a:solidFill>
                          <a:effectLst/>
                          <a:latin typeface="+mn-lt"/>
                        </a:rPr>
                        <a:t>EVALUACIÓN</a:t>
                      </a:r>
                      <a:r>
                        <a:rPr lang="es-MX" sz="750" b="1" i="0" u="none" strike="noStrike" kern="1200" baseline="0" dirty="0">
                          <a:solidFill>
                            <a:srgbClr val="000000"/>
                          </a:solidFill>
                          <a:effectLst/>
                          <a:latin typeface="+mn-lt"/>
                        </a:rPr>
                        <a:t> </a:t>
                      </a:r>
                      <a:r>
                        <a:rPr lang="es-MX" sz="750" b="1" i="0" u="none" strike="noStrike" kern="1200" baseline="0" dirty="0" smtClean="0">
                          <a:solidFill>
                            <a:srgbClr val="000000"/>
                          </a:solidFill>
                          <a:effectLst/>
                          <a:latin typeface="+mn-lt"/>
                        </a:rPr>
                        <a:t>1.1  </a:t>
                      </a:r>
                      <a:r>
                        <a:rPr lang="es-MX" sz="750" b="1" i="0" u="none" strike="noStrike" kern="1200" dirty="0">
                          <a:solidFill>
                            <a:srgbClr val="000000"/>
                          </a:solidFill>
                          <a:effectLst/>
                          <a:latin typeface="+mn-lt"/>
                        </a:rPr>
                        <a:t>¿CUALES APTITUDES DE INTELIGENCIA EMOCIONAL LO</a:t>
                      </a:r>
                      <a:r>
                        <a:rPr lang="es-MX" sz="750" b="1" i="0" u="none" strike="noStrike" kern="1200" baseline="0" dirty="0">
                          <a:solidFill>
                            <a:srgbClr val="000000"/>
                          </a:solidFill>
                          <a:effectLst/>
                          <a:latin typeface="+mn-lt"/>
                        </a:rPr>
                        <a:t> CARACTERIZAN MEJOR</a:t>
                      </a:r>
                      <a:r>
                        <a:rPr lang="es-MX" sz="750" b="1" i="0" u="none" strike="noStrike" kern="1200" dirty="0">
                          <a:solidFill>
                            <a:srgbClr val="000000"/>
                          </a:solidFill>
                          <a:effectLst/>
                          <a:latin typeface="+mn-lt"/>
                        </a:rPr>
                        <a:t>?....</a:t>
                      </a:r>
                      <a:endParaRPr lang="es-MX" sz="750" b="0" i="0" u="none" strike="noStrike" dirty="0">
                        <a:effectLst/>
                        <a:latin typeface="+mn-lt"/>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ctr" rtl="0" eaLnBrk="1" fontAlgn="base" latinLnBrk="0" hangingPunct="1">
                        <a:spcBef>
                          <a:spcPts val="0"/>
                        </a:spcBef>
                        <a:spcAft>
                          <a:spcPts val="0"/>
                        </a:spcAft>
                        <a:tabLst>
                          <a:tab pos="622300" algn="l"/>
                        </a:tabLst>
                      </a:pP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Muy</a:t>
                      </a:r>
                      <a:r>
                        <a:rPr lang="es-MX" sz="600" b="0" i="0" u="none" strike="noStrike" kern="1200" baseline="0" dirty="0">
                          <a:ln>
                            <a:noFill/>
                          </a:ln>
                          <a:solidFill>
                            <a:schemeClr val="tx1"/>
                          </a:solidFill>
                          <a:effectLst/>
                          <a:latin typeface="Arial" panose="020B0604020202020204" pitchFamily="34" charset="0"/>
                          <a:ea typeface="+mn-ea"/>
                          <a:cs typeface="+mn-cs"/>
                        </a:rPr>
                        <a:t> </a:t>
                      </a: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Bien</a:t>
                      </a:r>
                      <a:r>
                        <a:rPr lang="es-MX" sz="6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 </a:t>
                      </a: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Bien</a:t>
                      </a:r>
                      <a:r>
                        <a:rPr lang="es-MX" sz="600" b="0" i="0" u="none" strike="noStrike" kern="1200" baseline="0" dirty="0" smtClean="0">
                          <a:ln>
                            <a:noFill/>
                          </a:ln>
                          <a:solidFill>
                            <a:srgbClr val="000000"/>
                          </a:solidFill>
                          <a:effectLst/>
                          <a:latin typeface="Arial Narrow" panose="020B0606020202030204" pitchFamily="34" charset="0"/>
                          <a:ea typeface="+mn-ea"/>
                          <a:cs typeface="+mn-cs"/>
                        </a:rPr>
                        <a:t> </a:t>
                      </a:r>
                      <a:r>
                        <a:rPr lang="es-MX" sz="600" b="0" i="0" u="none" strike="noStrike" kern="1200" dirty="0" smtClean="0">
                          <a:solidFill>
                            <a:srgbClr val="000000"/>
                          </a:solidFill>
                          <a:effectLst/>
                          <a:latin typeface="Arial Narrow" panose="020B0606020202030204" pitchFamily="34" charset="0"/>
                        </a:rPr>
                        <a:t>9</a:t>
                      </a:r>
                      <a:endParaRPr lang="es-MX" sz="600" b="0" i="0" u="none" strike="noStrike" dirty="0">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ctr" rtl="0" eaLnBrk="1" fontAlgn="base" latinLnBrk="0" hangingPunct="1">
                        <a:spcBef>
                          <a:spcPts val="0"/>
                        </a:spcBef>
                        <a:spcAft>
                          <a:spcPts val="0"/>
                        </a:spcAft>
                        <a:tabLst>
                          <a:tab pos="622300" algn="l"/>
                        </a:tabLst>
                      </a:pP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Aceptable</a:t>
                      </a:r>
                      <a:r>
                        <a:rPr lang="es-MX" sz="600" b="0" i="0" u="none" strike="noStrike" kern="1200" baseline="0" dirty="0">
                          <a:ln>
                            <a:noFill/>
                          </a:ln>
                          <a:solidFill>
                            <a:schemeClr val="tx1"/>
                          </a:solidFill>
                          <a:effectLst/>
                          <a:latin typeface="Arial" panose="020B0604020202020204" pitchFamily="34" charset="0"/>
                          <a:ea typeface="+mn-ea"/>
                          <a:cs typeface="+mn-cs"/>
                        </a:rPr>
                        <a:t> </a:t>
                      </a: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Regular</a:t>
                      </a:r>
                      <a:r>
                        <a:rPr lang="es-MX" sz="600" b="0" i="0" u="none" strike="noStrike" kern="1200" baseline="0" dirty="0" smtClean="0">
                          <a:ln>
                            <a:noFill/>
                          </a:ln>
                          <a:solidFill>
                            <a:srgbClr val="000000"/>
                          </a:solidFill>
                          <a:effectLst/>
                          <a:latin typeface="Arial Narrow" panose="020B0606020202030204" pitchFamily="34" charset="0"/>
                        </a:rPr>
                        <a:t> </a:t>
                      </a:r>
                      <a:r>
                        <a:rPr lang="es-MX" sz="600" b="0" i="0" u="none" strike="noStrike" kern="1200" dirty="0">
                          <a:solidFill>
                            <a:srgbClr val="000000"/>
                          </a:solidFill>
                          <a:effectLst/>
                          <a:latin typeface="Arial Narrow" panose="020B0606020202030204" pitchFamily="34" charset="0"/>
                        </a:rPr>
                        <a:t>6</a:t>
                      </a:r>
                      <a:endParaRPr lang="es-MX" sz="600" b="0" i="0" u="none" strike="noStrike" dirty="0">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marL="0" marR="0" indent="0" algn="ctr" rtl="0" eaLnBrk="1" fontAlgn="base" latinLnBrk="0" hangingPunct="1">
                        <a:spcBef>
                          <a:spcPts val="0"/>
                        </a:spcBef>
                        <a:spcAft>
                          <a:spcPts val="0"/>
                        </a:spcAft>
                        <a:tabLst>
                          <a:tab pos="622300" algn="l"/>
                        </a:tabLst>
                      </a:pP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Mal</a:t>
                      </a:r>
                      <a:r>
                        <a:rPr lang="es-MX" sz="600" b="0" i="0" u="none" strike="noStrike" kern="1200" baseline="0" dirty="0">
                          <a:ln>
                            <a:noFill/>
                          </a:ln>
                          <a:solidFill>
                            <a:schemeClr val="tx1"/>
                          </a:solidFill>
                          <a:effectLst/>
                          <a:latin typeface="Arial" panose="020B0604020202020204" pitchFamily="34" charset="0"/>
                          <a:ea typeface="+mn-ea"/>
                          <a:cs typeface="+mn-cs"/>
                        </a:rPr>
                        <a:t> </a:t>
                      </a:r>
                      <a:r>
                        <a:rPr lang="es-MX" sz="600" b="0" i="0" u="none" strike="noStrike" kern="1200" baseline="0" dirty="0" smtClean="0">
                          <a:ln>
                            <a:noFill/>
                          </a:ln>
                          <a:solidFill>
                            <a:schemeClr val="tx1"/>
                          </a:solidFill>
                          <a:effectLst/>
                          <a:latin typeface="Arial" panose="020B0604020202020204" pitchFamily="34" charset="0"/>
                          <a:ea typeface="+mn-ea"/>
                          <a:cs typeface="+mn-cs"/>
                        </a:rPr>
                        <a:t> </a:t>
                      </a:r>
                      <a:r>
                        <a:rPr lang="es-MX" sz="600" b="0" i="0" u="none" strike="noStrike" kern="1200" baseline="0" dirty="0" smtClean="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Pésimo </a:t>
                      </a:r>
                      <a:r>
                        <a:rPr lang="es-MX" sz="600" b="0" i="0" u="none" strike="noStrike" kern="1200" baseline="0" dirty="0">
                          <a:ln>
                            <a:noFill/>
                          </a:ln>
                          <a:solidFill>
                            <a:srgbClr val="000000"/>
                          </a:solidFill>
                          <a:effectLst/>
                          <a:latin typeface="Arial Narrow" panose="020B0606020202030204" pitchFamily="34" charset="0"/>
                          <a:ea typeface="SimSun" panose="02010600030101010101" pitchFamily="2" charset="-122"/>
                          <a:cs typeface="Arial" panose="020B0604020202020204" pitchFamily="34" charset="0"/>
                        </a:rPr>
                        <a:t>3</a:t>
                      </a:r>
                      <a:endParaRPr lang="es-MX" sz="600" b="0" i="0" u="none" strike="noStrike" dirty="0">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3744925974"/>
                  </a:ext>
                </a:extLst>
              </a:tr>
            </a:tbl>
          </a:graphicData>
        </a:graphic>
      </p:graphicFrame>
      <p:sp>
        <p:nvSpPr>
          <p:cNvPr id="10" name="Rectángulo 9"/>
          <p:cNvSpPr/>
          <p:nvPr/>
        </p:nvSpPr>
        <p:spPr>
          <a:xfrm>
            <a:off x="323528" y="129055"/>
            <a:ext cx="8496000" cy="6336000"/>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2" name="5 Rectángulo"/>
          <p:cNvSpPr/>
          <p:nvPr/>
        </p:nvSpPr>
        <p:spPr>
          <a:xfrm>
            <a:off x="323528" y="6453336"/>
            <a:ext cx="8496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ESTA  EVALUACIÓN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420546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1" name="Rectangle 299"/>
          <p:cNvSpPr>
            <a:spLocks noChangeArrowheads="1"/>
          </p:cNvSpPr>
          <p:nvPr/>
        </p:nvSpPr>
        <p:spPr bwMode="auto">
          <a:xfrm>
            <a:off x="1" y="294747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ltLang="es-MX" sz="1800" dirty="0"/>
          </a:p>
        </p:txBody>
      </p:sp>
      <p:sp>
        <p:nvSpPr>
          <p:cNvPr id="49589" name="Rectangle 437"/>
          <p:cNvSpPr>
            <a:spLocks noChangeArrowheads="1"/>
          </p:cNvSpPr>
          <p:nvPr/>
        </p:nvSpPr>
        <p:spPr bwMode="auto">
          <a:xfrm>
            <a:off x="1" y="599388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ltLang="es-MX" sz="1800" dirty="0"/>
          </a:p>
        </p:txBody>
      </p:sp>
      <p:sp>
        <p:nvSpPr>
          <p:cNvPr id="5" name="3 Marcador de número de diapositiva"/>
          <p:cNvSpPr>
            <a:spLocks noGrp="1"/>
          </p:cNvSpPr>
          <p:nvPr>
            <p:ph type="sldNum" sz="quarter" idx="12"/>
          </p:nvPr>
        </p:nvSpPr>
        <p:spPr>
          <a:xfrm>
            <a:off x="6902896" y="6592267"/>
            <a:ext cx="2133600" cy="365125"/>
          </a:xfrm>
        </p:spPr>
        <p:txBody>
          <a:bodyPr/>
          <a:lstStyle/>
          <a:p>
            <a:fld id="{1D0BF17A-B6C4-43ED-8520-84B2BEDFC89F}" type="slidenum">
              <a:rPr lang="es-ES" altLang="es-MX" sz="900">
                <a:solidFill>
                  <a:schemeClr val="tx1"/>
                </a:solidFill>
              </a:rPr>
              <a:pPr/>
              <a:t>8</a:t>
            </a:fld>
            <a:endParaRPr lang="es-ES" altLang="es-MX" sz="900" dirty="0">
              <a:solidFill>
                <a:schemeClr val="tx1"/>
              </a:solidFill>
            </a:endParaRPr>
          </a:p>
        </p:txBody>
      </p:sp>
      <p:sp>
        <p:nvSpPr>
          <p:cNvPr id="3" name="2 Rectángulo"/>
          <p:cNvSpPr/>
          <p:nvPr/>
        </p:nvSpPr>
        <p:spPr>
          <a:xfrm>
            <a:off x="324480" y="116632"/>
            <a:ext cx="8568000" cy="6408000"/>
          </a:xfrm>
          <a:prstGeom prst="rect">
            <a:avLst/>
          </a:prstGeom>
          <a:ln w="9525"/>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graphicFrame>
        <p:nvGraphicFramePr>
          <p:cNvPr id="8" name="7 Tabla"/>
          <p:cNvGraphicFramePr>
            <a:graphicFrameLocks noGrp="1"/>
          </p:cNvGraphicFramePr>
          <p:nvPr>
            <p:extLst/>
          </p:nvPr>
        </p:nvGraphicFramePr>
        <p:xfrm>
          <a:off x="468465" y="476672"/>
          <a:ext cx="8360653" cy="5818100"/>
        </p:xfrm>
        <a:graphic>
          <a:graphicData uri="http://schemas.openxmlformats.org/drawingml/2006/table">
            <a:tbl>
              <a:tblPr/>
              <a:tblGrid>
                <a:gridCol w="223823">
                  <a:extLst>
                    <a:ext uri="{9D8B030D-6E8A-4147-A177-3AD203B41FA5}">
                      <a16:colId xmlns:a16="http://schemas.microsoft.com/office/drawing/2014/main" val="20000"/>
                    </a:ext>
                  </a:extLst>
                </a:gridCol>
                <a:gridCol w="223823">
                  <a:extLst>
                    <a:ext uri="{9D8B030D-6E8A-4147-A177-3AD203B41FA5}">
                      <a16:colId xmlns:a16="http://schemas.microsoft.com/office/drawing/2014/main" val="20001"/>
                    </a:ext>
                  </a:extLst>
                </a:gridCol>
                <a:gridCol w="3283130">
                  <a:extLst>
                    <a:ext uri="{9D8B030D-6E8A-4147-A177-3AD203B41FA5}">
                      <a16:colId xmlns:a16="http://schemas.microsoft.com/office/drawing/2014/main" val="4126111734"/>
                    </a:ext>
                  </a:extLst>
                </a:gridCol>
                <a:gridCol w="499380">
                  <a:extLst>
                    <a:ext uri="{9D8B030D-6E8A-4147-A177-3AD203B41FA5}">
                      <a16:colId xmlns:a16="http://schemas.microsoft.com/office/drawing/2014/main" val="1474957281"/>
                    </a:ext>
                  </a:extLst>
                </a:gridCol>
                <a:gridCol w="133667">
                  <a:extLst>
                    <a:ext uri="{9D8B030D-6E8A-4147-A177-3AD203B41FA5}">
                      <a16:colId xmlns:a16="http://schemas.microsoft.com/office/drawing/2014/main" val="1811857242"/>
                    </a:ext>
                  </a:extLst>
                </a:gridCol>
                <a:gridCol w="2574598">
                  <a:extLst>
                    <a:ext uri="{9D8B030D-6E8A-4147-A177-3AD203B41FA5}">
                      <a16:colId xmlns:a16="http://schemas.microsoft.com/office/drawing/2014/main" val="625835845"/>
                    </a:ext>
                  </a:extLst>
                </a:gridCol>
                <a:gridCol w="928121">
                  <a:extLst>
                    <a:ext uri="{9D8B030D-6E8A-4147-A177-3AD203B41FA5}">
                      <a16:colId xmlns:a16="http://schemas.microsoft.com/office/drawing/2014/main" val="1539830661"/>
                    </a:ext>
                  </a:extLst>
                </a:gridCol>
                <a:gridCol w="121069">
                  <a:extLst>
                    <a:ext uri="{9D8B030D-6E8A-4147-A177-3AD203B41FA5}">
                      <a16:colId xmlns:a16="http://schemas.microsoft.com/office/drawing/2014/main" val="1184612077"/>
                    </a:ext>
                  </a:extLst>
                </a:gridCol>
                <a:gridCol w="373042">
                  <a:extLst>
                    <a:ext uri="{9D8B030D-6E8A-4147-A177-3AD203B41FA5}">
                      <a16:colId xmlns:a16="http://schemas.microsoft.com/office/drawing/2014/main" val="3031386542"/>
                    </a:ext>
                  </a:extLst>
                </a:gridCol>
              </a:tblGrid>
              <a:tr h="254269">
                <a:tc>
                  <a:txBody>
                    <a:bodyPr/>
                    <a:lstStyle/>
                    <a:p>
                      <a:pPr marL="0" marR="0" indent="0" algn="ctr" rtl="0" eaLnBrk="1" fontAlgn="ctr" latinLnBrk="0" hangingPunct="1">
                        <a:spcBef>
                          <a:spcPts val="0"/>
                        </a:spcBef>
                        <a:spcAft>
                          <a:spcPts val="0"/>
                        </a:spcAft>
                      </a:pPr>
                      <a:r>
                        <a:rPr lang="es-MX" sz="1000" b="1" i="0" u="none" strike="noStrike" kern="1200" dirty="0" smtClean="0">
                          <a:solidFill>
                            <a:srgbClr val="FF0000"/>
                          </a:solidFill>
                          <a:effectLst/>
                          <a:latin typeface="Arial Narrow"/>
                        </a:rPr>
                        <a:t>2</a:t>
                      </a:r>
                      <a:endParaRPr lang="es-MX" sz="1000" b="0" i="0" u="none" strike="noStrike" dirty="0">
                        <a:solidFill>
                          <a:srgbClr val="FF0000"/>
                        </a:solidFill>
                        <a:effectLst/>
                        <a:latin typeface="Arial"/>
                      </a:endParaRPr>
                    </a:p>
                  </a:txBody>
                  <a:tcPr marL="82423" marR="82423"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gridSpan="8">
                  <a:txBody>
                    <a:bodyPr/>
                    <a:lstStyle/>
                    <a:p>
                      <a:pPr rtl="0" eaLnBrk="1" fontAlgn="base" latinLnBrk="0" hangingPunct="1"/>
                      <a:r>
                        <a:rPr lang="es-MX" sz="800" b="1" i="0" kern="1200" dirty="0" smtClean="0">
                          <a:solidFill>
                            <a:schemeClr val="tx1"/>
                          </a:solidFill>
                          <a:effectLst/>
                          <a:latin typeface="Arial Narrow" panose="020B0606020202030204" pitchFamily="34" charset="0"/>
                          <a:ea typeface="+mn-ea"/>
                          <a:cs typeface="+mn-cs"/>
                        </a:rPr>
                        <a:t>En el cuadro resumen de resultados siguiente, sume</a:t>
                      </a:r>
                      <a:r>
                        <a:rPr lang="es-MX" sz="800" b="1" i="0" kern="1200" baseline="0" dirty="0" smtClean="0">
                          <a:solidFill>
                            <a:schemeClr val="tx1"/>
                          </a:solidFill>
                          <a:effectLst/>
                          <a:latin typeface="Arial Narrow" panose="020B0606020202030204" pitchFamily="34" charset="0"/>
                          <a:ea typeface="+mn-ea"/>
                          <a:cs typeface="+mn-cs"/>
                        </a:rPr>
                        <a:t> los totales de cada una de las categorías de cada grupo general de aptitudes y con ellos los totales de los dos grupos de aptitudes.</a:t>
                      </a:r>
                      <a:endParaRPr lang="es-MX" sz="800" dirty="0">
                        <a:effectLst/>
                        <a:latin typeface="Arial Narrow" panose="020B0606020202030204" pitchFamily="34" charset="0"/>
                      </a:endParaRPr>
                    </a:p>
                  </a:txBody>
                  <a:tcPr marL="82423" marR="82423"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extLst>
                  <a:ext uri="{0D108BD9-81ED-4DB2-BD59-A6C34878D82A}">
                    <a16:rowId xmlns:a16="http://schemas.microsoft.com/office/drawing/2014/main" val="10003"/>
                  </a:ext>
                </a:extLst>
              </a:tr>
              <a:tr h="182843">
                <a:tc gridSpan="9">
                  <a:txBody>
                    <a:bodyPr/>
                    <a:lstStyle/>
                    <a:p>
                      <a:pPr marL="0" algn="ctr" rtl="0" eaLnBrk="1" fontAlgn="ctr" latinLnBrk="0" hangingPunct="1">
                        <a:spcBef>
                          <a:spcPts val="0"/>
                        </a:spcBef>
                        <a:spcAft>
                          <a:spcPts val="0"/>
                        </a:spcAft>
                      </a:pPr>
                      <a:r>
                        <a:rPr lang="es-MX" sz="800" b="1" i="1" u="none" strike="noStrike" dirty="0" smtClean="0">
                          <a:effectLst/>
                          <a:latin typeface="+mn-lt"/>
                        </a:rPr>
                        <a:t>CUADRO</a:t>
                      </a:r>
                      <a:r>
                        <a:rPr lang="es-MX" sz="800" b="1" i="1" u="none" strike="noStrike" baseline="0" dirty="0" smtClean="0">
                          <a:effectLst/>
                          <a:latin typeface="+mn-lt"/>
                        </a:rPr>
                        <a:t> RESUMEN DE RESULTADOS </a:t>
                      </a:r>
                      <a:r>
                        <a:rPr lang="es-MX" sz="800" b="1" i="1" u="none" strike="noStrike" baseline="0" dirty="0" smtClean="0">
                          <a:solidFill>
                            <a:srgbClr val="FF0000"/>
                          </a:solidFill>
                          <a:effectLst/>
                          <a:latin typeface="+mn-lt"/>
                        </a:rPr>
                        <a:t>*</a:t>
                      </a:r>
                      <a:endParaRPr lang="es-MX" sz="800" b="1" i="1" u="none" strike="noStrike" dirty="0">
                        <a:solidFill>
                          <a:srgbClr val="FF0000"/>
                        </a:solidFill>
                        <a:effectLst/>
                        <a:latin typeface="+mn-lt"/>
                      </a:endParaRPr>
                    </a:p>
                  </a:txBody>
                  <a:tcPr marL="82513" marR="82513" marT="6446"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4"/>
                  </a:ext>
                </a:extLst>
              </a:tr>
              <a:tr h="180000">
                <a:tc gridSpan="4">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Arial Narrow" panose="020B0606020202030204" pitchFamily="34" charset="0"/>
                          <a:cs typeface="Arial"/>
                        </a:rPr>
                        <a:t>APTITUDES   PERSONALES</a:t>
                      </a:r>
                      <a:endParaRPr lang="es-MX" sz="800" b="0" i="0" u="none" strike="noStrike" dirty="0">
                        <a:effectLst/>
                        <a:latin typeface="Arial Narrow" panose="020B0606020202030204" pitchFamily="34" charset="0"/>
                      </a:endParaRPr>
                    </a:p>
                  </a:txBody>
                  <a:tcPr marL="82513" marR="82513" marT="6446"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5">
                  <a:txBody>
                    <a:bodyPr/>
                    <a:lstStyle/>
                    <a:p>
                      <a:pPr algn="ctr"/>
                      <a:r>
                        <a:rPr lang="es-MX" sz="800" b="1" dirty="0" smtClean="0">
                          <a:latin typeface="Arial Narrow" panose="020B0606020202030204" pitchFamily="34" charset="0"/>
                        </a:rPr>
                        <a:t>APTITUDES SOCIALES</a:t>
                      </a:r>
                      <a:endParaRPr lang="es-MX" sz="800" b="1" dirty="0">
                        <a:latin typeface="Arial Narrow" panose="020B0606020202030204" pitchFamily="34" charset="0"/>
                      </a:endParaRPr>
                    </a:p>
                  </a:txBody>
                  <a:tcPr marL="82513" marR="82513" marT="6446"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5"/>
                  </a:ext>
                </a:extLst>
              </a:tr>
              <a:tr h="180000">
                <a:tc gridSpan="3">
                  <a:txBody>
                    <a:bodyPr/>
                    <a:lstStyle/>
                    <a:p>
                      <a:pPr rtl="0" eaLnBrk="1" fontAlgn="base" latinLnBrk="0" hangingPunct="1"/>
                      <a:r>
                        <a:rPr lang="es-MX" sz="800" b="1" i="0" kern="1200" baseline="0" dirty="0" smtClean="0">
                          <a:solidFill>
                            <a:schemeClr val="tx1"/>
                          </a:solidFill>
                          <a:effectLst/>
                          <a:latin typeface="Arial Narrow" panose="020B0606020202030204" pitchFamily="34" charset="0"/>
                          <a:ea typeface="+mn-ea"/>
                          <a:cs typeface="+mn-cs"/>
                        </a:rPr>
                        <a:t>I  AUTOCONOCIMIENTO: GRAN TOTAL</a:t>
                      </a:r>
                      <a:endParaRPr lang="es-MX" sz="800" b="1" dirty="0">
                        <a:effectLst/>
                        <a:latin typeface="Arial Narrow" panose="020B0606020202030204" pitchFamily="34" charset="0"/>
                      </a:endParaRPr>
                    </a:p>
                  </a:txBody>
                  <a:tcPr marL="82513" marR="82513" marT="6446"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a:txBody>
                    <a:bodyPr/>
                    <a:lstStyle/>
                    <a:p>
                      <a:pPr rtl="0" eaLnBrk="1" fontAlgn="base" latinLnBrk="0" hangingPunct="1"/>
                      <a:endParaRPr lang="es-MX" sz="800" dirty="0">
                        <a:effectLst/>
                        <a:latin typeface="Arial Narrow" panose="020B0606020202030204" pitchFamily="34" charset="0"/>
                      </a:endParaRPr>
                    </a:p>
                  </a:txBody>
                  <a:tcPr marL="82513" marR="82513" marT="6446"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gridSpan="4">
                  <a:txBody>
                    <a:bodyPr/>
                    <a:lstStyle/>
                    <a:p>
                      <a:pPr marL="0" algn="l" rtl="0" eaLnBrk="1" fontAlgn="base"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 IV EMPATÍA GRAN</a:t>
                      </a:r>
                      <a:r>
                        <a:rPr lang="es-MX" sz="800" b="1" i="0" u="none" strike="noStrike" kern="1200" baseline="0" dirty="0">
                          <a:solidFill>
                            <a:srgbClr val="000000"/>
                          </a:solidFill>
                          <a:effectLst/>
                          <a:latin typeface="Arial Narrow" panose="020B0606020202030204" pitchFamily="34" charset="0"/>
                        </a:rPr>
                        <a:t> TOTAL</a:t>
                      </a:r>
                      <a:endParaRPr lang="es-MX" sz="800" b="0" i="0" u="none" strike="noStrike" dirty="0">
                        <a:effectLst/>
                        <a:latin typeface="Arial Narrow" panose="020B060602020203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endParaRPr lang="es-MX" sz="800" dirty="0">
                        <a:latin typeface="Arial Narrow" panose="020B0606020202030204" pitchFamily="34" charset="0"/>
                      </a:endParaRPr>
                    </a:p>
                  </a:txBody>
                  <a:tcPr marL="82513" marR="82513" marT="6446"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180000">
                <a:tc gridSpan="3">
                  <a:txBody>
                    <a:bodyPr/>
                    <a:lstStyle/>
                    <a:p>
                      <a:pPr rtl="0" eaLnBrk="1" fontAlgn="base" latinLnBrk="0" hangingPunct="1"/>
                      <a:r>
                        <a:rPr lang="es-MX" sz="800" b="1" i="0" kern="1200" dirty="0" smtClean="0">
                          <a:solidFill>
                            <a:schemeClr val="tx1"/>
                          </a:solidFill>
                          <a:effectLst/>
                          <a:latin typeface="Arial Narrow" panose="020B0606020202030204" pitchFamily="34" charset="0"/>
                          <a:ea typeface="+mn-ea"/>
                          <a:cs typeface="+mn-cs"/>
                        </a:rPr>
                        <a:t>II</a:t>
                      </a:r>
                      <a:r>
                        <a:rPr lang="es-MX" sz="800" b="1" i="0" kern="1200" baseline="0" dirty="0" smtClean="0">
                          <a:solidFill>
                            <a:schemeClr val="tx1"/>
                          </a:solidFill>
                          <a:effectLst/>
                          <a:latin typeface="Arial Narrow" panose="020B0606020202030204" pitchFamily="34" charset="0"/>
                          <a:ea typeface="+mn-ea"/>
                          <a:cs typeface="+mn-cs"/>
                        </a:rPr>
                        <a:t> AUTO REGULACIÓN . GRAN TOTAL</a:t>
                      </a:r>
                      <a:endParaRPr lang="es-MX" sz="800" b="1" dirty="0">
                        <a:effectLst/>
                        <a:latin typeface="Arial Narrow" panose="020B0606020202030204" pitchFamily="34" charset="0"/>
                      </a:endParaRPr>
                    </a:p>
                  </a:txBody>
                  <a:tcPr marL="82513" marR="82513" marT="6446"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a:txBody>
                    <a:bodyPr/>
                    <a:lstStyle/>
                    <a:p>
                      <a:pPr rtl="0" eaLnBrk="1" fontAlgn="base" latinLnBrk="0" hangingPunct="1"/>
                      <a:endParaRPr lang="es-MX" sz="800" dirty="0">
                        <a:effectLst/>
                        <a:latin typeface="Arial Narrow" panose="020B0606020202030204" pitchFamily="34" charset="0"/>
                      </a:endParaRPr>
                    </a:p>
                  </a:txBody>
                  <a:tcPr marL="82513" marR="82513" marT="6446"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gridSpan="4">
                  <a:txBody>
                    <a:bodyPr/>
                    <a:lstStyle/>
                    <a:p>
                      <a:pPr marL="0" algn="l" rtl="0" eaLnBrk="1" fontAlgn="base"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V. HABILIDADES SOCIALES GRAN TOTAL</a:t>
                      </a:r>
                      <a:endParaRPr lang="es-MX" sz="800" b="0" i="0" u="none" strike="noStrike" dirty="0">
                        <a:effectLst/>
                        <a:latin typeface="Arial Narrow" panose="020B060602020203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endParaRPr lang="es-MX" sz="800" dirty="0">
                        <a:latin typeface="Arial Narrow" panose="020B0606020202030204" pitchFamily="34" charset="0"/>
                      </a:endParaRPr>
                    </a:p>
                  </a:txBody>
                  <a:tcPr marL="82513" marR="82513" marT="6446"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180000">
                <a:tc gridSpan="3">
                  <a:txBody>
                    <a:bodyPr/>
                    <a:lstStyle/>
                    <a:p>
                      <a:pPr rtl="0" eaLnBrk="1" fontAlgn="base" latinLnBrk="0" hangingPunct="1"/>
                      <a:r>
                        <a:rPr lang="es-MX" sz="800" b="1" dirty="0" smtClean="0">
                          <a:effectLst/>
                          <a:latin typeface="Arial Narrow" panose="020B0606020202030204" pitchFamily="34" charset="0"/>
                        </a:rPr>
                        <a:t>III</a:t>
                      </a:r>
                      <a:r>
                        <a:rPr lang="es-MX" sz="800" b="1" baseline="0" dirty="0" smtClean="0">
                          <a:effectLst/>
                          <a:latin typeface="Arial Narrow" panose="020B0606020202030204" pitchFamily="34" charset="0"/>
                        </a:rPr>
                        <a:t> MOTIVACIÓN. GRAN TOTAL</a:t>
                      </a:r>
                      <a:endParaRPr lang="es-MX" sz="800" b="1" dirty="0">
                        <a:effectLst/>
                        <a:latin typeface="Arial Narrow" panose="020B0606020202030204" pitchFamily="34" charset="0"/>
                      </a:endParaRPr>
                    </a:p>
                  </a:txBody>
                  <a:tcPr marL="82513" marR="82513" marT="6446"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a:txBody>
                    <a:bodyPr/>
                    <a:lstStyle/>
                    <a:p>
                      <a:pPr rtl="0" eaLnBrk="1" fontAlgn="base" latinLnBrk="0" hangingPunct="1"/>
                      <a:endParaRPr lang="es-MX" sz="800" dirty="0">
                        <a:effectLst/>
                        <a:latin typeface="Arial Narrow" panose="020B0606020202030204" pitchFamily="34" charset="0"/>
                      </a:endParaRPr>
                    </a:p>
                  </a:txBody>
                  <a:tcPr marL="82513" marR="82513" marT="6446"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gridSpan="4">
                  <a:txBody>
                    <a:bodyPr/>
                    <a:lstStyle/>
                    <a:p>
                      <a:pPr marL="0" algn="l" rtl="0" eaLnBrk="1" fontAlgn="base" latinLnBrk="0" hangingPunct="1">
                        <a:spcBef>
                          <a:spcPts val="0"/>
                        </a:spcBef>
                        <a:spcAft>
                          <a:spcPts val="0"/>
                        </a:spcAft>
                      </a:pPr>
                      <a:endParaRPr lang="es-MX" sz="800" b="0" i="0" u="none" strike="noStrike" dirty="0">
                        <a:effectLst/>
                        <a:latin typeface="Arial Narrow" panose="020B060602020203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endParaRPr lang="es-MX" sz="800" dirty="0">
                        <a:latin typeface="Arial Narrow" panose="020B0606020202030204" pitchFamily="34" charset="0"/>
                      </a:endParaRPr>
                    </a:p>
                  </a:txBody>
                  <a:tcPr marL="82513" marR="82513" marT="644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383019993"/>
                  </a:ext>
                </a:extLst>
              </a:tr>
              <a:tr h="182843">
                <a:tc gridSpan="9">
                  <a:txBody>
                    <a:bodyPr/>
                    <a:lstStyle/>
                    <a:p>
                      <a:pPr marL="0" algn="ctr" rtl="0" eaLnBrk="1" fontAlgn="t" latinLnBrk="0" hangingPunct="1">
                        <a:spcBef>
                          <a:spcPts val="0"/>
                        </a:spcBef>
                        <a:spcAft>
                          <a:spcPts val="0"/>
                        </a:spcAft>
                      </a:pPr>
                      <a:endParaRPr lang="es-MX" sz="700" b="1" i="0" u="none" strike="noStrike" dirty="0">
                        <a:effectLst/>
                        <a:latin typeface="+mn-lt"/>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12"/>
                  </a:ext>
                </a:extLst>
              </a:tr>
              <a:tr h="252000">
                <a:tc gridSpan="2">
                  <a:txBody>
                    <a:bodyPr/>
                    <a:lstStyle/>
                    <a:p>
                      <a:pPr marL="0" algn="ctr" rtl="0" eaLnBrk="1" fontAlgn="ctr" latinLnBrk="0" hangingPunct="1">
                        <a:spcBef>
                          <a:spcPts val="0"/>
                        </a:spcBef>
                        <a:spcAft>
                          <a:spcPts val="0"/>
                        </a:spcAft>
                      </a:pPr>
                      <a:r>
                        <a:rPr lang="es-MX" sz="1200" b="1" i="0" u="none" strike="noStrike" kern="1200" dirty="0">
                          <a:solidFill>
                            <a:srgbClr val="FF0000"/>
                          </a:solidFill>
                          <a:effectLst/>
                          <a:latin typeface="Arial Narrow"/>
                        </a:rPr>
                        <a:t>3</a:t>
                      </a:r>
                      <a:endParaRPr lang="es-MX" sz="1400" b="0" i="0" u="none" strike="noStrike" dirty="0">
                        <a:effectLst/>
                        <a:latin typeface="Arial"/>
                      </a:endParaRPr>
                    </a:p>
                  </a:txBody>
                  <a:tcPr marL="82423" marR="82423"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pPr marL="0" marR="0" indent="0" algn="l" rtl="0" eaLnBrk="1" fontAlgn="auto" latinLnBrk="0" hangingPunct="1">
                        <a:spcBef>
                          <a:spcPts val="0"/>
                        </a:spcBef>
                        <a:spcAft>
                          <a:spcPts val="0"/>
                        </a:spcAft>
                      </a:pPr>
                      <a:endParaRPr lang="es-MX" sz="900" dirty="0">
                        <a:effectLst/>
                        <a:latin typeface="Arial Narrow" panose="020B0606020202030204" pitchFamily="34" charset="0"/>
                      </a:endParaRPr>
                    </a:p>
                  </a:txBody>
                  <a:tcPr marL="82423" marR="82423" marT="647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7">
                  <a:txBody>
                    <a:bodyPr/>
                    <a:lstStyle/>
                    <a:p>
                      <a:pPr marL="0" marR="0" indent="0" algn="just" rtl="0" eaLnBrk="1" fontAlgn="auto" latinLnBrk="0" hangingPunct="1">
                        <a:spcBef>
                          <a:spcPts val="0"/>
                        </a:spcBef>
                        <a:spcAft>
                          <a:spcPts val="0"/>
                        </a:spcAft>
                      </a:pPr>
                      <a:r>
                        <a:rPr lang="es-MX" sz="900" b="1" i="0" u="none" strike="noStrike" kern="1200" dirty="0" smtClean="0">
                          <a:solidFill>
                            <a:srgbClr val="000000"/>
                          </a:solidFill>
                          <a:effectLst/>
                          <a:latin typeface="Arial Narrow" panose="020B0606020202030204" pitchFamily="34" charset="0"/>
                        </a:rPr>
                        <a:t>Analice los resultados Del</a:t>
                      </a:r>
                      <a:r>
                        <a:rPr lang="es-MX" sz="900" b="1" i="0" u="none" strike="noStrike" kern="1200" baseline="0" dirty="0" smtClean="0">
                          <a:solidFill>
                            <a:srgbClr val="000000"/>
                          </a:solidFill>
                          <a:effectLst/>
                          <a:latin typeface="Arial Narrow" panose="020B0606020202030204" pitchFamily="34" charset="0"/>
                        </a:rPr>
                        <a:t> cuadro anterior y conteste las siguientes preguntas.</a:t>
                      </a:r>
                      <a:endParaRPr lang="es-MX" sz="900" b="0" i="0" u="none" strike="noStrike" dirty="0">
                        <a:effectLst/>
                        <a:latin typeface="Arial Narrow" panose="020B0606020202030204" pitchFamily="34" charset="0"/>
                      </a:endParaRPr>
                    </a:p>
                  </a:txBody>
                  <a:tcPr marL="82423" marR="82423" marT="6477"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13"/>
                  </a:ext>
                </a:extLst>
              </a:tr>
              <a:tr h="136237">
                <a:tc gridSpan="9">
                  <a:txBody>
                    <a:bodyPr/>
                    <a:lstStyle/>
                    <a:p>
                      <a:pPr marL="0" algn="l" rtl="0" eaLnBrk="1" fontAlgn="t" latinLnBrk="0" hangingPunct="1">
                        <a:spcBef>
                          <a:spcPts val="0"/>
                        </a:spcBef>
                        <a:spcAft>
                          <a:spcPts val="0"/>
                        </a:spcAft>
                      </a:pPr>
                      <a:endParaRPr lang="es-MX" sz="200" b="0" i="0" u="none" strike="noStrike" dirty="0">
                        <a:effectLst/>
                        <a:latin typeface="Arial"/>
                      </a:endParaRPr>
                    </a:p>
                  </a:txBody>
                  <a:tcPr marT="714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14"/>
                  </a:ext>
                </a:extLst>
              </a:tr>
              <a:tr h="216000">
                <a:tc gridSpan="2">
                  <a:txBody>
                    <a:bodyPr/>
                    <a:lstStyle/>
                    <a:p>
                      <a:pPr marL="0" algn="ctr" rtl="0" eaLnBrk="1" fontAlgn="t" latinLnBrk="0" hangingPunct="1">
                        <a:spcBef>
                          <a:spcPts val="0"/>
                        </a:spcBef>
                        <a:spcAft>
                          <a:spcPts val="0"/>
                        </a:spcAft>
                      </a:pPr>
                      <a:r>
                        <a:rPr lang="es-MX" sz="800" b="1" i="0" u="none" strike="noStrike" dirty="0" smtClean="0">
                          <a:solidFill>
                            <a:srgbClr val="FF0000"/>
                          </a:solidFill>
                          <a:effectLst/>
                          <a:latin typeface="Arial"/>
                        </a:rPr>
                        <a:t>3.1</a:t>
                      </a:r>
                      <a:endParaRPr lang="es-MX" sz="600" b="1" i="0" u="none" strike="noStrike" dirty="0">
                        <a:solidFill>
                          <a:srgbClr val="FF0000"/>
                        </a:solidFill>
                        <a:effectLst/>
                        <a:latin typeface="Arial"/>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pPr rtl="0" eaLnBrk="1" fontAlgn="t" latinLnBrk="0" hangingPunct="1"/>
                      <a:endParaRPr lang="es-MX" sz="900" dirty="0" smtClean="0">
                        <a:effectLst/>
                        <a:latin typeface="Arial Narrow" panose="020B0606020202030204" pitchFamily="34" charset="0"/>
                      </a:endParaRPr>
                    </a:p>
                  </a:txBody>
                  <a:tcPr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7">
                  <a:txBody>
                    <a:bodyPr/>
                    <a:lstStyle/>
                    <a:p>
                      <a:pPr algn="just" rtl="0" eaLnBrk="1" fontAlgn="t" latinLnBrk="0" hangingPunct="1"/>
                      <a:r>
                        <a:rPr lang="es-MX" sz="900" b="1" i="0" kern="1200" baseline="0" dirty="0" smtClean="0">
                          <a:solidFill>
                            <a:schemeClr val="tx1"/>
                          </a:solidFill>
                          <a:effectLst/>
                          <a:latin typeface="Arial Narrow" panose="020B0606020202030204" pitchFamily="34" charset="0"/>
                          <a:ea typeface="+mn-ea"/>
                          <a:cs typeface="+mn-cs"/>
                        </a:rPr>
                        <a:t>De las </a:t>
                      </a:r>
                      <a:r>
                        <a:rPr lang="es-MX" sz="900" b="1" i="1" kern="1200" baseline="0" dirty="0" smtClean="0">
                          <a:solidFill>
                            <a:schemeClr val="tx1"/>
                          </a:solidFill>
                          <a:effectLst/>
                          <a:latin typeface="Arial Narrow" panose="020B0606020202030204" pitchFamily="34" charset="0"/>
                          <a:ea typeface="+mn-ea"/>
                          <a:cs typeface="+mn-cs"/>
                        </a:rPr>
                        <a:t>aptitudes personales identificadas y analizadas</a:t>
                      </a:r>
                      <a:r>
                        <a:rPr lang="es-MX" sz="900" b="1" i="0" kern="1200" baseline="0" dirty="0" smtClean="0">
                          <a:solidFill>
                            <a:schemeClr val="tx1"/>
                          </a:solidFill>
                          <a:effectLst/>
                          <a:latin typeface="Arial Narrow" panose="020B0606020202030204" pitchFamily="34" charset="0"/>
                          <a:ea typeface="+mn-ea"/>
                          <a:cs typeface="+mn-cs"/>
                        </a:rPr>
                        <a:t>, mencione dos que en su opinión  lo caracterizan mejor, anote los puntos que obtuvo y mencione al menos una acción para mejorar su práctica.</a:t>
                      </a:r>
                      <a:endParaRPr lang="es-MX" sz="900" dirty="0" smtClean="0">
                        <a:effectLst/>
                        <a:latin typeface="Arial Narrow" panose="020B060602020203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766209419"/>
                  </a:ext>
                </a:extLst>
              </a:tr>
              <a:tr h="216000">
                <a:tc rowSpan="2" gridSpan="2">
                  <a:txBody>
                    <a:bodyPr/>
                    <a:lstStyle/>
                    <a:p>
                      <a:pPr marL="0" algn="l" rtl="0" eaLnBrk="1" fontAlgn="t" latinLnBrk="0" hangingPunct="1">
                        <a:spcBef>
                          <a:spcPts val="0"/>
                        </a:spcBef>
                        <a:spcAft>
                          <a:spcPts val="0"/>
                        </a:spcAft>
                      </a:pPr>
                      <a:r>
                        <a:rPr lang="es-MX" sz="800" b="1" i="0" u="none" strike="noStrike" dirty="0" smtClean="0">
                          <a:solidFill>
                            <a:srgbClr val="FF0000"/>
                          </a:solidFill>
                          <a:effectLst/>
                          <a:latin typeface="Arial"/>
                        </a:rPr>
                        <a:t>3.1.1</a:t>
                      </a:r>
                      <a:endParaRPr lang="es-MX" sz="800" b="1" i="0" u="none" strike="noStrike" dirty="0">
                        <a:solidFill>
                          <a:srgbClr val="FF0000"/>
                        </a:solidFill>
                        <a:effectLst/>
                        <a:latin typeface="Arial"/>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rowSpan="2" hMerge="1">
                  <a:txBody>
                    <a:bodyPr/>
                    <a:lstStyle/>
                    <a:p>
                      <a:endParaRPr lang="es-MX"/>
                    </a:p>
                  </a:txBody>
                  <a:tcPr/>
                </a:tc>
                <a:tc gridSpan="4">
                  <a:txBody>
                    <a:bodyPr/>
                    <a:lstStyle/>
                    <a:p>
                      <a:r>
                        <a:rPr lang="es-MX" sz="800" b="1" dirty="0" smtClean="0">
                          <a:latin typeface="Arial Narrow" panose="020B0606020202030204" pitchFamily="34" charset="0"/>
                        </a:rPr>
                        <a:t>Aptitud individual</a:t>
                      </a:r>
                      <a:r>
                        <a:rPr lang="es-MX" sz="800" b="1" baseline="0" dirty="0" smtClean="0">
                          <a:latin typeface="Arial Narrow" panose="020B0606020202030204" pitchFamily="34" charset="0"/>
                        </a:rPr>
                        <a:t> 1.</a:t>
                      </a:r>
                      <a:endParaRPr lang="es-MX" sz="800" b="1" dirty="0">
                        <a:latin typeface="Arial Narrow" panose="020B060602020203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r>
                        <a:rPr lang="es-MX" sz="800" b="1" dirty="0" smtClean="0">
                          <a:latin typeface="Arial Narrow" panose="020B0606020202030204" pitchFamily="34" charset="0"/>
                        </a:rPr>
                        <a:t>Total de puntos</a:t>
                      </a:r>
                      <a:endParaRPr lang="es-MX" sz="800" b="1" dirty="0">
                        <a:latin typeface="Arial Narrow" panose="020B060602020203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gridSpan="2">
                  <a:txBody>
                    <a:bodyPr/>
                    <a:lstStyle/>
                    <a:p>
                      <a:endParaRPr lang="es-MX" sz="800" dirty="0">
                        <a:latin typeface="Arial Narrow" panose="020B060602020203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dirty="0"/>
                    </a:p>
                  </a:txBody>
                  <a:tcPr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37151559"/>
                  </a:ext>
                </a:extLst>
              </a:tr>
              <a:tr h="504000">
                <a:tc gridSpan="2" vMerge="1">
                  <a:txBody>
                    <a:bodyPr/>
                    <a:lstStyle/>
                    <a:p>
                      <a:pPr marL="0" algn="l" rtl="0" eaLnBrk="1" fontAlgn="t" latinLnBrk="0" hangingPunct="1">
                        <a:spcBef>
                          <a:spcPts val="0"/>
                        </a:spcBef>
                        <a:spcAft>
                          <a:spcPts val="0"/>
                        </a:spcAft>
                      </a:pPr>
                      <a:endParaRPr lang="es-MX" sz="600" b="0" i="0" u="none" strike="noStrike" dirty="0">
                        <a:effectLst/>
                        <a:latin typeface="Arial"/>
                      </a:endParaRPr>
                    </a:p>
                  </a:txBody>
                  <a:tcPr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s-MX"/>
                    </a:p>
                  </a:txBody>
                  <a:tcPr/>
                </a:tc>
                <a:tc gridSpan="3">
                  <a:txBody>
                    <a:bodyPr/>
                    <a:lstStyle/>
                    <a:p>
                      <a:r>
                        <a:rPr lang="es-MX" sz="900" dirty="0" smtClean="0">
                          <a:latin typeface="Arial Narrow" panose="020B0606020202030204" pitchFamily="34" charset="0"/>
                        </a:rPr>
                        <a:t>Acción A:</a:t>
                      </a:r>
                      <a:endParaRPr lang="es-MX" sz="900" dirty="0">
                        <a:latin typeface="Arial Narrow" panose="020B0606020202030204" pitchFamily="34" charset="0"/>
                      </a:endParaRPr>
                    </a:p>
                  </a:txBody>
                  <a:tcPr marT="7144" marB="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gridSpan="4">
                  <a:txBody>
                    <a:bodyPr/>
                    <a:lstStyle/>
                    <a:p>
                      <a:r>
                        <a:rPr lang="es-MX" sz="900" dirty="0" smtClean="0">
                          <a:latin typeface="Arial Narrow" panose="020B0606020202030204" pitchFamily="34" charset="0"/>
                        </a:rPr>
                        <a:t>Acción</a:t>
                      </a:r>
                      <a:r>
                        <a:rPr lang="es-MX" sz="900" baseline="0" dirty="0" smtClean="0">
                          <a:latin typeface="Arial Narrow" panose="020B0606020202030204" pitchFamily="34" charset="0"/>
                        </a:rPr>
                        <a:t> B</a:t>
                      </a:r>
                      <a:endParaRPr lang="es-MX" sz="900" dirty="0">
                        <a:latin typeface="Arial Narrow" panose="020B0606020202030204" pitchFamily="34" charset="0"/>
                      </a:endParaRPr>
                    </a:p>
                  </a:txBody>
                  <a:tcPr marT="7144" marB="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060337922"/>
                  </a:ext>
                </a:extLst>
              </a:tr>
              <a:tr h="133498">
                <a:tc rowSpan="2" gridSpan="2">
                  <a:txBody>
                    <a:bodyPr/>
                    <a:lstStyle/>
                    <a:p>
                      <a:r>
                        <a:rPr lang="es-MX" sz="1000" b="1" dirty="0" smtClean="0">
                          <a:solidFill>
                            <a:srgbClr val="FF0000"/>
                          </a:solidFill>
                        </a:rPr>
                        <a:t>3.1.2</a:t>
                      </a:r>
                      <a:endParaRPr lang="es-MX" sz="1000" b="1" dirty="0">
                        <a:solidFill>
                          <a:srgbClr val="FF0000"/>
                        </a:solidFill>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rowSpan="2" hMerge="1">
                  <a:txBody>
                    <a:bodyPr/>
                    <a:lstStyle/>
                    <a:p>
                      <a:endParaRPr lang="es-MX"/>
                    </a:p>
                  </a:txBody>
                  <a:tcPr/>
                </a:tc>
                <a:tc gridSpan="4">
                  <a:txBody>
                    <a:bodyPr/>
                    <a:lstStyle/>
                    <a:p>
                      <a:pPr marL="0" algn="l" rtl="0" eaLnBrk="1" fontAlgn="ctr"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Aptitud individual</a:t>
                      </a:r>
                      <a:r>
                        <a:rPr lang="es-MX" sz="800" b="1" i="0" u="none" strike="noStrike" kern="1200" baseline="0" dirty="0">
                          <a:solidFill>
                            <a:srgbClr val="000000"/>
                          </a:solidFill>
                          <a:effectLst/>
                          <a:latin typeface="Arial Narrow" panose="020B0606020202030204" pitchFamily="34" charset="0"/>
                        </a:rPr>
                        <a:t> 1.</a:t>
                      </a:r>
                      <a:endParaRPr lang="es-MX" sz="800" b="0" i="0" u="none" strike="noStrike" dirty="0">
                        <a:effectLst/>
                        <a:latin typeface="Arial" panose="020B060402020202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algn="l" rtl="0" eaLnBrk="1" fontAlgn="ctr"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Total de puntos</a:t>
                      </a:r>
                      <a:endParaRPr lang="es-MX" sz="800" b="0" i="0" u="none" strike="noStrike" dirty="0">
                        <a:effectLst/>
                        <a:latin typeface="Arial" panose="020B060402020202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gridSpan="2">
                  <a:txBody>
                    <a:bodyPr/>
                    <a:lstStyle/>
                    <a:p>
                      <a:pPr marL="0" algn="l" rtl="0" eaLnBrk="1" fontAlgn="ctr" latinLnBrk="0" hangingPunct="1">
                        <a:spcBef>
                          <a:spcPts val="0"/>
                        </a:spcBef>
                        <a:spcAft>
                          <a:spcPts val="0"/>
                        </a:spcAft>
                      </a:pPr>
                      <a:endParaRPr lang="es-MX" sz="800" b="0" i="0" u="none" strike="noStrike" dirty="0">
                        <a:effectLst/>
                        <a:latin typeface="Arial" panose="020B060402020202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061182996"/>
                  </a:ext>
                </a:extLst>
              </a:tr>
              <a:tr h="504000">
                <a:tc gridSpan="2" vMerge="1">
                  <a:txBody>
                    <a:bodyPr/>
                    <a:lstStyle/>
                    <a:p>
                      <a:endParaRPr lang="es-MX" dirty="0"/>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vMerge="1">
                  <a:txBody>
                    <a:bodyPr/>
                    <a:lstStyle/>
                    <a:p>
                      <a:endParaRPr lang="es-MX"/>
                    </a:p>
                  </a:txBody>
                  <a:tcPr/>
                </a:tc>
                <a:tc gridSpan="3">
                  <a:txBody>
                    <a:bodyPr/>
                    <a:lstStyle/>
                    <a:p>
                      <a:pPr marL="0" algn="l" rtl="0" eaLnBrk="1" fontAlgn="t" latinLnBrk="0" hangingPunct="1">
                        <a:spcBef>
                          <a:spcPts val="0"/>
                        </a:spcBef>
                        <a:spcAft>
                          <a:spcPts val="0"/>
                        </a:spcAft>
                      </a:pPr>
                      <a:r>
                        <a:rPr lang="es-MX" sz="900" b="0" i="0" u="none" strike="noStrike" kern="1200" dirty="0">
                          <a:solidFill>
                            <a:srgbClr val="000000"/>
                          </a:solidFill>
                          <a:effectLst/>
                          <a:latin typeface="Arial Narrow" panose="020B0606020202030204" pitchFamily="34" charset="0"/>
                        </a:rPr>
                        <a:t>Acción A:</a:t>
                      </a:r>
                      <a:endParaRPr lang="es-MX" sz="1800" b="0" i="0" u="none" strike="noStrike" dirty="0">
                        <a:effectLst/>
                        <a:latin typeface="Arial" panose="020B0604020202020204" pitchFamily="34" charset="0"/>
                      </a:endParaRPr>
                    </a:p>
                  </a:txBody>
                  <a:tcPr marT="7112" marB="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gridSpan="4">
                  <a:txBody>
                    <a:bodyPr/>
                    <a:lstStyle/>
                    <a:p>
                      <a:pPr marL="0" algn="l" rtl="0" eaLnBrk="1" fontAlgn="t" latinLnBrk="0" hangingPunct="1">
                        <a:spcBef>
                          <a:spcPts val="0"/>
                        </a:spcBef>
                        <a:spcAft>
                          <a:spcPts val="0"/>
                        </a:spcAft>
                      </a:pPr>
                      <a:r>
                        <a:rPr lang="es-MX" sz="900" b="0" i="0" u="none" strike="noStrike" kern="1200" dirty="0">
                          <a:solidFill>
                            <a:srgbClr val="000000"/>
                          </a:solidFill>
                          <a:effectLst/>
                          <a:latin typeface="Arial Narrow" panose="020B0606020202030204" pitchFamily="34" charset="0"/>
                        </a:rPr>
                        <a:t>Acción</a:t>
                      </a:r>
                      <a:r>
                        <a:rPr lang="es-MX" sz="900" b="0" i="0" u="none" strike="noStrike" kern="1200" baseline="0" dirty="0">
                          <a:solidFill>
                            <a:srgbClr val="000000"/>
                          </a:solidFill>
                          <a:effectLst/>
                          <a:latin typeface="Arial Narrow" panose="020B0606020202030204" pitchFamily="34" charset="0"/>
                        </a:rPr>
                        <a:t> B</a:t>
                      </a:r>
                      <a:endParaRPr lang="es-MX" sz="1800" b="0" i="0" u="none" strike="noStrike" dirty="0">
                        <a:effectLst/>
                        <a:latin typeface="Arial" panose="020B0604020202020204" pitchFamily="34" charset="0"/>
                      </a:endParaRPr>
                    </a:p>
                  </a:txBody>
                  <a:tcPr marT="7112" marB="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4056640086"/>
                  </a:ext>
                </a:extLst>
              </a:tr>
              <a:tr h="97530">
                <a:tc gridSpan="9">
                  <a:txBody>
                    <a:bodyPr/>
                    <a:lstStyle/>
                    <a:p>
                      <a:pPr marL="0" algn="l" rtl="0" eaLnBrk="1" fontAlgn="t" latinLnBrk="0" hangingPunct="1">
                        <a:spcBef>
                          <a:spcPts val="0"/>
                        </a:spcBef>
                        <a:spcAft>
                          <a:spcPts val="0"/>
                        </a:spcAft>
                      </a:pPr>
                      <a:endParaRPr lang="es-MX" sz="400" b="0" i="0" u="none" strike="noStrike" dirty="0">
                        <a:solidFill>
                          <a:srgbClr val="FF0000"/>
                        </a:solidFill>
                        <a:effectLst/>
                        <a:latin typeface="Arial"/>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pPr marL="0" algn="l" rtl="0" eaLnBrk="1" fontAlgn="ctr" latinLnBrk="0" hangingPunct="1">
                        <a:spcBef>
                          <a:spcPts val="0"/>
                        </a:spcBef>
                        <a:spcAft>
                          <a:spcPts val="0"/>
                        </a:spcAft>
                      </a:pPr>
                      <a:endParaRPr lang="es-MX" sz="800" b="1" i="0" u="none" strike="noStrike" dirty="0">
                        <a:effectLst/>
                        <a:latin typeface="Arial Narrow" panose="020B060602020203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algn="l" rtl="0" eaLnBrk="1" fontAlgn="ctr" latinLnBrk="0" hangingPunct="1">
                        <a:spcBef>
                          <a:spcPts val="0"/>
                        </a:spcBef>
                        <a:spcAft>
                          <a:spcPts val="0"/>
                        </a:spcAft>
                      </a:pPr>
                      <a:endParaRPr lang="es-MX" sz="800" b="1" i="0" u="none" strike="noStrike" dirty="0">
                        <a:effectLst/>
                        <a:latin typeface="Arial Narrow" panose="020B060602020203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pPr marL="0" algn="l" rtl="0" eaLnBrk="1" fontAlgn="ctr" latinLnBrk="0" hangingPunct="1">
                        <a:spcBef>
                          <a:spcPts val="0"/>
                        </a:spcBef>
                        <a:spcAft>
                          <a:spcPts val="0"/>
                        </a:spcAft>
                      </a:pPr>
                      <a:endParaRPr lang="es-MX" sz="800" b="1" i="0" u="none" strike="noStrike" dirty="0">
                        <a:effectLst/>
                        <a:latin typeface="Arial Narrow" panose="020B060602020203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extLst>
                  <a:ext uri="{0D108BD9-81ED-4DB2-BD59-A6C34878D82A}">
                    <a16:rowId xmlns:a16="http://schemas.microsoft.com/office/drawing/2014/main" val="3518741999"/>
                  </a:ext>
                </a:extLst>
              </a:tr>
              <a:tr h="216000">
                <a:tc gridSpan="2">
                  <a:txBody>
                    <a:bodyPr/>
                    <a:lstStyle/>
                    <a:p>
                      <a:pPr marL="0" algn="ctr" rtl="0" eaLnBrk="1" fontAlgn="t" latinLnBrk="0" hangingPunct="1">
                        <a:spcBef>
                          <a:spcPts val="0"/>
                        </a:spcBef>
                        <a:spcAft>
                          <a:spcPts val="0"/>
                        </a:spcAft>
                      </a:pPr>
                      <a:r>
                        <a:rPr lang="es-MX" sz="800" b="1" i="0" u="none" strike="noStrike" kern="1200" dirty="0" smtClean="0">
                          <a:solidFill>
                            <a:srgbClr val="FF0000"/>
                          </a:solidFill>
                          <a:effectLst/>
                          <a:latin typeface="Arial" panose="020B0604020202020204" pitchFamily="34" charset="0"/>
                        </a:rPr>
                        <a:t>3.2</a:t>
                      </a:r>
                      <a:endParaRPr lang="es-MX" sz="1800" b="1" i="0" u="none" strike="noStrike" dirty="0">
                        <a:effectLst/>
                        <a:latin typeface="Arial" panose="020B060402020202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gridSpan="7">
                  <a:txBody>
                    <a:bodyPr/>
                    <a:lstStyle/>
                    <a:p>
                      <a:pPr marL="0" algn="just" rtl="0" eaLnBrk="1" fontAlgn="t" latinLnBrk="0" hangingPunct="1">
                        <a:spcBef>
                          <a:spcPts val="0"/>
                        </a:spcBef>
                        <a:spcAft>
                          <a:spcPts val="0"/>
                        </a:spcAft>
                      </a:pPr>
                      <a:r>
                        <a:rPr lang="es-MX" sz="900" b="1" i="0" u="none" strike="noStrike" kern="1200" baseline="0" dirty="0">
                          <a:solidFill>
                            <a:srgbClr val="000000"/>
                          </a:solidFill>
                          <a:effectLst/>
                          <a:latin typeface="Arial Narrow" panose="020B0606020202030204" pitchFamily="34" charset="0"/>
                        </a:rPr>
                        <a:t>De las </a:t>
                      </a:r>
                      <a:r>
                        <a:rPr lang="es-MX" sz="900" b="1" i="1" u="none" strike="noStrike" kern="1200" baseline="0" dirty="0" smtClean="0">
                          <a:solidFill>
                            <a:srgbClr val="000000"/>
                          </a:solidFill>
                          <a:effectLst/>
                          <a:latin typeface="Arial Narrow" panose="020B0606020202030204" pitchFamily="34" charset="0"/>
                        </a:rPr>
                        <a:t>aptitudes sociales </a:t>
                      </a:r>
                      <a:r>
                        <a:rPr lang="es-MX" sz="900" b="1" i="1" u="none" strike="noStrike" kern="1200" baseline="0" dirty="0">
                          <a:solidFill>
                            <a:srgbClr val="000000"/>
                          </a:solidFill>
                          <a:effectLst/>
                          <a:latin typeface="Arial Narrow" panose="020B0606020202030204" pitchFamily="34" charset="0"/>
                        </a:rPr>
                        <a:t>identificadas y analizadas</a:t>
                      </a:r>
                      <a:r>
                        <a:rPr lang="es-MX" sz="900" b="1" i="0" u="none" strike="noStrike" kern="1200" baseline="0" dirty="0">
                          <a:solidFill>
                            <a:srgbClr val="000000"/>
                          </a:solidFill>
                          <a:effectLst/>
                          <a:latin typeface="Arial Narrow" panose="020B0606020202030204" pitchFamily="34" charset="0"/>
                        </a:rPr>
                        <a:t>, mencione dos que en su opinión  lo caracterizan </a:t>
                      </a:r>
                      <a:r>
                        <a:rPr lang="es-MX" sz="900" b="1" i="0" u="none" strike="noStrike" kern="1200" baseline="0" dirty="0" smtClean="0">
                          <a:solidFill>
                            <a:srgbClr val="000000"/>
                          </a:solidFill>
                          <a:effectLst/>
                          <a:latin typeface="Arial Narrow" panose="020B0606020202030204" pitchFamily="34" charset="0"/>
                        </a:rPr>
                        <a:t>mejor, anote los puntos que obtuvo </a:t>
                      </a:r>
                      <a:r>
                        <a:rPr lang="es-MX" sz="900" b="1" i="0" u="none" strike="noStrike" kern="1200" baseline="0" dirty="0">
                          <a:solidFill>
                            <a:srgbClr val="000000"/>
                          </a:solidFill>
                          <a:effectLst/>
                          <a:latin typeface="Arial Narrow" panose="020B0606020202030204" pitchFamily="34" charset="0"/>
                        </a:rPr>
                        <a:t>y mencione al menos dos </a:t>
                      </a:r>
                      <a:r>
                        <a:rPr lang="es-MX" sz="900" b="1" i="0" u="none" strike="noStrike" kern="1200" baseline="0" dirty="0" smtClean="0">
                          <a:solidFill>
                            <a:srgbClr val="000000"/>
                          </a:solidFill>
                          <a:effectLst/>
                          <a:latin typeface="Arial Narrow" panose="020B0606020202030204" pitchFamily="34" charset="0"/>
                        </a:rPr>
                        <a:t>acciones para mejorar su práctica.</a:t>
                      </a:r>
                      <a:endParaRPr lang="es-MX" sz="1800" b="0" i="0" u="none" strike="noStrike" dirty="0">
                        <a:effectLst/>
                        <a:latin typeface="Arial" panose="020B060402020202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173730478"/>
                  </a:ext>
                </a:extLst>
              </a:tr>
              <a:tr h="216000">
                <a:tc rowSpan="2" gridSpan="2">
                  <a:txBody>
                    <a:bodyPr/>
                    <a:lstStyle/>
                    <a:p>
                      <a:pPr marL="0" algn="l" rtl="0" eaLnBrk="1" fontAlgn="t" latinLnBrk="0" hangingPunct="1">
                        <a:spcBef>
                          <a:spcPts val="0"/>
                        </a:spcBef>
                        <a:spcAft>
                          <a:spcPts val="0"/>
                        </a:spcAft>
                      </a:pPr>
                      <a:r>
                        <a:rPr lang="es-MX" sz="800" b="1" i="0" u="none" strike="noStrike" kern="1200" dirty="0" smtClean="0">
                          <a:solidFill>
                            <a:srgbClr val="FF0000"/>
                          </a:solidFill>
                          <a:effectLst/>
                          <a:latin typeface="Arial" panose="020B0604020202020204" pitchFamily="34" charset="0"/>
                        </a:rPr>
                        <a:t>3.2.1</a:t>
                      </a:r>
                      <a:endParaRPr lang="es-MX" sz="1800" b="1" i="0" u="none" strike="noStrike" dirty="0">
                        <a:effectLst/>
                        <a:latin typeface="Arial" panose="020B060402020202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rowSpan="2" hMerge="1">
                  <a:txBody>
                    <a:bodyPr/>
                    <a:lstStyle/>
                    <a:p>
                      <a:endParaRPr lang="es-MX"/>
                    </a:p>
                  </a:txBody>
                  <a:tcPr/>
                </a:tc>
                <a:tc gridSpan="4">
                  <a:txBody>
                    <a:bodyPr/>
                    <a:lstStyle/>
                    <a:p>
                      <a:pPr marL="0" algn="l" rtl="0" eaLnBrk="1" fontAlgn="ctr" latinLnBrk="0" hangingPunct="1">
                        <a:spcBef>
                          <a:spcPts val="0"/>
                        </a:spcBef>
                        <a:spcAft>
                          <a:spcPts val="0"/>
                        </a:spcAft>
                      </a:pPr>
                      <a:r>
                        <a:rPr lang="es-MX" sz="800" b="1" i="0" u="none" strike="noStrike" kern="1200" dirty="0" smtClean="0">
                          <a:solidFill>
                            <a:srgbClr val="000000"/>
                          </a:solidFill>
                          <a:effectLst/>
                          <a:latin typeface="Arial Narrow" panose="020B0606020202030204" pitchFamily="34" charset="0"/>
                        </a:rPr>
                        <a:t>Aptitud</a:t>
                      </a:r>
                      <a:r>
                        <a:rPr lang="es-MX" sz="800" b="1" i="0" u="none" strike="noStrike" kern="1200" baseline="0" dirty="0" smtClean="0">
                          <a:solidFill>
                            <a:srgbClr val="000000"/>
                          </a:solidFill>
                          <a:effectLst/>
                          <a:latin typeface="Arial Narrow" panose="020B0606020202030204" pitchFamily="34" charset="0"/>
                        </a:rPr>
                        <a:t> </a:t>
                      </a:r>
                      <a:r>
                        <a:rPr lang="es-MX" sz="800" b="1" i="0" u="none" strike="noStrike" kern="1200" dirty="0" smtClean="0">
                          <a:solidFill>
                            <a:srgbClr val="000000"/>
                          </a:solidFill>
                          <a:effectLst/>
                          <a:latin typeface="Arial Narrow" panose="020B0606020202030204" pitchFamily="34" charset="0"/>
                        </a:rPr>
                        <a:t>social 1.</a:t>
                      </a:r>
                      <a:endParaRPr lang="es-MX" sz="800" b="1" i="0" u="none" strike="noStrike" dirty="0">
                        <a:effectLst/>
                        <a:latin typeface="Arial" panose="020B060402020202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algn="l" rtl="0" eaLnBrk="1" fontAlgn="ctr"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Total de puntos</a:t>
                      </a:r>
                      <a:endParaRPr lang="es-MX" sz="800" b="1" i="0" u="none" strike="noStrike" dirty="0">
                        <a:effectLst/>
                        <a:latin typeface="Arial" panose="020B060402020202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gridSpan="2">
                  <a:txBody>
                    <a:bodyPr/>
                    <a:lstStyle/>
                    <a:p>
                      <a:pPr marL="0" algn="l" rtl="0" eaLnBrk="1" fontAlgn="ctr" latinLnBrk="0" hangingPunct="1">
                        <a:spcBef>
                          <a:spcPts val="0"/>
                        </a:spcBef>
                        <a:spcAft>
                          <a:spcPts val="0"/>
                        </a:spcAft>
                      </a:pPr>
                      <a:endParaRPr lang="es-MX" sz="800" b="0" i="0" u="none" strike="noStrike" dirty="0">
                        <a:effectLst/>
                        <a:latin typeface="Arial" panose="020B060402020202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extLst>
                  <a:ext uri="{0D108BD9-81ED-4DB2-BD59-A6C34878D82A}">
                    <a16:rowId xmlns:a16="http://schemas.microsoft.com/office/drawing/2014/main" val="2159744197"/>
                  </a:ext>
                </a:extLst>
              </a:tr>
              <a:tr h="504000">
                <a:tc gridSpan="2" v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s-MX"/>
                    </a:p>
                  </a:txBody>
                  <a:tcPr/>
                </a:tc>
                <a:tc gridSpan="3">
                  <a:txBody>
                    <a:bodyPr/>
                    <a:lstStyle/>
                    <a:p>
                      <a:pPr marL="0" algn="l" rtl="0" eaLnBrk="1" fontAlgn="ctr" latinLnBrk="0" hangingPunct="1">
                        <a:spcBef>
                          <a:spcPts val="0"/>
                        </a:spcBef>
                        <a:spcAft>
                          <a:spcPts val="0"/>
                        </a:spcAft>
                      </a:pPr>
                      <a:r>
                        <a:rPr lang="es-MX" sz="900" b="0" i="0" u="none" strike="noStrike" kern="1200" dirty="0">
                          <a:solidFill>
                            <a:srgbClr val="000000"/>
                          </a:solidFill>
                          <a:effectLst/>
                          <a:latin typeface="Arial Narrow" panose="020B0606020202030204" pitchFamily="34" charset="0"/>
                        </a:rPr>
                        <a:t>Acción </a:t>
                      </a:r>
                      <a:r>
                        <a:rPr lang="es-MX" sz="900" b="0" i="0" u="none" strike="noStrike" kern="1200" dirty="0" smtClean="0">
                          <a:solidFill>
                            <a:srgbClr val="000000"/>
                          </a:solidFill>
                          <a:effectLst/>
                          <a:latin typeface="Arial Narrow" panose="020B0606020202030204" pitchFamily="34" charset="0"/>
                        </a:rPr>
                        <a:t>A:</a:t>
                      </a:r>
                      <a:endParaRPr lang="es-MX" sz="1800" b="0" i="0" u="none" strike="noStrike" dirty="0">
                        <a:effectLst/>
                        <a:latin typeface="Arial" panose="020B0604020202020204" pitchFamily="34" charset="0"/>
                      </a:endParaRPr>
                    </a:p>
                  </a:txBody>
                  <a:tcPr marT="7112" marB="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gridSpan="4">
                  <a:txBody>
                    <a:bodyPr/>
                    <a:lstStyle/>
                    <a:p>
                      <a:pPr marL="0" algn="l" rtl="0" eaLnBrk="1" fontAlgn="ctr" latinLnBrk="0" hangingPunct="1">
                        <a:spcBef>
                          <a:spcPts val="0"/>
                        </a:spcBef>
                        <a:spcAft>
                          <a:spcPts val="0"/>
                        </a:spcAft>
                      </a:pPr>
                      <a:r>
                        <a:rPr lang="es-MX" sz="900" b="0" i="0" u="none" strike="noStrike" kern="1200" dirty="0">
                          <a:solidFill>
                            <a:srgbClr val="000000"/>
                          </a:solidFill>
                          <a:effectLst/>
                          <a:latin typeface="Arial Narrow" panose="020B0606020202030204" pitchFamily="34" charset="0"/>
                        </a:rPr>
                        <a:t>Acción</a:t>
                      </a:r>
                      <a:r>
                        <a:rPr lang="es-MX" sz="900" b="0" i="0" u="none" strike="noStrike" kern="1200" baseline="0" dirty="0">
                          <a:solidFill>
                            <a:srgbClr val="000000"/>
                          </a:solidFill>
                          <a:effectLst/>
                          <a:latin typeface="Arial Narrow" panose="020B0606020202030204" pitchFamily="34" charset="0"/>
                        </a:rPr>
                        <a:t> </a:t>
                      </a:r>
                      <a:r>
                        <a:rPr lang="es-MX" sz="900" b="0" i="0" u="none" strike="noStrike" kern="1200" baseline="0" dirty="0" smtClean="0">
                          <a:solidFill>
                            <a:srgbClr val="000000"/>
                          </a:solidFill>
                          <a:effectLst/>
                          <a:latin typeface="Arial Narrow" panose="020B0606020202030204" pitchFamily="34" charset="0"/>
                        </a:rPr>
                        <a:t>B:</a:t>
                      </a:r>
                      <a:endParaRPr lang="es-MX" sz="1800" b="0" i="0" u="none" strike="noStrike" dirty="0">
                        <a:effectLst/>
                        <a:latin typeface="Arial" panose="020B0604020202020204" pitchFamily="34" charset="0"/>
                      </a:endParaRPr>
                    </a:p>
                  </a:txBody>
                  <a:tcPr marT="7112" marB="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478651446"/>
                  </a:ext>
                </a:extLst>
              </a:tr>
              <a:tr h="216000">
                <a:tc rowSpan="2" gridSpan="2">
                  <a:txBody>
                    <a:bodyPr/>
                    <a:lstStyle/>
                    <a:p>
                      <a:pPr marL="0" algn="l" rtl="0" eaLnBrk="1" fontAlgn="t" latinLnBrk="0" hangingPunct="1">
                        <a:spcBef>
                          <a:spcPts val="0"/>
                        </a:spcBef>
                        <a:spcAft>
                          <a:spcPts val="0"/>
                        </a:spcAft>
                      </a:pPr>
                      <a:r>
                        <a:rPr lang="es-MX" sz="800" b="1" i="0" u="none" strike="noStrike" kern="1200" dirty="0" smtClean="0">
                          <a:solidFill>
                            <a:srgbClr val="FF0000"/>
                          </a:solidFill>
                          <a:effectLst/>
                          <a:latin typeface="Arial" panose="020B0604020202020204" pitchFamily="34" charset="0"/>
                        </a:rPr>
                        <a:t>3.2.2</a:t>
                      </a:r>
                      <a:endParaRPr lang="es-MX" sz="1800" b="1" i="0" u="none" strike="noStrike" dirty="0">
                        <a:effectLst/>
                        <a:latin typeface="Arial" panose="020B060402020202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rowSpan="2" hMerge="1">
                  <a:txBody>
                    <a:bodyPr/>
                    <a:lstStyle/>
                    <a:p>
                      <a:endParaRPr lang="es-MX"/>
                    </a:p>
                  </a:txBody>
                  <a:tcPr/>
                </a:tc>
                <a:tc gridSpan="4">
                  <a:txBody>
                    <a:bodyPr/>
                    <a:lstStyle/>
                    <a:p>
                      <a:pPr marL="0" algn="l" rtl="0" eaLnBrk="1" fontAlgn="ctr" latinLnBrk="0" hangingPunct="1">
                        <a:spcBef>
                          <a:spcPts val="0"/>
                        </a:spcBef>
                        <a:spcAft>
                          <a:spcPts val="0"/>
                        </a:spcAft>
                      </a:pPr>
                      <a:r>
                        <a:rPr lang="es-MX" sz="800" b="1" i="0" u="none" strike="noStrike" kern="1200" dirty="0" smtClean="0">
                          <a:solidFill>
                            <a:srgbClr val="000000"/>
                          </a:solidFill>
                          <a:effectLst/>
                          <a:latin typeface="Arial Narrow" panose="020B0606020202030204" pitchFamily="34" charset="0"/>
                        </a:rPr>
                        <a:t>Aptitud</a:t>
                      </a:r>
                      <a:r>
                        <a:rPr lang="es-MX" sz="800" b="1" i="0" u="none" strike="noStrike" kern="1200" baseline="0" dirty="0" smtClean="0">
                          <a:solidFill>
                            <a:srgbClr val="000000"/>
                          </a:solidFill>
                          <a:effectLst/>
                          <a:latin typeface="Arial Narrow" panose="020B0606020202030204" pitchFamily="34" charset="0"/>
                        </a:rPr>
                        <a:t> social 2.</a:t>
                      </a:r>
                      <a:endParaRPr lang="es-MX" sz="800" b="1" i="0" u="none" strike="noStrike" dirty="0">
                        <a:effectLst/>
                        <a:latin typeface="Arial" panose="020B060402020202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algn="l" rtl="0" eaLnBrk="1" fontAlgn="ctr"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rPr>
                        <a:t>Total de puntos</a:t>
                      </a:r>
                      <a:endParaRPr lang="es-MX" sz="800" b="1" i="0" u="none" strike="noStrike" dirty="0">
                        <a:effectLst/>
                        <a:latin typeface="Arial" panose="020B060402020202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gridSpan="2">
                  <a:txBody>
                    <a:bodyPr/>
                    <a:lstStyle/>
                    <a:p>
                      <a:pPr marL="0" algn="l" rtl="0" eaLnBrk="1" fontAlgn="ctr" latinLnBrk="0" hangingPunct="1">
                        <a:spcBef>
                          <a:spcPts val="0"/>
                        </a:spcBef>
                        <a:spcAft>
                          <a:spcPts val="0"/>
                        </a:spcAft>
                      </a:pPr>
                      <a:endParaRPr lang="es-MX" sz="800" b="0" i="0" u="none" strike="noStrike" dirty="0">
                        <a:effectLst/>
                        <a:latin typeface="Arial" panose="020B060402020202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extLst>
                  <a:ext uri="{0D108BD9-81ED-4DB2-BD59-A6C34878D82A}">
                    <a16:rowId xmlns:a16="http://schemas.microsoft.com/office/drawing/2014/main" val="2221038564"/>
                  </a:ext>
                </a:extLst>
              </a:tr>
              <a:tr h="504000">
                <a:tc gridSpan="2" v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s-MX"/>
                    </a:p>
                  </a:txBody>
                  <a:tcPr/>
                </a:tc>
                <a:tc gridSpan="3">
                  <a:txBody>
                    <a:bodyPr/>
                    <a:lstStyle/>
                    <a:p>
                      <a:pPr marL="0" algn="l" rtl="0" eaLnBrk="1" fontAlgn="ctr" latinLnBrk="0" hangingPunct="1">
                        <a:spcBef>
                          <a:spcPts val="0"/>
                        </a:spcBef>
                        <a:spcAft>
                          <a:spcPts val="0"/>
                        </a:spcAft>
                      </a:pPr>
                      <a:r>
                        <a:rPr lang="es-MX" sz="900" b="0" i="0" u="none" strike="noStrike" kern="1200" dirty="0">
                          <a:solidFill>
                            <a:srgbClr val="000000"/>
                          </a:solidFill>
                          <a:effectLst/>
                          <a:latin typeface="Arial Narrow" panose="020B0606020202030204" pitchFamily="34" charset="0"/>
                        </a:rPr>
                        <a:t>Acción </a:t>
                      </a:r>
                      <a:r>
                        <a:rPr lang="es-MX" sz="900" b="0" i="0" u="none" strike="noStrike" kern="1200" dirty="0" smtClean="0">
                          <a:solidFill>
                            <a:srgbClr val="000000"/>
                          </a:solidFill>
                          <a:effectLst/>
                          <a:latin typeface="Arial Narrow" panose="020B0606020202030204" pitchFamily="34" charset="0"/>
                        </a:rPr>
                        <a:t>A:</a:t>
                      </a:r>
                      <a:endParaRPr lang="es-MX" sz="1800" b="0" i="0" u="none" strike="noStrike" dirty="0">
                        <a:effectLst/>
                        <a:latin typeface="Arial" panose="020B0604020202020204" pitchFamily="34" charset="0"/>
                      </a:endParaRPr>
                    </a:p>
                  </a:txBody>
                  <a:tcPr marT="7112" marB="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gridSpan="4">
                  <a:txBody>
                    <a:bodyPr/>
                    <a:lstStyle/>
                    <a:p>
                      <a:pPr marL="0" algn="l" rtl="0" eaLnBrk="1" fontAlgn="ctr" latinLnBrk="0" hangingPunct="1">
                        <a:spcBef>
                          <a:spcPts val="0"/>
                        </a:spcBef>
                        <a:spcAft>
                          <a:spcPts val="0"/>
                        </a:spcAft>
                      </a:pPr>
                      <a:r>
                        <a:rPr lang="es-MX" sz="900" b="0" i="0" u="none" strike="noStrike" kern="1200" dirty="0">
                          <a:solidFill>
                            <a:srgbClr val="000000"/>
                          </a:solidFill>
                          <a:effectLst/>
                          <a:latin typeface="Arial Narrow" panose="020B0606020202030204" pitchFamily="34" charset="0"/>
                        </a:rPr>
                        <a:t>Acción</a:t>
                      </a:r>
                      <a:r>
                        <a:rPr lang="es-MX" sz="900" b="0" i="0" u="none" strike="noStrike" kern="1200" baseline="0" dirty="0">
                          <a:solidFill>
                            <a:srgbClr val="000000"/>
                          </a:solidFill>
                          <a:effectLst/>
                          <a:latin typeface="Arial Narrow" panose="020B0606020202030204" pitchFamily="34" charset="0"/>
                        </a:rPr>
                        <a:t> </a:t>
                      </a:r>
                      <a:r>
                        <a:rPr lang="es-MX" sz="900" b="0" i="0" u="none" strike="noStrike" kern="1200" baseline="0" dirty="0" smtClean="0">
                          <a:solidFill>
                            <a:srgbClr val="000000"/>
                          </a:solidFill>
                          <a:effectLst/>
                          <a:latin typeface="Arial Narrow" panose="020B0606020202030204" pitchFamily="34" charset="0"/>
                        </a:rPr>
                        <a:t>B:</a:t>
                      </a:r>
                      <a:endParaRPr lang="es-MX" sz="1800" b="0" i="0" u="none" strike="noStrike" dirty="0">
                        <a:effectLst/>
                        <a:latin typeface="Arial" panose="020B0604020202020204" pitchFamily="34" charset="0"/>
                      </a:endParaRPr>
                    </a:p>
                  </a:txBody>
                  <a:tcPr marT="7112" marB="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55511832"/>
                  </a:ext>
                </a:extLst>
              </a:tr>
              <a:tr h="108000">
                <a:tc gridSpan="9">
                  <a:txBody>
                    <a:bodyPr/>
                    <a:lstStyle/>
                    <a:p>
                      <a:pPr marL="0" algn="l" rtl="0" eaLnBrk="1" fontAlgn="t" latinLnBrk="0" hangingPunct="1">
                        <a:spcBef>
                          <a:spcPts val="0"/>
                        </a:spcBef>
                        <a:spcAft>
                          <a:spcPts val="0"/>
                        </a:spcAft>
                      </a:pPr>
                      <a:endParaRPr lang="es-MX" sz="800" b="1" i="0" u="none" strike="noStrike" dirty="0">
                        <a:effectLst/>
                        <a:latin typeface="Arial" panose="020B060402020202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pPr marL="0" algn="l" rtl="0" eaLnBrk="1" fontAlgn="ctr" latinLnBrk="0" hangingPunct="1">
                        <a:spcBef>
                          <a:spcPts val="0"/>
                        </a:spcBef>
                        <a:spcAft>
                          <a:spcPts val="0"/>
                        </a:spcAft>
                      </a:pPr>
                      <a:endParaRPr lang="es-MX" sz="1800" b="0" i="0" u="none" strike="noStrike" dirty="0">
                        <a:effectLst/>
                        <a:latin typeface="Arial" panose="020B0604020202020204" pitchFamily="34" charset="0"/>
                      </a:endParaRPr>
                    </a:p>
                  </a:txBody>
                  <a:tcPr marT="7112" marB="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pPr marL="0" algn="l" rtl="0" eaLnBrk="1" fontAlgn="ctr" latinLnBrk="0" hangingPunct="1">
                        <a:spcBef>
                          <a:spcPts val="0"/>
                        </a:spcBef>
                        <a:spcAft>
                          <a:spcPts val="0"/>
                        </a:spcAft>
                      </a:pPr>
                      <a:endParaRPr lang="es-MX" sz="1800" b="0" i="0" u="none" strike="noStrike" dirty="0">
                        <a:effectLst/>
                        <a:latin typeface="Arial" panose="020B0604020202020204" pitchFamily="34" charset="0"/>
                      </a:endParaRPr>
                    </a:p>
                  </a:txBody>
                  <a:tcPr marT="7112" marB="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958300947"/>
                  </a:ext>
                </a:extLst>
              </a:tr>
              <a:tr h="180000">
                <a:tc rowSpan="2" gridSpan="2">
                  <a:txBody>
                    <a:bodyPr/>
                    <a:lstStyle/>
                    <a:p>
                      <a:pPr marL="0" algn="l" rtl="0" eaLnBrk="1" fontAlgn="t" latinLnBrk="0" hangingPunct="1">
                        <a:spcBef>
                          <a:spcPts val="0"/>
                        </a:spcBef>
                        <a:spcAft>
                          <a:spcPts val="0"/>
                        </a:spcAft>
                      </a:pPr>
                      <a:r>
                        <a:rPr lang="es-MX" sz="800" b="1" i="0" u="none" strike="noStrike" dirty="0" smtClean="0">
                          <a:solidFill>
                            <a:srgbClr val="FF0000"/>
                          </a:solidFill>
                          <a:effectLst/>
                          <a:latin typeface="Arial" panose="020B0604020202020204" pitchFamily="34" charset="0"/>
                        </a:rPr>
                        <a:t>3.3</a:t>
                      </a:r>
                      <a:endParaRPr lang="es-MX" sz="800" b="1" i="0" u="none" strike="noStrike" dirty="0">
                        <a:solidFill>
                          <a:srgbClr val="FF0000"/>
                        </a:solidFill>
                        <a:effectLst/>
                        <a:latin typeface="Arial" panose="020B060402020202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rowSpan="2" hMerge="1">
                  <a:txBody>
                    <a:bodyPr/>
                    <a:lstStyle/>
                    <a:p>
                      <a:endParaRPr lang="es-MX"/>
                    </a:p>
                  </a:txBody>
                  <a:tcPr/>
                </a:tc>
                <a:tc gridSpan="7">
                  <a:txBody>
                    <a:bodyPr/>
                    <a:lstStyle/>
                    <a:p>
                      <a:pPr marL="0" algn="just" rtl="0" eaLnBrk="1" fontAlgn="ctr" latinLnBrk="0" hangingPunct="1">
                        <a:spcBef>
                          <a:spcPts val="0"/>
                        </a:spcBef>
                        <a:spcAft>
                          <a:spcPts val="0"/>
                        </a:spcAft>
                      </a:pPr>
                      <a:r>
                        <a:rPr lang="es-MX" sz="800" b="1" i="0" u="none" strike="noStrike" dirty="0" smtClean="0">
                          <a:effectLst/>
                          <a:latin typeface="Arial" panose="020B0604020202020204" pitchFamily="34" charset="0"/>
                        </a:rPr>
                        <a:t>Las aptitudes</a:t>
                      </a:r>
                      <a:r>
                        <a:rPr lang="es-MX" sz="800" b="1" i="0" u="none" strike="noStrike" baseline="0" dirty="0" smtClean="0">
                          <a:effectLst/>
                          <a:latin typeface="Arial" panose="020B0604020202020204" pitchFamily="34" charset="0"/>
                        </a:rPr>
                        <a:t> personales y sociales anteriores que lo caracterizan mejor, en su opinión  le permiten o le orientan a  desempeñarse profesionalmente en que giro, actividad o en que empresa</a:t>
                      </a:r>
                      <a:endParaRPr lang="es-MX" sz="800" b="1" i="0" u="none" strike="noStrike" dirty="0">
                        <a:effectLst/>
                        <a:latin typeface="Arial" panose="020B0604020202020204" pitchFamily="34" charset="0"/>
                      </a:endParaRPr>
                    </a:p>
                  </a:txBody>
                  <a:tcPr marT="7112" marB="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pPr marL="0" algn="l" rtl="0" eaLnBrk="1" fontAlgn="ctr" latinLnBrk="0" hangingPunct="1">
                        <a:spcBef>
                          <a:spcPts val="0"/>
                        </a:spcBef>
                        <a:spcAft>
                          <a:spcPts val="0"/>
                        </a:spcAft>
                      </a:pPr>
                      <a:endParaRPr lang="es-MX" sz="1800" b="0" i="0" u="none" strike="noStrike" dirty="0">
                        <a:effectLst/>
                        <a:latin typeface="Arial" panose="020B0604020202020204" pitchFamily="34" charset="0"/>
                      </a:endParaRPr>
                    </a:p>
                  </a:txBody>
                  <a:tcPr marT="7112" marB="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428785958"/>
                  </a:ext>
                </a:extLst>
              </a:tr>
              <a:tr h="252000">
                <a:tc gridSpan="2" vMerge="1">
                  <a:txBody>
                    <a:bodyPr/>
                    <a:lstStyle/>
                    <a:p>
                      <a:pPr marL="0" algn="l" rtl="0" eaLnBrk="1" fontAlgn="t" latinLnBrk="0" hangingPunct="1">
                        <a:spcBef>
                          <a:spcPts val="0"/>
                        </a:spcBef>
                        <a:spcAft>
                          <a:spcPts val="0"/>
                        </a:spcAft>
                      </a:pPr>
                      <a:endParaRPr lang="es-MX" sz="900" b="1" i="0" u="none" strike="noStrike" dirty="0">
                        <a:solidFill>
                          <a:srgbClr val="FF0000"/>
                        </a:solidFill>
                        <a:effectLst/>
                        <a:latin typeface="Arial" panose="020B0604020202020204" pitchFamily="34" charset="0"/>
                      </a:endParaRPr>
                    </a:p>
                  </a:txBody>
                  <a:tcPr marT="7112"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vMerge="1">
                  <a:txBody>
                    <a:bodyPr/>
                    <a:lstStyle/>
                    <a:p>
                      <a:endParaRPr lang="es-MX"/>
                    </a:p>
                  </a:txBody>
                  <a:tcPr/>
                </a:tc>
                <a:tc gridSpan="7">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endParaRPr>
                    </a:p>
                  </a:txBody>
                  <a:tcPr marT="7112" marB="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761500878"/>
                  </a:ext>
                </a:extLst>
              </a:tr>
            </a:tbl>
          </a:graphicData>
        </a:graphic>
      </p:graphicFrame>
      <p:graphicFrame>
        <p:nvGraphicFramePr>
          <p:cNvPr id="9" name="2 Tabla"/>
          <p:cNvGraphicFramePr>
            <a:graphicFrameLocks noGrp="1"/>
          </p:cNvGraphicFramePr>
          <p:nvPr>
            <p:extLst/>
          </p:nvPr>
        </p:nvGraphicFramePr>
        <p:xfrm>
          <a:off x="467544" y="188640"/>
          <a:ext cx="8244001" cy="216000"/>
        </p:xfrm>
        <a:graphic>
          <a:graphicData uri="http://schemas.openxmlformats.org/drawingml/2006/table">
            <a:tbl>
              <a:tblPr/>
              <a:tblGrid>
                <a:gridCol w="1394857">
                  <a:extLst>
                    <a:ext uri="{9D8B030D-6E8A-4147-A177-3AD203B41FA5}">
                      <a16:colId xmlns:a16="http://schemas.microsoft.com/office/drawing/2014/main" val="20000"/>
                    </a:ext>
                  </a:extLst>
                </a:gridCol>
                <a:gridCol w="792088">
                  <a:extLst>
                    <a:ext uri="{9D8B030D-6E8A-4147-A177-3AD203B41FA5}">
                      <a16:colId xmlns:a16="http://schemas.microsoft.com/office/drawing/2014/main" val="2489667975"/>
                    </a:ext>
                  </a:extLst>
                </a:gridCol>
                <a:gridCol w="2016224">
                  <a:extLst>
                    <a:ext uri="{9D8B030D-6E8A-4147-A177-3AD203B41FA5}">
                      <a16:colId xmlns:a16="http://schemas.microsoft.com/office/drawing/2014/main" val="4112727116"/>
                    </a:ext>
                  </a:extLst>
                </a:gridCol>
                <a:gridCol w="720080">
                  <a:extLst>
                    <a:ext uri="{9D8B030D-6E8A-4147-A177-3AD203B41FA5}">
                      <a16:colId xmlns:a16="http://schemas.microsoft.com/office/drawing/2014/main" val="20002"/>
                    </a:ext>
                  </a:extLst>
                </a:gridCol>
                <a:gridCol w="605478">
                  <a:extLst>
                    <a:ext uri="{9D8B030D-6E8A-4147-A177-3AD203B41FA5}">
                      <a16:colId xmlns:a16="http://schemas.microsoft.com/office/drawing/2014/main" val="20003"/>
                    </a:ext>
                  </a:extLst>
                </a:gridCol>
                <a:gridCol w="762673">
                  <a:extLst>
                    <a:ext uri="{9D8B030D-6E8A-4147-A177-3AD203B41FA5}">
                      <a16:colId xmlns:a16="http://schemas.microsoft.com/office/drawing/2014/main" val="1733146758"/>
                    </a:ext>
                  </a:extLst>
                </a:gridCol>
                <a:gridCol w="517145">
                  <a:extLst>
                    <a:ext uri="{9D8B030D-6E8A-4147-A177-3AD203B41FA5}">
                      <a16:colId xmlns:a16="http://schemas.microsoft.com/office/drawing/2014/main" val="20005"/>
                    </a:ext>
                  </a:extLst>
                </a:gridCol>
                <a:gridCol w="552044">
                  <a:extLst>
                    <a:ext uri="{9D8B030D-6E8A-4147-A177-3AD203B41FA5}">
                      <a16:colId xmlns:a16="http://schemas.microsoft.com/office/drawing/2014/main" val="20007"/>
                    </a:ext>
                  </a:extLst>
                </a:gridCol>
                <a:gridCol w="245353">
                  <a:extLst>
                    <a:ext uri="{9D8B030D-6E8A-4147-A177-3AD203B41FA5}">
                      <a16:colId xmlns:a16="http://schemas.microsoft.com/office/drawing/2014/main" val="20008"/>
                    </a:ext>
                  </a:extLst>
                </a:gridCol>
                <a:gridCol w="319030">
                  <a:extLst>
                    <a:ext uri="{9D8B030D-6E8A-4147-A177-3AD203B41FA5}">
                      <a16:colId xmlns:a16="http://schemas.microsoft.com/office/drawing/2014/main" val="3157928155"/>
                    </a:ext>
                  </a:extLst>
                </a:gridCol>
                <a:gridCol w="319029">
                  <a:extLst>
                    <a:ext uri="{9D8B030D-6E8A-4147-A177-3AD203B41FA5}">
                      <a16:colId xmlns:a16="http://schemas.microsoft.com/office/drawing/2014/main" val="1722002891"/>
                    </a:ext>
                  </a:extLst>
                </a:gridCol>
              </a:tblGrid>
              <a:tr h="216000">
                <a:tc>
                  <a:txBody>
                    <a:bodyPr/>
                    <a:lstStyle/>
                    <a:p>
                      <a:pPr marL="0" algn="ctr" rtl="0" eaLnBrk="1" fontAlgn="ctr" latinLnBrk="0" hangingPunct="1">
                        <a:spcBef>
                          <a:spcPts val="0"/>
                        </a:spcBef>
                        <a:spcAft>
                          <a:spcPts val="0"/>
                        </a:spcAft>
                      </a:pPr>
                      <a:r>
                        <a:rPr lang="es-MX" sz="750" b="1" i="0" u="none" strike="noStrike" kern="1200" baseline="0" dirty="0">
                          <a:solidFill>
                            <a:srgbClr val="000000"/>
                          </a:solidFill>
                          <a:effectLst/>
                          <a:latin typeface="Arial Narrow" panose="020B0606020202030204" pitchFamily="34" charset="0"/>
                          <a:cs typeface="Arial"/>
                        </a:rPr>
                        <a:t>TGE -</a:t>
                      </a:r>
                      <a:r>
                        <a:rPr lang="es-MX" sz="750" b="1" i="0" u="none" strike="noStrike" kern="1200" baseline="0" dirty="0" smtClean="0">
                          <a:solidFill>
                            <a:srgbClr val="000000"/>
                          </a:solidFill>
                          <a:effectLst/>
                          <a:latin typeface="Arial Narrow" panose="020B0606020202030204" pitchFamily="34" charset="0"/>
                          <a:cs typeface="Arial"/>
                        </a:rPr>
                        <a:t>2021 </a:t>
                      </a:r>
                      <a:r>
                        <a:rPr lang="es-MX" sz="750" b="1" i="0" u="none" strike="noStrike" kern="1200" baseline="0" dirty="0">
                          <a:solidFill>
                            <a:srgbClr val="000000"/>
                          </a:solidFill>
                          <a:effectLst/>
                          <a:latin typeface="Arial Narrow" panose="020B0606020202030204" pitchFamily="34" charset="0"/>
                          <a:cs typeface="Arial"/>
                        </a:rPr>
                        <a:t>– </a:t>
                      </a:r>
                      <a:r>
                        <a:rPr lang="es-MX" sz="750" b="1" i="0" u="none" strike="noStrike" kern="1200" baseline="0" dirty="0" smtClean="0">
                          <a:solidFill>
                            <a:srgbClr val="000000"/>
                          </a:solidFill>
                          <a:effectLst/>
                          <a:latin typeface="Arial Narrow" panose="020B0606020202030204" pitchFamily="34" charset="0"/>
                          <a:cs typeface="Arial"/>
                        </a:rPr>
                        <a:t>2022. </a:t>
                      </a:r>
                      <a:r>
                        <a:rPr lang="es-MX" sz="750" b="1" i="0" u="none" strike="noStrike" kern="1200" baseline="0" dirty="0">
                          <a:solidFill>
                            <a:srgbClr val="000000"/>
                          </a:solidFill>
                          <a:effectLst/>
                          <a:latin typeface="Arial Narrow" panose="020B0606020202030204" pitchFamily="34" charset="0"/>
                          <a:cs typeface="Arial"/>
                        </a:rPr>
                        <a:t>MÓDULO </a:t>
                      </a:r>
                      <a:r>
                        <a:rPr lang="es-MX" sz="750" b="1" i="0" u="none" strike="noStrike" kern="1200" baseline="0" dirty="0" smtClean="0">
                          <a:solidFill>
                            <a:srgbClr val="000000"/>
                          </a:solidFill>
                          <a:effectLst/>
                          <a:latin typeface="Arial Narrow" panose="020B0606020202030204" pitchFamily="34" charset="0"/>
                          <a:cs typeface="Arial"/>
                        </a:rPr>
                        <a:t>I</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r>
                        <a:rPr lang="es-MX" sz="750" b="0" i="0" u="none" strike="noStrike" dirty="0" smtClean="0">
                          <a:effectLst/>
                          <a:latin typeface="Arial Narrow" panose="020B0606020202030204" pitchFamily="34" charset="0"/>
                        </a:rPr>
                        <a:t>NOMBRE:</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es-MX" sz="750" dirty="0" smtClean="0">
                          <a:latin typeface="Arial Narrow" panose="020B0606020202030204" pitchFamily="34" charset="0"/>
                        </a:rPr>
                        <a:t>CARRERA</a:t>
                      </a:r>
                      <a:endParaRPr lang="es-MX" sz="75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rtl="0" eaLnBrk="1" fontAlgn="ctr" latinLnBrk="0" hangingPunct="1">
                        <a:spcBef>
                          <a:spcPts val="0"/>
                        </a:spcBef>
                        <a:spcAft>
                          <a:spcPts val="0"/>
                        </a:spcAft>
                      </a:pP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750" b="0" i="0" u="none" strike="noStrike" dirty="0" smtClean="0">
                          <a:effectLst/>
                          <a:latin typeface="Arial Narrow" panose="020B0606020202030204" pitchFamily="34" charset="0"/>
                        </a:rPr>
                        <a:t>MATRÍCULA</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s-MX" sz="750" dirty="0">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50" b="1" i="0" u="none" strike="noStrike" kern="1200" baseline="0" dirty="0">
                          <a:solidFill>
                            <a:srgbClr val="000000"/>
                          </a:solidFill>
                          <a:effectLst/>
                          <a:latin typeface="Arial Narrow" panose="020B0606020202030204" pitchFamily="34" charset="0"/>
                          <a:cs typeface="Arial"/>
                        </a:rPr>
                        <a:t>HOJA</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50" b="0" i="0" u="none" strike="noStrike" dirty="0" smtClean="0">
                          <a:effectLst/>
                          <a:latin typeface="Arial Narrow" panose="020B0606020202030204" pitchFamily="34" charset="0"/>
                        </a:rPr>
                        <a:t>6</a:t>
                      </a:r>
                      <a:endParaRPr lang="es-MX" sz="75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50" b="1" i="0" u="none" strike="noStrike" dirty="0" smtClean="0">
                          <a:effectLst/>
                          <a:latin typeface="Arial Narrow" panose="020B0606020202030204" pitchFamily="34" charset="0"/>
                        </a:rPr>
                        <a:t>DE</a:t>
                      </a:r>
                      <a:endParaRPr lang="es-MX" sz="750" b="1"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6</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1" name="5 Rectángulo"/>
          <p:cNvSpPr/>
          <p:nvPr/>
        </p:nvSpPr>
        <p:spPr>
          <a:xfrm>
            <a:off x="323528" y="6525344"/>
            <a:ext cx="8568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ESTA  EVALUACIÓN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616018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14 Tabla"/>
          <p:cNvGraphicFramePr>
            <a:graphicFrameLocks noGrp="1"/>
          </p:cNvGraphicFramePr>
          <p:nvPr>
            <p:extLst/>
          </p:nvPr>
        </p:nvGraphicFramePr>
        <p:xfrm>
          <a:off x="443541" y="2386230"/>
          <a:ext cx="8280001" cy="1589917"/>
        </p:xfrm>
        <a:graphic>
          <a:graphicData uri="http://schemas.openxmlformats.org/drawingml/2006/table">
            <a:tbl>
              <a:tblPr firstRow="1" bandRow="1">
                <a:tableStyleId>{5C22544A-7EE6-4342-B048-85BDC9FD1C3A}</a:tableStyleId>
              </a:tblPr>
              <a:tblGrid>
                <a:gridCol w="487060">
                  <a:extLst>
                    <a:ext uri="{9D8B030D-6E8A-4147-A177-3AD203B41FA5}">
                      <a16:colId xmlns:a16="http://schemas.microsoft.com/office/drawing/2014/main" val="20000"/>
                    </a:ext>
                  </a:extLst>
                </a:gridCol>
                <a:gridCol w="487060">
                  <a:extLst>
                    <a:ext uri="{9D8B030D-6E8A-4147-A177-3AD203B41FA5}">
                      <a16:colId xmlns:a16="http://schemas.microsoft.com/office/drawing/2014/main" val="20001"/>
                    </a:ext>
                  </a:extLst>
                </a:gridCol>
                <a:gridCol w="7305881">
                  <a:extLst>
                    <a:ext uri="{9D8B030D-6E8A-4147-A177-3AD203B41FA5}">
                      <a16:colId xmlns:a16="http://schemas.microsoft.com/office/drawing/2014/main" val="20002"/>
                    </a:ext>
                  </a:extLst>
                </a:gridCol>
              </a:tblGrid>
              <a:tr h="596412">
                <a:tc>
                  <a:txBody>
                    <a:bodyPr/>
                    <a:lstStyle/>
                    <a:p>
                      <a:pPr algn="ctr"/>
                      <a:r>
                        <a:rPr lang="es-MX" sz="700" dirty="0" smtClean="0">
                          <a:solidFill>
                            <a:srgbClr val="FF0000"/>
                          </a:solidFill>
                          <a:latin typeface="Arial" panose="020B0604020202020204" pitchFamily="34" charset="0"/>
                          <a:cs typeface="Arial" panose="020B0604020202020204" pitchFamily="34" charset="0"/>
                        </a:rPr>
                        <a:t>2.0</a:t>
                      </a:r>
                      <a:endParaRPr lang="es-MX" sz="700" dirty="0">
                        <a:solidFill>
                          <a:srgbClr val="FF0000"/>
                        </a:solidFill>
                        <a:latin typeface="Arial" panose="020B0604020202020204" pitchFamily="34" charset="0"/>
                        <a:cs typeface="Arial" panose="020B0604020202020204" pitchFamily="34" charset="0"/>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gridSpan="2">
                  <a:txBody>
                    <a:bodyPr/>
                    <a:lstStyle/>
                    <a:p>
                      <a:pPr algn="ctr">
                        <a:spcAft>
                          <a:spcPts val="0"/>
                        </a:spcAft>
                      </a:pPr>
                      <a:r>
                        <a:rPr lang="es-MX" sz="700" b="1" dirty="0" smtClean="0">
                          <a:solidFill>
                            <a:schemeClr val="tx1"/>
                          </a:solidFill>
                          <a:latin typeface="Arial" panose="020B0604020202020204" pitchFamily="34" charset="0"/>
                          <a:cs typeface="Arial" panose="020B0604020202020204" pitchFamily="34" charset="0"/>
                        </a:rPr>
                        <a:t>IDENTIFICACIÓN DEL PROPIO ESTILO DE LIDERAZGO</a:t>
                      </a:r>
                    </a:p>
                    <a:p>
                      <a:pPr algn="just" rtl="0" eaLnBrk="1" latinLnBrk="0" hangingPunct="1">
                        <a:spcAft>
                          <a:spcPts val="0"/>
                        </a:spcAft>
                      </a:pPr>
                      <a:r>
                        <a:rPr lang="es-MX" sz="700" b="1" kern="1200" dirty="0" smtClean="0">
                          <a:solidFill>
                            <a:schemeClr val="tx1"/>
                          </a:solidFill>
                          <a:effectLst/>
                          <a:latin typeface="Arial" panose="020B0604020202020204" pitchFamily="34" charset="0"/>
                          <a:ea typeface="+mn-ea"/>
                          <a:cs typeface="Arial" panose="020B0604020202020204" pitchFamily="34" charset="0"/>
                        </a:rPr>
                        <a:t>El </a:t>
                      </a:r>
                      <a:r>
                        <a:rPr lang="es-MX" sz="700" b="1" i="1" kern="1200" dirty="0" smtClean="0">
                          <a:solidFill>
                            <a:schemeClr val="tx1"/>
                          </a:solidFill>
                          <a:effectLst/>
                          <a:latin typeface="Arial" panose="020B0604020202020204" pitchFamily="34" charset="0"/>
                          <a:ea typeface="+mn-ea"/>
                          <a:cs typeface="Arial" panose="020B0604020202020204" pitchFamily="34" charset="0"/>
                        </a:rPr>
                        <a:t>CUADRO IDENTIFICACIÓN DEL PROPIO ESTILO DE LIDERAZGO</a:t>
                      </a:r>
                      <a:r>
                        <a:rPr lang="es-MX" sz="700" b="1" kern="1200" dirty="0" smtClean="0">
                          <a:solidFill>
                            <a:schemeClr val="tx1"/>
                          </a:solidFill>
                          <a:effectLst/>
                          <a:latin typeface="Arial" panose="020B0604020202020204" pitchFamily="34" charset="0"/>
                          <a:ea typeface="+mn-ea"/>
                          <a:cs typeface="Arial" panose="020B0604020202020204" pitchFamily="34" charset="0"/>
                        </a:rPr>
                        <a:t>, le ayudará a totalizar  los puntos para llegar a una conclusión. </a:t>
                      </a:r>
                      <a:r>
                        <a:rPr lang="es-MX" sz="700" b="1" i="1" kern="1200" dirty="0" smtClean="0">
                          <a:solidFill>
                            <a:schemeClr val="tx1"/>
                          </a:solidFill>
                          <a:effectLst/>
                          <a:latin typeface="Arial" panose="020B0604020202020204" pitchFamily="34" charset="0"/>
                          <a:ea typeface="+mn-ea"/>
                          <a:cs typeface="Arial" panose="020B0604020202020204" pitchFamily="34" charset="0"/>
                        </a:rPr>
                        <a:t>¿Cuál estilo GRID es más típico de usted? Lea </a:t>
                      </a:r>
                      <a:r>
                        <a:rPr lang="es-MX" sz="700" b="1" i="0" kern="1200" dirty="0" smtClean="0">
                          <a:solidFill>
                            <a:schemeClr val="tx1"/>
                          </a:solidFill>
                          <a:effectLst/>
                          <a:latin typeface="Arial" panose="020B0604020202020204" pitchFamily="34" charset="0"/>
                          <a:ea typeface="+mn-ea"/>
                          <a:cs typeface="Arial" panose="020B0604020202020204" pitchFamily="34" charset="0"/>
                        </a:rPr>
                        <a:t>Empiece </a:t>
                      </a:r>
                      <a:r>
                        <a:rPr lang="es-MX" sz="700" b="1" kern="1200" dirty="0" smtClean="0">
                          <a:solidFill>
                            <a:schemeClr val="tx1"/>
                          </a:solidFill>
                          <a:effectLst/>
                          <a:latin typeface="Arial" panose="020B0604020202020204" pitchFamily="34" charset="0"/>
                          <a:ea typeface="+mn-ea"/>
                          <a:cs typeface="Arial" panose="020B0604020202020204" pitchFamily="34" charset="0"/>
                        </a:rPr>
                        <a:t>con el Elemento 1 Decisiones,</a:t>
                      </a:r>
                      <a:r>
                        <a:rPr lang="es-MX" sz="700" b="1" kern="1200" baseline="0" dirty="0" smtClean="0">
                          <a:solidFill>
                            <a:schemeClr val="tx1"/>
                          </a:solidFill>
                          <a:effectLst/>
                          <a:latin typeface="Arial" panose="020B0604020202020204" pitchFamily="34" charset="0"/>
                          <a:ea typeface="+mn-ea"/>
                          <a:cs typeface="Arial" panose="020B0604020202020204" pitchFamily="34" charset="0"/>
                        </a:rPr>
                        <a:t> los puntos de la  fila A.1 </a:t>
                      </a:r>
                      <a:r>
                        <a:rPr lang="es-MX" sz="700" b="1" kern="1200" dirty="0" smtClean="0">
                          <a:solidFill>
                            <a:schemeClr val="tx1"/>
                          </a:solidFill>
                          <a:effectLst/>
                          <a:latin typeface="Arial" panose="020B0604020202020204" pitchFamily="34" charset="0"/>
                          <a:ea typeface="+mn-ea"/>
                          <a:cs typeface="Arial" panose="020B0604020202020204" pitchFamily="34" charset="0"/>
                        </a:rPr>
                        <a:t> anótelos en el cuadro A.! De la fila 1 Decisiones en el CUADRO</a:t>
                      </a:r>
                      <a:r>
                        <a:rPr lang="es-MX" sz="700" b="1" kern="1200" baseline="0" dirty="0" smtClean="0">
                          <a:solidFill>
                            <a:schemeClr val="tx1"/>
                          </a:solidFill>
                          <a:effectLst/>
                          <a:latin typeface="Arial" panose="020B0604020202020204" pitchFamily="34" charset="0"/>
                          <a:ea typeface="+mn-ea"/>
                          <a:cs typeface="Arial" panose="020B0604020202020204" pitchFamily="34" charset="0"/>
                        </a:rPr>
                        <a:t> DE INDENTIDAD DEL ESTILO PERSOBNAL. Después vaya a la fila B.1 del elemento y anote el puntaje en el cuadro B.1 del elemento en el cuadro, y así sucesivamente todos los elemento. Al final sume  cada total cada</a:t>
                      </a:r>
                      <a:r>
                        <a:rPr lang="es-MX" sz="700" b="1" kern="1200" dirty="0" smtClean="0">
                          <a:solidFill>
                            <a:schemeClr val="tx1"/>
                          </a:solidFill>
                          <a:effectLst/>
                          <a:latin typeface="Arial" panose="020B0604020202020204" pitchFamily="34" charset="0"/>
                          <a:ea typeface="+mn-ea"/>
                          <a:cs typeface="Arial" panose="020B0604020202020204" pitchFamily="34" charset="0"/>
                        </a:rPr>
                        <a:t> columna.</a:t>
                      </a:r>
                      <a:endParaRPr lang="es-MX" sz="700" b="1" dirty="0">
                        <a:solidFill>
                          <a:schemeClr val="tx1"/>
                        </a:solidFill>
                        <a:effectLst/>
                        <a:latin typeface="Arial" panose="020B0604020202020204" pitchFamily="34" charset="0"/>
                        <a:cs typeface="Arial" panose="020B0604020202020204" pitchFamily="34" charset="0"/>
                      </a:endParaRP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pPr algn="just"/>
                      <a:endParaRPr lang="es-MX" sz="900" b="0" dirty="0" smtClean="0">
                        <a:solidFill>
                          <a:schemeClr val="tx1"/>
                        </a:solidFill>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276">
                <a:tc gridSpan="3">
                  <a:txBody>
                    <a:bodyPr/>
                    <a:lstStyle/>
                    <a:p>
                      <a:pPr marL="0" algn="l" rtl="0" eaLnBrk="1" fontAlgn="t" latinLnBrk="0" hangingPunct="1">
                        <a:spcBef>
                          <a:spcPts val="0"/>
                        </a:spcBef>
                        <a:spcAft>
                          <a:spcPts val="0"/>
                        </a:spcAft>
                      </a:pPr>
                      <a:endParaRPr lang="es-MX" sz="200" b="0" i="0" u="none" strike="noStrike" dirty="0">
                        <a:effectLst/>
                        <a:latin typeface="+mn-lt"/>
                      </a:endParaRPr>
                    </a:p>
                  </a:txBody>
                  <a:tcPr marT="7144" marB="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2"/>
                  </a:ext>
                </a:extLst>
              </a:tr>
              <a:tr h="138228">
                <a:tc gridSpan="3">
                  <a:txBody>
                    <a:bodyPr/>
                    <a:lstStyle/>
                    <a:p>
                      <a:pPr marL="0" algn="l" rtl="0" eaLnBrk="1" fontAlgn="t" latinLnBrk="0" hangingPunct="1">
                        <a:spcBef>
                          <a:spcPts val="0"/>
                        </a:spcBef>
                        <a:spcAft>
                          <a:spcPts val="0"/>
                        </a:spcAft>
                      </a:pPr>
                      <a:r>
                        <a:rPr lang="es-MX" sz="700" b="0" i="0" u="none" strike="noStrike" kern="1200" dirty="0">
                          <a:solidFill>
                            <a:srgbClr val="000000"/>
                          </a:solidFill>
                          <a:effectLst/>
                          <a:latin typeface="Calibri"/>
                          <a:ea typeface="Times New Roman"/>
                        </a:rPr>
                        <a:t>Elemento 3: </a:t>
                      </a:r>
                      <a:r>
                        <a:rPr lang="es-MX" sz="700" b="1" i="1" u="none" strike="noStrike" kern="1200" dirty="0">
                          <a:solidFill>
                            <a:srgbClr val="000000"/>
                          </a:solidFill>
                          <a:effectLst/>
                          <a:latin typeface="Calibri"/>
                          <a:ea typeface="Times New Roman"/>
                        </a:rPr>
                        <a:t>Conflictos</a:t>
                      </a:r>
                      <a:endParaRPr lang="es-MX" sz="1400" b="0" i="0" u="none" strike="noStrike" dirty="0">
                        <a:effectLst/>
                        <a:latin typeface="Arial"/>
                      </a:endParaRPr>
                    </a:p>
                  </a:txBody>
                  <a:tcPr marT="7144" marB="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hMerge="1">
                  <a:txBody>
                    <a:bodyPr/>
                    <a:lstStyle/>
                    <a:p>
                      <a:endParaRPr lang="es-MX"/>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62417">
                <a:tc>
                  <a:txBody>
                    <a:bodyPr/>
                    <a:lstStyle/>
                    <a:p>
                      <a:pPr marL="0" algn="r" rtl="0" eaLnBrk="1" fontAlgn="t" latinLnBrk="0" hangingPunct="1">
                        <a:spcBef>
                          <a:spcPts val="0"/>
                        </a:spcBef>
                        <a:spcAft>
                          <a:spcPts val="0"/>
                        </a:spcAft>
                      </a:pPr>
                      <a:r>
                        <a:rPr lang="es-MX" sz="700" b="1" i="1" u="none" strike="noStrike" kern="1200" dirty="0">
                          <a:solidFill>
                            <a:srgbClr val="000000"/>
                          </a:solidFill>
                          <a:effectLst/>
                          <a:latin typeface="Arial" panose="020B0604020202020204" pitchFamily="34" charset="0"/>
                          <a:ea typeface="Times New Roman"/>
                          <a:cs typeface="Arial" panose="020B0604020202020204" pitchFamily="34" charset="0"/>
                        </a:rPr>
                        <a:t>3</a:t>
                      </a:r>
                      <a:endParaRPr lang="es-MX" sz="700" b="1" i="0" u="none" strike="noStrike" dirty="0">
                        <a:effectLst/>
                        <a:latin typeface="Arial" panose="020B0604020202020204" pitchFamily="34" charset="0"/>
                        <a:cs typeface="Arial" panose="020B060402020202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algn="r"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A.3</a:t>
                      </a:r>
                      <a:endParaRPr lang="es-MX" sz="700" b="1" i="0" u="none" strike="noStrike" dirty="0">
                        <a:effectLst/>
                        <a:latin typeface="Arial" panose="020B0604020202020204" pitchFamily="34" charset="0"/>
                        <a:cs typeface="Arial" panose="020B060402020202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Cuando surge algún conflicto trato de ser neutral o no mezclarse en el asunto.</a:t>
                      </a:r>
                      <a:endParaRPr lang="es-MX" sz="1400" b="1" i="0" u="none" strike="noStrike" dirty="0">
                        <a:effectLst/>
                        <a:latin typeface="Arial" panose="020B0604020202020204" pitchFamily="34" charset="0"/>
                        <a:cs typeface="Arial" panose="020B060402020202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62417">
                <a:tc>
                  <a:txBody>
                    <a:bodyPr/>
                    <a:lstStyle/>
                    <a:p>
                      <a:pPr marL="0" algn="r" rtl="0" eaLnBrk="1" fontAlgn="ctr" latinLnBrk="0" hangingPunct="1">
                        <a:spcBef>
                          <a:spcPts val="0"/>
                        </a:spcBef>
                        <a:spcAft>
                          <a:spcPts val="0"/>
                        </a:spcAft>
                      </a:pPr>
                      <a:r>
                        <a:rPr lang="es-MX" sz="700" b="1" i="1" u="none" strike="noStrike" kern="1200" dirty="0">
                          <a:solidFill>
                            <a:srgbClr val="000000"/>
                          </a:solidFill>
                          <a:effectLst/>
                          <a:latin typeface="Arial" panose="020B0604020202020204" pitchFamily="34" charset="0"/>
                          <a:ea typeface="Times New Roman"/>
                          <a:cs typeface="Arial" panose="020B0604020202020204" pitchFamily="34" charset="0"/>
                        </a:rPr>
                        <a:t>4</a:t>
                      </a:r>
                      <a:endParaRPr lang="es-MX" sz="700" b="1" i="0" u="none" strike="noStrike" dirty="0">
                        <a:effectLst/>
                        <a:latin typeface="Arial" panose="020B0604020202020204" pitchFamily="34" charset="0"/>
                        <a:cs typeface="Arial" panose="020B060402020202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algn="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B.3</a:t>
                      </a:r>
                      <a:endParaRPr lang="es-MX" sz="700" b="1" i="0" u="none" strike="noStrike" dirty="0">
                        <a:effectLst/>
                        <a:latin typeface="Arial" panose="020B0604020202020204" pitchFamily="34" charset="0"/>
                        <a:cs typeface="Arial" panose="020B060402020202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Trato de evitar conflictos, pero cuando se presenta uno, trato de calmar a la gente y mantenerla unida.</a:t>
                      </a:r>
                      <a:endParaRPr lang="es-MX" sz="1400" b="1" i="0" u="none" strike="noStrike" dirty="0">
                        <a:effectLst/>
                        <a:latin typeface="Arial" panose="020B0604020202020204" pitchFamily="34" charset="0"/>
                        <a:cs typeface="Arial" panose="020B060402020202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62417">
                <a:tc>
                  <a:txBody>
                    <a:bodyPr/>
                    <a:lstStyle/>
                    <a:p>
                      <a:pPr marL="0" algn="r" rtl="0" eaLnBrk="1" fontAlgn="ctr" latinLnBrk="0" hangingPunct="1">
                        <a:spcBef>
                          <a:spcPts val="0"/>
                        </a:spcBef>
                        <a:spcAft>
                          <a:spcPts val="0"/>
                        </a:spcAft>
                      </a:pPr>
                      <a:r>
                        <a:rPr lang="es-MX" sz="700" b="1" i="1" u="none" strike="noStrike" kern="1200" dirty="0">
                          <a:solidFill>
                            <a:srgbClr val="000000"/>
                          </a:solidFill>
                          <a:effectLst/>
                          <a:latin typeface="Arial" panose="020B0604020202020204" pitchFamily="34" charset="0"/>
                          <a:ea typeface="Times New Roman"/>
                          <a:cs typeface="Arial" panose="020B0604020202020204" pitchFamily="34" charset="0"/>
                        </a:rPr>
                        <a:t>1</a:t>
                      </a:r>
                      <a:endParaRPr lang="es-MX" sz="700" b="1" i="0" u="none" strike="noStrike" dirty="0">
                        <a:effectLst/>
                        <a:latin typeface="Arial" panose="020B0604020202020204" pitchFamily="34" charset="0"/>
                        <a:cs typeface="Arial" panose="020B060402020202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algn="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C.3</a:t>
                      </a:r>
                      <a:endParaRPr lang="es-MX" sz="700" b="1" i="0" u="none" strike="noStrike" dirty="0">
                        <a:effectLst/>
                        <a:latin typeface="Arial" panose="020B0604020202020204" pitchFamily="34" charset="0"/>
                        <a:cs typeface="Arial" panose="020B060402020202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Cuando se crea un conflicto trato de ser justo pero firme, y de alcanzar una solución equitativa.</a:t>
                      </a:r>
                      <a:endParaRPr lang="es-MX" sz="1400" b="1" i="0" u="none" strike="noStrike" dirty="0">
                        <a:effectLst/>
                        <a:latin typeface="Arial" panose="020B0604020202020204" pitchFamily="34" charset="0"/>
                        <a:cs typeface="Arial" panose="020B060402020202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162417">
                <a:tc>
                  <a:txBody>
                    <a:bodyPr/>
                    <a:lstStyle/>
                    <a:p>
                      <a:pPr marL="0" algn="r" rtl="0" eaLnBrk="1" fontAlgn="ctr" latinLnBrk="0" hangingPunct="1">
                        <a:spcBef>
                          <a:spcPts val="0"/>
                        </a:spcBef>
                        <a:spcAft>
                          <a:spcPts val="0"/>
                        </a:spcAft>
                      </a:pPr>
                      <a:r>
                        <a:rPr lang="es-MX" sz="700" b="1" i="1" u="none" strike="noStrike" kern="1200" dirty="0">
                          <a:solidFill>
                            <a:srgbClr val="000000"/>
                          </a:solidFill>
                          <a:effectLst/>
                          <a:latin typeface="Arial" panose="020B0604020202020204" pitchFamily="34" charset="0"/>
                          <a:ea typeface="Times New Roman"/>
                          <a:cs typeface="Arial" panose="020B0604020202020204" pitchFamily="34" charset="0"/>
                        </a:rPr>
                        <a:t>2</a:t>
                      </a:r>
                      <a:endParaRPr lang="es-MX" sz="700" b="1" i="0" u="none" strike="noStrike" dirty="0">
                        <a:effectLst/>
                        <a:latin typeface="Arial" panose="020B0604020202020204" pitchFamily="34" charset="0"/>
                        <a:cs typeface="Arial" panose="020B060402020202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algn="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D.3</a:t>
                      </a:r>
                      <a:endParaRPr lang="es-MX" sz="700" b="1" i="0" u="none" strike="noStrike" dirty="0">
                        <a:effectLst/>
                        <a:latin typeface="Arial" panose="020B0604020202020204" pitchFamily="34" charset="0"/>
                        <a:cs typeface="Arial" panose="020B060402020202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Cuando se crea un conflicto trato de cortarlo e imponer mi posición.</a:t>
                      </a:r>
                      <a:endParaRPr lang="es-MX" sz="1400" b="1" i="0" u="none" strike="noStrike" dirty="0">
                        <a:effectLst/>
                        <a:latin typeface="Arial" panose="020B0604020202020204" pitchFamily="34" charset="0"/>
                        <a:cs typeface="Arial" panose="020B060402020202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162417">
                <a:tc>
                  <a:txBody>
                    <a:bodyPr/>
                    <a:lstStyle/>
                    <a:p>
                      <a:pPr marL="0" algn="r" rtl="0" eaLnBrk="1" fontAlgn="ctr" latinLnBrk="0" hangingPunct="1">
                        <a:spcBef>
                          <a:spcPts val="0"/>
                        </a:spcBef>
                        <a:spcAft>
                          <a:spcPts val="0"/>
                        </a:spcAft>
                      </a:pPr>
                      <a:r>
                        <a:rPr lang="es-MX" sz="700" b="1" i="1" u="none" strike="noStrike" kern="1200" dirty="0">
                          <a:solidFill>
                            <a:srgbClr val="000000"/>
                          </a:solidFill>
                          <a:effectLst/>
                          <a:latin typeface="Arial" panose="020B0604020202020204" pitchFamily="34" charset="0"/>
                          <a:ea typeface="Times New Roman"/>
                          <a:cs typeface="Arial" panose="020B0604020202020204" pitchFamily="34" charset="0"/>
                        </a:rPr>
                        <a:t>5</a:t>
                      </a:r>
                      <a:endParaRPr lang="es-MX" sz="700" b="1" i="0" u="none" strike="noStrike" dirty="0">
                        <a:effectLst/>
                        <a:latin typeface="Arial" panose="020B0604020202020204" pitchFamily="34" charset="0"/>
                        <a:cs typeface="Arial" panose="020B060402020202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algn="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E.3</a:t>
                      </a:r>
                      <a:endParaRPr lang="es-MX" sz="700" b="1" i="0" u="none" strike="noStrike" dirty="0">
                        <a:effectLst/>
                        <a:latin typeface="Arial" panose="020B0604020202020204" pitchFamily="34" charset="0"/>
                        <a:cs typeface="Arial" panose="020B060402020202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Cuando surge algún conflicto trato de identificar los motivos causantes y trato de resolver las causas subyacentes.</a:t>
                      </a:r>
                      <a:endParaRPr lang="es-MX" sz="1400" b="1" i="0" u="none" strike="noStrike" dirty="0">
                        <a:effectLst/>
                        <a:latin typeface="Arial" panose="020B0604020202020204" pitchFamily="34" charset="0"/>
                        <a:cs typeface="Arial" panose="020B060402020202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
        <p:nvSpPr>
          <p:cNvPr id="35" name="34 Rectángulo"/>
          <p:cNvSpPr/>
          <p:nvPr/>
        </p:nvSpPr>
        <p:spPr>
          <a:xfrm>
            <a:off x="2484296" y="5193196"/>
            <a:ext cx="4752000" cy="108012"/>
          </a:xfrm>
          <a:prstGeom prst="rect">
            <a:avLst/>
          </a:prstGeom>
          <a:solidFill>
            <a:schemeClr val="bg1"/>
          </a:solidFill>
          <a:ln w="127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6" name="5 Tabla"/>
          <p:cNvGraphicFramePr>
            <a:graphicFrameLocks noGrp="1"/>
          </p:cNvGraphicFramePr>
          <p:nvPr>
            <p:extLst/>
          </p:nvPr>
        </p:nvGraphicFramePr>
        <p:xfrm>
          <a:off x="443542" y="116632"/>
          <a:ext cx="8280001" cy="2200162"/>
        </p:xfrm>
        <a:graphic>
          <a:graphicData uri="http://schemas.openxmlformats.org/drawingml/2006/table">
            <a:tbl>
              <a:tblPr firstRow="1" bandRow="1">
                <a:tableStyleId>{5C22544A-7EE6-4342-B048-85BDC9FD1C3A}</a:tableStyleId>
              </a:tblPr>
              <a:tblGrid>
                <a:gridCol w="429743">
                  <a:extLst>
                    <a:ext uri="{9D8B030D-6E8A-4147-A177-3AD203B41FA5}">
                      <a16:colId xmlns:a16="http://schemas.microsoft.com/office/drawing/2014/main" val="20000"/>
                    </a:ext>
                  </a:extLst>
                </a:gridCol>
                <a:gridCol w="483104">
                  <a:extLst>
                    <a:ext uri="{9D8B030D-6E8A-4147-A177-3AD203B41FA5}">
                      <a16:colId xmlns:a16="http://schemas.microsoft.com/office/drawing/2014/main" val="20001"/>
                    </a:ext>
                  </a:extLst>
                </a:gridCol>
                <a:gridCol w="7367154">
                  <a:extLst>
                    <a:ext uri="{9D8B030D-6E8A-4147-A177-3AD203B41FA5}">
                      <a16:colId xmlns:a16="http://schemas.microsoft.com/office/drawing/2014/main" val="20003"/>
                    </a:ext>
                  </a:extLst>
                </a:gridCol>
              </a:tblGrid>
              <a:tr h="569983">
                <a:tc gridSpan="3">
                  <a:txBody>
                    <a:bodyPr/>
                    <a:lstStyle/>
                    <a:p>
                      <a:pPr algn="ctr" rtl="0" eaLnBrk="1" latinLnBrk="0" hangingPunct="1">
                        <a:spcAft>
                          <a:spcPts val="0"/>
                        </a:spcAft>
                      </a:pPr>
                      <a:r>
                        <a:rPr lang="es-MX" sz="800" b="1" kern="1200" dirty="0" smtClean="0">
                          <a:solidFill>
                            <a:schemeClr val="tx1"/>
                          </a:solidFill>
                          <a:effectLst/>
                          <a:latin typeface="Arial Narrow" panose="020B0606020202030204" pitchFamily="34" charset="0"/>
                          <a:ea typeface="+mn-ea"/>
                          <a:cs typeface="Arial" panose="020B0604020202020204" pitchFamily="34" charset="0"/>
                        </a:rPr>
                        <a:t>3.14  AUTO-EVALUACIÓN:</a:t>
                      </a:r>
                      <a:r>
                        <a:rPr lang="es-MX" sz="800" b="1" kern="1200" baseline="0" dirty="0" smtClean="0">
                          <a:solidFill>
                            <a:schemeClr val="tx1"/>
                          </a:solidFill>
                          <a:effectLst/>
                          <a:latin typeface="Arial Narrow" panose="020B0606020202030204" pitchFamily="34" charset="0"/>
                          <a:ea typeface="+mn-ea"/>
                          <a:cs typeface="Arial" panose="020B0604020202020204" pitchFamily="34" charset="0"/>
                        </a:rPr>
                        <a:t> 3.1  </a:t>
                      </a:r>
                      <a:r>
                        <a:rPr lang="es-MX" sz="800" b="1" kern="1200" dirty="0" smtClean="0">
                          <a:solidFill>
                            <a:schemeClr val="tx1"/>
                          </a:solidFill>
                          <a:effectLst/>
                          <a:latin typeface="Arial Narrow" panose="020B0606020202030204" pitchFamily="34" charset="0"/>
                          <a:ea typeface="+mn-ea"/>
                          <a:cs typeface="Arial" panose="020B0604020202020204" pitchFamily="34" charset="0"/>
                        </a:rPr>
                        <a:t>ESTILOS BÁSICOS DE LIDERAZGO </a:t>
                      </a:r>
                    </a:p>
                    <a:p>
                      <a:pPr algn="ctr" rtl="0" eaLnBrk="1" latinLnBrk="0" hangingPunct="1">
                        <a:spcAft>
                          <a:spcPts val="0"/>
                        </a:spcAft>
                      </a:pPr>
                      <a:r>
                        <a:rPr lang="es-MX" sz="800" b="1" kern="1200" dirty="0" smtClean="0">
                          <a:solidFill>
                            <a:schemeClr val="tx1"/>
                          </a:solidFill>
                          <a:effectLst/>
                          <a:latin typeface="Arial Narrow" panose="020B0606020202030204" pitchFamily="34" charset="0"/>
                          <a:ea typeface="+mn-ea"/>
                          <a:cs typeface="Arial" panose="020B0604020202020204" pitchFamily="34" charset="0"/>
                        </a:rPr>
                        <a:t>INSTRUCCIONES</a:t>
                      </a:r>
                      <a:endParaRPr lang="es-MX" sz="800" dirty="0" smtClean="0">
                        <a:solidFill>
                          <a:schemeClr val="tx1"/>
                        </a:solidFill>
                        <a:effectLst/>
                        <a:latin typeface="Arial Narrow" panose="020B0606020202030204" pitchFamily="34" charset="0"/>
                        <a:cs typeface="Arial" panose="020B0604020202020204" pitchFamily="34" charset="0"/>
                      </a:endParaRPr>
                    </a:p>
                    <a:p>
                      <a:pPr>
                        <a:spcAft>
                          <a:spcPts val="0"/>
                        </a:spcAft>
                      </a:pPr>
                      <a:r>
                        <a:rPr lang="es-MX" sz="800" b="0" kern="1200" dirty="0" smtClean="0">
                          <a:solidFill>
                            <a:schemeClr val="tx1"/>
                          </a:solidFill>
                          <a:effectLst/>
                          <a:latin typeface="Arial Narrow" panose="020B0606020202030204" pitchFamily="34" charset="0"/>
                          <a:ea typeface="+mn-ea"/>
                          <a:cs typeface="+mn-cs"/>
                        </a:rPr>
                        <a:t>Los lideres, tienen diferentes estilos de manifestarse. Es importante determinar su estilo de liderazgo, pues del mismo dependerá su actitud y comportamiento con el personal a su cargo, y el resto de sus compañeros, y la respuesta de ellos hacia usted. Siga las siguientes instrucciones.</a:t>
                      </a: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0">
                <a:tc gridSpan="3">
                  <a:txBody>
                    <a:bodyPr/>
                    <a:lstStyle/>
                    <a:p>
                      <a:pPr algn="ctr" rtl="0" eaLnBrk="1" latinLnBrk="0" hangingPunct="1"/>
                      <a:endParaRPr lang="es-MX" sz="100" b="0" kern="1200" dirty="0" smtClean="0">
                        <a:solidFill>
                          <a:schemeClr val="dk1"/>
                        </a:solidFill>
                        <a:effectLst/>
                        <a:latin typeface="+mn-lt"/>
                        <a:ea typeface="+mn-ea"/>
                        <a:cs typeface="+mn-cs"/>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r h="598601">
                <a:tc>
                  <a:txBody>
                    <a:bodyPr/>
                    <a:lstStyle/>
                    <a:p>
                      <a:pPr algn="ctr" rtl="0" eaLnBrk="1" latinLnBrk="0" hangingPunct="1"/>
                      <a:r>
                        <a:rPr lang="es-MX" sz="900" b="1" kern="1200" dirty="0" smtClean="0">
                          <a:solidFill>
                            <a:srgbClr val="FF0000"/>
                          </a:solidFill>
                          <a:effectLst/>
                          <a:latin typeface="Arial" panose="020B0604020202020204" pitchFamily="34" charset="0"/>
                          <a:ea typeface="+mn-ea"/>
                          <a:cs typeface="Arial" panose="020B0604020202020204" pitchFamily="34" charset="0"/>
                        </a:rPr>
                        <a:t>1.0</a:t>
                      </a: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gridSpan="2">
                  <a:txBody>
                    <a:bodyPr/>
                    <a:lstStyle/>
                    <a:p>
                      <a:pPr algn="just" rtl="0" eaLnBrk="1" latinLnBrk="0" hangingPunct="1">
                        <a:lnSpc>
                          <a:spcPct val="100000"/>
                        </a:lnSpc>
                        <a:spcBef>
                          <a:spcPts val="0"/>
                        </a:spcBef>
                        <a:spcAft>
                          <a:spcPts val="0"/>
                        </a:spcAft>
                      </a:pPr>
                      <a:r>
                        <a:rPr lang="es-MX" sz="700" b="0" kern="1200" dirty="0" smtClean="0">
                          <a:solidFill>
                            <a:schemeClr val="tx1"/>
                          </a:solidFill>
                          <a:effectLst/>
                          <a:latin typeface="Arial" panose="020B0604020202020204" pitchFamily="34" charset="0"/>
                          <a:ea typeface="+mn-ea"/>
                          <a:cs typeface="Arial" panose="020B0604020202020204" pitchFamily="34" charset="0"/>
                        </a:rPr>
                        <a:t>Lea las cinco frases que se consignan</a:t>
                      </a:r>
                      <a:r>
                        <a:rPr lang="es-MX" sz="700" b="0" kern="1200" baseline="0" dirty="0" smtClean="0">
                          <a:solidFill>
                            <a:schemeClr val="tx1"/>
                          </a:solidFill>
                          <a:effectLst/>
                          <a:latin typeface="Arial" panose="020B0604020202020204" pitchFamily="34" charset="0"/>
                          <a:ea typeface="+mn-ea"/>
                          <a:cs typeface="Arial" panose="020B0604020202020204" pitchFamily="34" charset="0"/>
                        </a:rPr>
                        <a:t> en cada uno de los 6 elementos que se anotan</a:t>
                      </a:r>
                      <a:r>
                        <a:rPr lang="es-MX" sz="700" b="0" kern="1200" dirty="0" smtClean="0">
                          <a:solidFill>
                            <a:schemeClr val="tx1"/>
                          </a:solidFill>
                          <a:effectLst/>
                          <a:latin typeface="Arial" panose="020B0604020202020204" pitchFamily="34" charset="0"/>
                          <a:ea typeface="+mn-ea"/>
                          <a:cs typeface="Arial" panose="020B0604020202020204" pitchFamily="34" charset="0"/>
                        </a:rPr>
                        <a:t> más adelante. Cuando las haya  leído, considérese cada una como una posible descripción de usted. </a:t>
                      </a:r>
                    </a:p>
                    <a:p>
                      <a:pPr marL="0" marR="0" indent="0" algn="just" defTabSz="914400" rtl="0" eaLnBrk="1" fontAlgn="auto" latinLnBrk="0" hangingPunct="1">
                        <a:lnSpc>
                          <a:spcPct val="100000"/>
                        </a:lnSpc>
                        <a:spcBef>
                          <a:spcPts val="0"/>
                        </a:spcBef>
                        <a:spcAft>
                          <a:spcPts val="0"/>
                        </a:spcAft>
                        <a:buClrTx/>
                        <a:buSzTx/>
                        <a:buFontTx/>
                        <a:buNone/>
                        <a:tabLst/>
                        <a:defRPr/>
                      </a:pPr>
                      <a:r>
                        <a:rPr lang="es-MX" sz="700" b="0" kern="1200" dirty="0" smtClean="0">
                          <a:solidFill>
                            <a:schemeClr val="dk1"/>
                          </a:solidFill>
                          <a:effectLst/>
                          <a:latin typeface="Arial" panose="020B0604020202020204" pitchFamily="34" charset="0"/>
                          <a:ea typeface="+mn-ea"/>
                          <a:cs typeface="Arial" panose="020B0604020202020204" pitchFamily="34" charset="0"/>
                        </a:rPr>
                        <a:t>Escriba un</a:t>
                      </a:r>
                      <a:r>
                        <a:rPr lang="es-MX" sz="700" b="1" kern="1200" dirty="0" smtClean="0">
                          <a:solidFill>
                            <a:schemeClr val="dk1"/>
                          </a:solidFill>
                          <a:effectLst/>
                          <a:latin typeface="Arial" panose="020B0604020202020204" pitchFamily="34" charset="0"/>
                          <a:ea typeface="+mn-ea"/>
                          <a:cs typeface="Arial" panose="020B0604020202020204" pitchFamily="34" charset="0"/>
                        </a:rPr>
                        <a:t> </a:t>
                      </a:r>
                      <a:r>
                        <a:rPr lang="es-MX" sz="700" b="1" i="1" kern="1200" dirty="0" smtClean="0">
                          <a:solidFill>
                            <a:srgbClr val="FF0000"/>
                          </a:solidFill>
                          <a:effectLst/>
                          <a:latin typeface="Arial" panose="020B0604020202020204" pitchFamily="34" charset="0"/>
                          <a:ea typeface="+mn-ea"/>
                          <a:cs typeface="Arial" panose="020B0604020202020204" pitchFamily="34" charset="0"/>
                        </a:rPr>
                        <a:t>5</a:t>
                      </a:r>
                      <a:r>
                        <a:rPr lang="es-MX" sz="700" b="1" kern="1200" dirty="0" smtClean="0">
                          <a:solidFill>
                            <a:schemeClr val="dk1"/>
                          </a:solidFill>
                          <a:effectLst/>
                          <a:latin typeface="Arial" panose="020B0604020202020204" pitchFamily="34" charset="0"/>
                          <a:ea typeface="+mn-ea"/>
                          <a:cs typeface="Arial" panose="020B0604020202020204" pitchFamily="34" charset="0"/>
                        </a:rPr>
                        <a:t> </a:t>
                      </a:r>
                      <a:r>
                        <a:rPr lang="es-MX" sz="700" b="0" kern="1200" dirty="0" smtClean="0">
                          <a:solidFill>
                            <a:schemeClr val="dk1"/>
                          </a:solidFill>
                          <a:effectLst/>
                          <a:latin typeface="Arial" panose="020B0604020202020204" pitchFamily="34" charset="0"/>
                          <a:ea typeface="+mn-ea"/>
                          <a:cs typeface="Arial" panose="020B0604020202020204" pitchFamily="34" charset="0"/>
                        </a:rPr>
                        <a:t>frente a la frase que usted crea que expresa con mayor exactitud la propia manera de ser</a:t>
                      </a:r>
                      <a:r>
                        <a:rPr lang="es-MX" sz="700" b="0" kern="1200" baseline="0" dirty="0" smtClean="0">
                          <a:solidFill>
                            <a:schemeClr val="dk1"/>
                          </a:solidFill>
                          <a:effectLst/>
                          <a:latin typeface="Arial" panose="020B0604020202020204" pitchFamily="34" charset="0"/>
                          <a:ea typeface="+mn-ea"/>
                          <a:cs typeface="Arial" panose="020B0604020202020204" pitchFamily="34" charset="0"/>
                        </a:rPr>
                        <a:t> </a:t>
                      </a:r>
                      <a:r>
                        <a:rPr lang="es-MX" sz="700" b="0" kern="1200" dirty="0" smtClean="0">
                          <a:solidFill>
                            <a:schemeClr val="dk1"/>
                          </a:solidFill>
                          <a:effectLst/>
                          <a:latin typeface="Arial" panose="020B0604020202020204" pitchFamily="34" charset="0"/>
                          <a:ea typeface="+mn-ea"/>
                          <a:cs typeface="Arial" panose="020B0604020202020204" pitchFamily="34" charset="0"/>
                        </a:rPr>
                        <a:t>actual, </a:t>
                      </a:r>
                      <a:r>
                        <a:rPr lang="es-MX" sz="700" b="0" u="sng" kern="1200" dirty="0" smtClean="0">
                          <a:solidFill>
                            <a:schemeClr val="dk1"/>
                          </a:solidFill>
                          <a:effectLst/>
                          <a:latin typeface="Arial" panose="020B0604020202020204" pitchFamily="34" charset="0"/>
                          <a:ea typeface="+mn-ea"/>
                          <a:cs typeface="Arial" panose="020B0604020202020204" pitchFamily="34" charset="0"/>
                        </a:rPr>
                        <a:t>no</a:t>
                      </a:r>
                      <a:r>
                        <a:rPr lang="es-MX" sz="700" b="0" kern="1200" dirty="0" smtClean="0">
                          <a:solidFill>
                            <a:schemeClr val="dk1"/>
                          </a:solidFill>
                          <a:effectLst/>
                          <a:latin typeface="Arial" panose="020B0604020202020204" pitchFamily="34" charset="0"/>
                          <a:ea typeface="+mn-ea"/>
                          <a:cs typeface="Arial" panose="020B0604020202020204" pitchFamily="34" charset="0"/>
                        </a:rPr>
                        <a:t> la manera ideal de ser. Sea honesto consigo mismo. Ponga un </a:t>
                      </a:r>
                      <a:r>
                        <a:rPr lang="es-MX" sz="700" b="1" kern="1200" dirty="0" smtClean="0">
                          <a:solidFill>
                            <a:srgbClr val="FF0000"/>
                          </a:solidFill>
                          <a:effectLst/>
                          <a:latin typeface="Arial" panose="020B0604020202020204" pitchFamily="34" charset="0"/>
                          <a:ea typeface="+mn-ea"/>
                          <a:cs typeface="Arial" panose="020B0604020202020204" pitchFamily="34" charset="0"/>
                        </a:rPr>
                        <a:t>4</a:t>
                      </a:r>
                      <a:r>
                        <a:rPr lang="es-MX" sz="700" b="0" kern="1200" dirty="0" smtClean="0">
                          <a:solidFill>
                            <a:schemeClr val="dk1"/>
                          </a:solidFill>
                          <a:effectLst/>
                          <a:latin typeface="Arial" panose="020B0604020202020204" pitchFamily="34" charset="0"/>
                          <a:ea typeface="+mn-ea"/>
                          <a:cs typeface="Arial" panose="020B0604020202020204" pitchFamily="34" charset="0"/>
                        </a:rPr>
                        <a:t> frente a la siguiente frase que usted crea que describe más acertadamente su manera de ser. Las demás frases se clasificarán, según la aproximación de correspondencia, con los números</a:t>
                      </a:r>
                      <a:r>
                        <a:rPr lang="es-MX" sz="700" b="1" kern="1200" dirty="0" smtClean="0">
                          <a:solidFill>
                            <a:srgbClr val="FF0000"/>
                          </a:solidFill>
                          <a:effectLst/>
                          <a:latin typeface="Arial" panose="020B0604020202020204" pitchFamily="34" charset="0"/>
                          <a:ea typeface="+mn-ea"/>
                          <a:cs typeface="Arial" panose="020B0604020202020204" pitchFamily="34" charset="0"/>
                        </a:rPr>
                        <a:t> 3 </a:t>
                      </a:r>
                      <a:r>
                        <a:rPr lang="es-MX" sz="700" b="0" kern="1200" dirty="0" smtClean="0">
                          <a:solidFill>
                            <a:schemeClr val="dk1"/>
                          </a:solidFill>
                          <a:effectLst/>
                          <a:latin typeface="Arial" panose="020B0604020202020204" pitchFamily="34" charset="0"/>
                          <a:ea typeface="+mn-ea"/>
                          <a:cs typeface="Arial" panose="020B0604020202020204" pitchFamily="34" charset="0"/>
                        </a:rPr>
                        <a:t>para la tercera,</a:t>
                      </a:r>
                      <a:r>
                        <a:rPr lang="es-MX" sz="700" b="1" kern="1200" dirty="0" smtClean="0">
                          <a:solidFill>
                            <a:srgbClr val="FF0000"/>
                          </a:solidFill>
                          <a:effectLst/>
                          <a:latin typeface="Arial" panose="020B0604020202020204" pitchFamily="34" charset="0"/>
                          <a:ea typeface="+mn-ea"/>
                          <a:cs typeface="Arial" panose="020B0604020202020204" pitchFamily="34" charset="0"/>
                        </a:rPr>
                        <a:t> 2 </a:t>
                      </a:r>
                      <a:r>
                        <a:rPr lang="es-MX" sz="700" b="0" kern="1200" dirty="0" smtClean="0">
                          <a:solidFill>
                            <a:schemeClr val="dk1"/>
                          </a:solidFill>
                          <a:effectLst/>
                          <a:latin typeface="Arial" panose="020B0604020202020204" pitchFamily="34" charset="0"/>
                          <a:ea typeface="+mn-ea"/>
                          <a:cs typeface="Arial" panose="020B0604020202020204" pitchFamily="34" charset="0"/>
                        </a:rPr>
                        <a:t>para la cuarta y </a:t>
                      </a:r>
                      <a:r>
                        <a:rPr lang="es-MX" sz="700" b="1" kern="1200" dirty="0" smtClean="0">
                          <a:solidFill>
                            <a:srgbClr val="FF0000"/>
                          </a:solidFill>
                          <a:effectLst/>
                          <a:latin typeface="Arial" panose="020B0604020202020204" pitchFamily="34" charset="0"/>
                          <a:ea typeface="+mn-ea"/>
                          <a:cs typeface="Arial" panose="020B0604020202020204" pitchFamily="34" charset="0"/>
                        </a:rPr>
                        <a:t>1</a:t>
                      </a:r>
                      <a:r>
                        <a:rPr lang="es-MX" sz="700" b="0" kern="1200" dirty="0" smtClean="0">
                          <a:solidFill>
                            <a:schemeClr val="dk1"/>
                          </a:solidFill>
                          <a:effectLst/>
                          <a:latin typeface="Arial" panose="020B0604020202020204" pitchFamily="34" charset="0"/>
                          <a:ea typeface="+mn-ea"/>
                          <a:cs typeface="Arial" panose="020B0604020202020204" pitchFamily="34" charset="0"/>
                        </a:rPr>
                        <a:t> para la quinta. De esta forma, el 1 vendrá a quedar frente a la cláusula que exprese con menor exactitud su manera de ser</a:t>
                      </a:r>
                      <a:r>
                        <a:rPr lang="es-MX" sz="700" b="0" kern="1200" dirty="0" smtClean="0">
                          <a:solidFill>
                            <a:srgbClr val="FF0000"/>
                          </a:solidFill>
                          <a:effectLst/>
                          <a:latin typeface="Arial" panose="020B0604020202020204" pitchFamily="34" charset="0"/>
                          <a:ea typeface="+mn-ea"/>
                          <a:cs typeface="Arial" panose="020B0604020202020204" pitchFamily="34" charset="0"/>
                        </a:rPr>
                        <a:t>.  </a:t>
                      </a:r>
                      <a:r>
                        <a:rPr lang="es-MX" sz="700" b="1" i="1" kern="1200" dirty="0" smtClean="0">
                          <a:solidFill>
                            <a:srgbClr val="FF0000"/>
                          </a:solidFill>
                          <a:effectLst/>
                          <a:latin typeface="Arial" panose="020B0604020202020204" pitchFamily="34" charset="0"/>
                          <a:ea typeface="+mn-ea"/>
                          <a:cs typeface="Arial" panose="020B0604020202020204" pitchFamily="34" charset="0"/>
                        </a:rPr>
                        <a:t>No puede haber empates,</a:t>
                      </a:r>
                      <a:r>
                        <a:rPr lang="es-MX" sz="700" b="1" i="1" kern="1200" baseline="0" dirty="0" smtClean="0">
                          <a:solidFill>
                            <a:srgbClr val="FF0000"/>
                          </a:solidFill>
                          <a:effectLst/>
                          <a:latin typeface="Arial" panose="020B0604020202020204" pitchFamily="34" charset="0"/>
                          <a:ea typeface="+mn-ea"/>
                          <a:cs typeface="Arial" panose="020B0604020202020204" pitchFamily="34" charset="0"/>
                        </a:rPr>
                        <a:t> ni puede dejar una casilla en blanco.</a:t>
                      </a:r>
                      <a:endParaRPr lang="es-MX" sz="700" dirty="0" smtClean="0">
                        <a:solidFill>
                          <a:srgbClr val="FF0000"/>
                        </a:solidFill>
                        <a:effectLst/>
                        <a:latin typeface="Arial" panose="020B0604020202020204" pitchFamily="34" charset="0"/>
                        <a:cs typeface="Arial" panose="020B0604020202020204" pitchFamily="34" charset="0"/>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extLst>
                  <a:ext uri="{0D108BD9-81ED-4DB2-BD59-A6C34878D82A}">
                    <a16:rowId xmlns:a16="http://schemas.microsoft.com/office/drawing/2014/main" val="10002"/>
                  </a:ext>
                </a:extLst>
              </a:tr>
              <a:tr h="45463">
                <a:tc gridSpan="3">
                  <a:txBody>
                    <a:bodyPr/>
                    <a:lstStyle/>
                    <a:p>
                      <a:pPr algn="just">
                        <a:spcAft>
                          <a:spcPts val="0"/>
                        </a:spcAft>
                      </a:pPr>
                      <a:endParaRPr lang="es-MX" sz="300" b="0" dirty="0" smtClean="0">
                        <a:effectLst/>
                        <a:latin typeface="Calibri" panose="020F0502020204030204" pitchFamily="34" charset="0"/>
                        <a:ea typeface="Times New Roman"/>
                      </a:endParaRPr>
                    </a:p>
                  </a:txBody>
                  <a:tcPr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4"/>
                  </a:ext>
                </a:extLst>
              </a:tr>
              <a:tr h="134114">
                <a:tc gridSpan="3">
                  <a:txBody>
                    <a:bodyPr/>
                    <a:lstStyle/>
                    <a:p>
                      <a:pPr>
                        <a:spcAft>
                          <a:spcPts val="0"/>
                        </a:spcAft>
                      </a:pPr>
                      <a:r>
                        <a:rPr lang="es-MX" sz="700" b="1" dirty="0">
                          <a:effectLst/>
                          <a:latin typeface="Arial" panose="020B0604020202020204" pitchFamily="34" charset="0"/>
                          <a:ea typeface="Times New Roman"/>
                          <a:cs typeface="Arial" panose="020B0604020202020204" pitchFamily="34" charset="0"/>
                        </a:rPr>
                        <a:t>Elemento 3: </a:t>
                      </a:r>
                      <a:r>
                        <a:rPr lang="es-MX" sz="700" b="1" i="1" dirty="0">
                          <a:effectLst/>
                          <a:latin typeface="Arial" panose="020B0604020202020204" pitchFamily="34" charset="0"/>
                          <a:ea typeface="Times New Roman"/>
                          <a:cs typeface="Arial" panose="020B0604020202020204" pitchFamily="34" charset="0"/>
                        </a:rPr>
                        <a:t>Conflicto</a:t>
                      </a:r>
                    </a:p>
                  </a:txBody>
                  <a:tcPr marT="0"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5"/>
                  </a:ext>
                </a:extLst>
              </a:tr>
              <a:tr h="150877">
                <a:tc>
                  <a:txBody>
                    <a:bodyPr/>
                    <a:lstStyle/>
                    <a:p>
                      <a:pPr algn="r">
                        <a:spcAft>
                          <a:spcPts val="0"/>
                        </a:spcAft>
                      </a:pPr>
                      <a:r>
                        <a:rPr lang="es-MX" sz="700" b="1" i="1" dirty="0" smtClean="0">
                          <a:effectLst/>
                          <a:latin typeface="Arial" panose="020B0604020202020204" pitchFamily="34" charset="0"/>
                          <a:ea typeface="Times New Roman"/>
                          <a:cs typeface="Arial" panose="020B0604020202020204" pitchFamily="34" charset="0"/>
                        </a:rPr>
                        <a:t>3</a:t>
                      </a:r>
                      <a:endParaRPr lang="es-MX" sz="700" b="1" i="1" dirty="0">
                        <a:effectLst/>
                        <a:latin typeface="Arial" panose="020B0604020202020204" pitchFamily="34" charset="0"/>
                        <a:ea typeface="Times New Roman"/>
                        <a:cs typeface="Arial" panose="020B0604020202020204" pitchFamily="34" charset="0"/>
                      </a:endParaRPr>
                    </a:p>
                  </a:txBody>
                  <a:tcPr marT="0"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algn="r" rtl="0" eaLnBrk="1" fontAlgn="t" latinLnBrk="0" hangingPunct="1">
                        <a:spcBef>
                          <a:spcPts val="0"/>
                        </a:spcBef>
                        <a:spcAft>
                          <a:spcPts val="0"/>
                        </a:spcAft>
                      </a:pPr>
                      <a:r>
                        <a:rPr lang="es-MX" sz="700" b="1" i="0" u="none" strike="noStrike" kern="1200" dirty="0">
                          <a:solidFill>
                            <a:schemeClr val="tx1"/>
                          </a:solidFill>
                          <a:effectLst/>
                          <a:latin typeface="Arial" panose="020B0604020202020204" pitchFamily="34" charset="0"/>
                          <a:ea typeface="Times New Roman"/>
                          <a:cs typeface="Arial" panose="020B0604020202020204" pitchFamily="34" charset="0"/>
                        </a:rPr>
                        <a:t>A.3</a:t>
                      </a:r>
                      <a:endParaRPr lang="es-MX" sz="700" b="1" i="0" u="none" strike="noStrike" dirty="0">
                        <a:solidFill>
                          <a:schemeClr val="tx1"/>
                        </a:solidFill>
                        <a:effectLst/>
                        <a:latin typeface="Arial" panose="020B0604020202020204" pitchFamily="34" charset="0"/>
                        <a:cs typeface="Arial" panose="020B060402020202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just">
                        <a:spcAft>
                          <a:spcPts val="0"/>
                        </a:spcAft>
                      </a:pPr>
                      <a:r>
                        <a:rPr lang="es-MX" sz="700" b="1" dirty="0">
                          <a:effectLst/>
                          <a:latin typeface="Arial" panose="020B0604020202020204" pitchFamily="34" charset="0"/>
                          <a:ea typeface="Times New Roman"/>
                          <a:cs typeface="Arial" panose="020B0604020202020204" pitchFamily="34" charset="0"/>
                        </a:rPr>
                        <a:t>Cuando surge algún conflicto trato de ser neutral o no mezclarse en el asunto.</a:t>
                      </a:r>
                    </a:p>
                  </a:txBody>
                  <a:tcPr marT="0"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150877">
                <a:tc>
                  <a:txBody>
                    <a:bodyPr/>
                    <a:lstStyle/>
                    <a:p>
                      <a:pPr algn="r">
                        <a:spcAft>
                          <a:spcPts val="0"/>
                        </a:spcAft>
                      </a:pPr>
                      <a:r>
                        <a:rPr lang="es-MX" sz="700" b="1" i="1" dirty="0" smtClean="0">
                          <a:effectLst/>
                          <a:latin typeface="Arial" panose="020B0604020202020204" pitchFamily="34" charset="0"/>
                          <a:ea typeface="Times New Roman"/>
                          <a:cs typeface="Arial" panose="020B0604020202020204" pitchFamily="34" charset="0"/>
                        </a:rPr>
                        <a:t>4</a:t>
                      </a:r>
                      <a:endParaRPr lang="es-MX" sz="700" b="1" i="1" dirty="0">
                        <a:effectLst/>
                        <a:latin typeface="Arial" panose="020B0604020202020204" pitchFamily="34" charset="0"/>
                        <a:ea typeface="Times New Roman"/>
                        <a:cs typeface="Arial" panose="020B0604020202020204" pitchFamily="34" charset="0"/>
                      </a:endParaRPr>
                    </a:p>
                  </a:txBody>
                  <a:tcPr marT="0"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algn="r" rtl="0" eaLnBrk="1" fontAlgn="ctr" latinLnBrk="0" hangingPunct="1">
                        <a:spcBef>
                          <a:spcPts val="0"/>
                        </a:spcBef>
                        <a:spcAft>
                          <a:spcPts val="0"/>
                        </a:spcAft>
                      </a:pPr>
                      <a:r>
                        <a:rPr lang="es-MX" sz="700" b="1" i="0" u="none" strike="noStrike" kern="1200" dirty="0">
                          <a:solidFill>
                            <a:schemeClr val="tx1"/>
                          </a:solidFill>
                          <a:effectLst/>
                          <a:latin typeface="Arial" panose="020B0604020202020204" pitchFamily="34" charset="0"/>
                          <a:ea typeface="Times New Roman"/>
                          <a:cs typeface="Arial" panose="020B0604020202020204" pitchFamily="34" charset="0"/>
                        </a:rPr>
                        <a:t>B.3</a:t>
                      </a:r>
                      <a:endParaRPr lang="es-MX" sz="700" b="1" i="0" u="none" strike="noStrike" dirty="0">
                        <a:solidFill>
                          <a:schemeClr val="tx1"/>
                        </a:solidFill>
                        <a:effectLst/>
                        <a:latin typeface="Arial" panose="020B0604020202020204" pitchFamily="34" charset="0"/>
                        <a:cs typeface="Arial" panose="020B060402020202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just">
                        <a:spcAft>
                          <a:spcPts val="0"/>
                        </a:spcAft>
                      </a:pPr>
                      <a:r>
                        <a:rPr lang="es-MX" sz="700" b="1" dirty="0">
                          <a:effectLst/>
                          <a:latin typeface="Arial" panose="020B0604020202020204" pitchFamily="34" charset="0"/>
                          <a:ea typeface="Times New Roman"/>
                          <a:cs typeface="Arial" panose="020B0604020202020204" pitchFamily="34" charset="0"/>
                        </a:rPr>
                        <a:t>Trato de evitar conflictos, pero cuando se presenta uno, trato de calmar a la gente y mantenerla unida.</a:t>
                      </a:r>
                    </a:p>
                  </a:txBody>
                  <a:tcPr marT="0"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150877">
                <a:tc>
                  <a:txBody>
                    <a:bodyPr/>
                    <a:lstStyle/>
                    <a:p>
                      <a:pPr algn="r">
                        <a:spcAft>
                          <a:spcPts val="0"/>
                        </a:spcAft>
                      </a:pPr>
                      <a:r>
                        <a:rPr lang="es-MX" sz="700" b="1" i="1" dirty="0" smtClean="0">
                          <a:effectLst/>
                          <a:latin typeface="Arial" panose="020B0604020202020204" pitchFamily="34" charset="0"/>
                          <a:ea typeface="Times New Roman"/>
                          <a:cs typeface="Arial" panose="020B0604020202020204" pitchFamily="34" charset="0"/>
                        </a:rPr>
                        <a:t>1</a:t>
                      </a:r>
                      <a:endParaRPr lang="es-MX" sz="700" b="1" i="1" dirty="0">
                        <a:effectLst/>
                        <a:latin typeface="Arial" panose="020B0604020202020204" pitchFamily="34" charset="0"/>
                        <a:ea typeface="Times New Roman"/>
                        <a:cs typeface="Arial" panose="020B0604020202020204" pitchFamily="34" charset="0"/>
                      </a:endParaRPr>
                    </a:p>
                  </a:txBody>
                  <a:tcPr marT="0"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algn="r" rtl="0" eaLnBrk="1" fontAlgn="ctr" latinLnBrk="0" hangingPunct="1">
                        <a:spcBef>
                          <a:spcPts val="0"/>
                        </a:spcBef>
                        <a:spcAft>
                          <a:spcPts val="0"/>
                        </a:spcAft>
                      </a:pPr>
                      <a:r>
                        <a:rPr lang="es-MX" sz="700" b="1" i="0" u="none" strike="noStrike" kern="1200" dirty="0">
                          <a:solidFill>
                            <a:schemeClr val="tx1"/>
                          </a:solidFill>
                          <a:effectLst/>
                          <a:latin typeface="Arial" panose="020B0604020202020204" pitchFamily="34" charset="0"/>
                          <a:ea typeface="Times New Roman"/>
                          <a:cs typeface="Arial" panose="020B0604020202020204" pitchFamily="34" charset="0"/>
                        </a:rPr>
                        <a:t>C.3</a:t>
                      </a:r>
                      <a:endParaRPr lang="es-MX" sz="700" b="1" i="0" u="none" strike="noStrike" dirty="0">
                        <a:solidFill>
                          <a:schemeClr val="tx1"/>
                        </a:solidFill>
                        <a:effectLst/>
                        <a:latin typeface="Arial" panose="020B0604020202020204" pitchFamily="34" charset="0"/>
                        <a:cs typeface="Arial" panose="020B060402020202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just">
                        <a:spcAft>
                          <a:spcPts val="0"/>
                        </a:spcAft>
                      </a:pPr>
                      <a:r>
                        <a:rPr lang="es-MX" sz="700" b="1" dirty="0">
                          <a:effectLst/>
                          <a:latin typeface="Arial" panose="020B0604020202020204" pitchFamily="34" charset="0"/>
                          <a:ea typeface="Times New Roman"/>
                          <a:cs typeface="Arial" panose="020B0604020202020204" pitchFamily="34" charset="0"/>
                        </a:rPr>
                        <a:t>Cuando se crea un conflicto trato de ser justo pero firme, y de alcanzar una solución equitativa.</a:t>
                      </a:r>
                    </a:p>
                  </a:txBody>
                  <a:tcPr marT="0"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150877">
                <a:tc>
                  <a:txBody>
                    <a:bodyPr/>
                    <a:lstStyle/>
                    <a:p>
                      <a:pPr algn="r">
                        <a:spcAft>
                          <a:spcPts val="0"/>
                        </a:spcAft>
                      </a:pPr>
                      <a:r>
                        <a:rPr lang="es-MX" sz="700" b="1" i="1" dirty="0" smtClean="0">
                          <a:effectLst/>
                          <a:latin typeface="Arial" panose="020B0604020202020204" pitchFamily="34" charset="0"/>
                          <a:ea typeface="Times New Roman"/>
                          <a:cs typeface="Arial" panose="020B0604020202020204" pitchFamily="34" charset="0"/>
                        </a:rPr>
                        <a:t>2</a:t>
                      </a:r>
                      <a:endParaRPr lang="es-MX" sz="700" b="1" i="1" dirty="0">
                        <a:effectLst/>
                        <a:latin typeface="Arial" panose="020B0604020202020204" pitchFamily="34" charset="0"/>
                        <a:ea typeface="Times New Roman"/>
                        <a:cs typeface="Arial" panose="020B0604020202020204" pitchFamily="34" charset="0"/>
                      </a:endParaRPr>
                    </a:p>
                  </a:txBody>
                  <a:tcPr marT="0"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algn="r" rtl="0" eaLnBrk="1" fontAlgn="ctr" latinLnBrk="0" hangingPunct="1">
                        <a:spcBef>
                          <a:spcPts val="0"/>
                        </a:spcBef>
                        <a:spcAft>
                          <a:spcPts val="0"/>
                        </a:spcAft>
                      </a:pPr>
                      <a:r>
                        <a:rPr lang="es-MX" sz="700" b="1" i="0" u="none" strike="noStrike" kern="1200" dirty="0">
                          <a:solidFill>
                            <a:schemeClr val="tx1"/>
                          </a:solidFill>
                          <a:effectLst/>
                          <a:latin typeface="Arial" panose="020B0604020202020204" pitchFamily="34" charset="0"/>
                          <a:ea typeface="Times New Roman"/>
                          <a:cs typeface="Arial" panose="020B0604020202020204" pitchFamily="34" charset="0"/>
                        </a:rPr>
                        <a:t>D.3</a:t>
                      </a:r>
                      <a:endParaRPr lang="es-MX" sz="700" b="1" i="0" u="none" strike="noStrike" dirty="0">
                        <a:solidFill>
                          <a:schemeClr val="tx1"/>
                        </a:solidFill>
                        <a:effectLst/>
                        <a:latin typeface="Arial" panose="020B0604020202020204" pitchFamily="34" charset="0"/>
                        <a:cs typeface="Arial" panose="020B060402020202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just">
                        <a:spcAft>
                          <a:spcPts val="0"/>
                        </a:spcAft>
                      </a:pPr>
                      <a:r>
                        <a:rPr lang="es-MX" sz="700" b="1" dirty="0">
                          <a:effectLst/>
                          <a:latin typeface="Arial" panose="020B0604020202020204" pitchFamily="34" charset="0"/>
                          <a:ea typeface="Times New Roman"/>
                          <a:cs typeface="Arial" panose="020B0604020202020204" pitchFamily="34" charset="0"/>
                        </a:rPr>
                        <a:t>Cuando se crea un conflicto trato de cortarlo e imponer mi posición.</a:t>
                      </a:r>
                    </a:p>
                  </a:txBody>
                  <a:tcPr marT="0"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150877">
                <a:tc>
                  <a:txBody>
                    <a:bodyPr/>
                    <a:lstStyle/>
                    <a:p>
                      <a:pPr algn="r">
                        <a:spcAft>
                          <a:spcPts val="0"/>
                        </a:spcAft>
                      </a:pPr>
                      <a:r>
                        <a:rPr lang="es-MX" sz="700" b="1" i="1" dirty="0" smtClean="0">
                          <a:effectLst/>
                          <a:latin typeface="Arial" panose="020B0604020202020204" pitchFamily="34" charset="0"/>
                          <a:ea typeface="Times New Roman"/>
                          <a:cs typeface="Arial" panose="020B0604020202020204" pitchFamily="34" charset="0"/>
                        </a:rPr>
                        <a:t>5</a:t>
                      </a:r>
                      <a:endParaRPr lang="es-MX" sz="700" b="1" i="1" dirty="0">
                        <a:effectLst/>
                        <a:latin typeface="Arial" panose="020B0604020202020204" pitchFamily="34" charset="0"/>
                        <a:ea typeface="Times New Roman"/>
                        <a:cs typeface="Arial" panose="020B0604020202020204" pitchFamily="34" charset="0"/>
                      </a:endParaRPr>
                    </a:p>
                  </a:txBody>
                  <a:tcPr marT="0"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algn="r" rtl="0" eaLnBrk="1" fontAlgn="ctr" latinLnBrk="0" hangingPunct="1">
                        <a:spcBef>
                          <a:spcPts val="0"/>
                        </a:spcBef>
                        <a:spcAft>
                          <a:spcPts val="0"/>
                        </a:spcAft>
                      </a:pPr>
                      <a:r>
                        <a:rPr lang="es-MX" sz="700" b="1" i="0" u="none" strike="noStrike" kern="1200" dirty="0">
                          <a:solidFill>
                            <a:schemeClr val="tx1"/>
                          </a:solidFill>
                          <a:effectLst/>
                          <a:latin typeface="Arial" panose="020B0604020202020204" pitchFamily="34" charset="0"/>
                          <a:ea typeface="Times New Roman"/>
                          <a:cs typeface="Arial" panose="020B0604020202020204" pitchFamily="34" charset="0"/>
                        </a:rPr>
                        <a:t>E.3</a:t>
                      </a:r>
                      <a:endParaRPr lang="es-MX" sz="700" b="1" i="0" u="none" strike="noStrike" dirty="0">
                        <a:solidFill>
                          <a:schemeClr val="tx1"/>
                        </a:solidFill>
                        <a:effectLst/>
                        <a:latin typeface="Arial" panose="020B0604020202020204" pitchFamily="34" charset="0"/>
                        <a:cs typeface="Arial" panose="020B0604020202020204" pitchFamily="34" charset="0"/>
                      </a:endParaRPr>
                    </a:p>
                  </a:txBody>
                  <a:tcPr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algn="just">
                        <a:spcAft>
                          <a:spcPts val="0"/>
                        </a:spcAft>
                      </a:pPr>
                      <a:r>
                        <a:rPr lang="es-MX" sz="700" b="1" dirty="0">
                          <a:effectLst/>
                          <a:latin typeface="Arial" panose="020B0604020202020204" pitchFamily="34" charset="0"/>
                          <a:ea typeface="Times New Roman"/>
                          <a:cs typeface="Arial" panose="020B0604020202020204" pitchFamily="34" charset="0"/>
                        </a:rPr>
                        <a:t>Cuando surge algún conflicto trato de identificar los motivos causantes y trato de resolver las causas subyacentes.</a:t>
                      </a:r>
                    </a:p>
                  </a:txBody>
                  <a:tcPr marT="0"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bl>
          </a:graphicData>
        </a:graphic>
      </p:graphicFrame>
      <p:sp>
        <p:nvSpPr>
          <p:cNvPr id="2" name="1 Rectángulo"/>
          <p:cNvSpPr/>
          <p:nvPr/>
        </p:nvSpPr>
        <p:spPr>
          <a:xfrm rot="20932495">
            <a:off x="2960636" y="1777576"/>
            <a:ext cx="1544589" cy="27016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MX" sz="1400" dirty="0" smtClean="0"/>
              <a:t>Ejemplo</a:t>
            </a:r>
            <a:endParaRPr lang="es-MX" sz="1400" dirty="0"/>
          </a:p>
        </p:txBody>
      </p:sp>
      <p:cxnSp>
        <p:nvCxnSpPr>
          <p:cNvPr id="9" name="8 Conector recto de flecha"/>
          <p:cNvCxnSpPr>
            <a:stCxn id="2" idx="1"/>
            <a:endCxn id="10" idx="6"/>
          </p:cNvCxnSpPr>
          <p:nvPr/>
        </p:nvCxnSpPr>
        <p:spPr>
          <a:xfrm flipH="1" flipV="1">
            <a:off x="971600" y="1934792"/>
            <a:ext cx="2003549" cy="126883"/>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sp>
        <p:nvSpPr>
          <p:cNvPr id="10" name="9 Elipse"/>
          <p:cNvSpPr/>
          <p:nvPr/>
        </p:nvSpPr>
        <p:spPr>
          <a:xfrm>
            <a:off x="539600" y="1556792"/>
            <a:ext cx="432000" cy="7560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8" name="1 Marcador de número de diapositiva"/>
          <p:cNvSpPr>
            <a:spLocks noGrp="1"/>
          </p:cNvSpPr>
          <p:nvPr>
            <p:ph type="sldNum" sz="quarter" idx="12"/>
          </p:nvPr>
        </p:nvSpPr>
        <p:spPr>
          <a:xfrm>
            <a:off x="6974904" y="6520259"/>
            <a:ext cx="2133600" cy="365125"/>
          </a:xfrm>
        </p:spPr>
        <p:txBody>
          <a:bodyPr/>
          <a:lstStyle/>
          <a:p>
            <a:pPr>
              <a:defRPr/>
            </a:pPr>
            <a:fld id="{4D58E3C8-F31A-42EC-AF2A-01392A808377}" type="slidenum">
              <a:rPr lang="es-ES" sz="900" smtClean="0">
                <a:solidFill>
                  <a:schemeClr val="tx1"/>
                </a:solidFill>
              </a:rPr>
              <a:pPr>
                <a:defRPr/>
              </a:pPr>
              <a:t>9</a:t>
            </a:fld>
            <a:endParaRPr lang="es-ES" sz="900" dirty="0">
              <a:solidFill>
                <a:schemeClr val="tx1"/>
              </a:solidFill>
            </a:endParaRPr>
          </a:p>
        </p:txBody>
      </p:sp>
      <p:graphicFrame>
        <p:nvGraphicFramePr>
          <p:cNvPr id="4" name="3 Tabla"/>
          <p:cNvGraphicFramePr>
            <a:graphicFrameLocks noGrp="1"/>
          </p:cNvGraphicFramePr>
          <p:nvPr>
            <p:extLst/>
          </p:nvPr>
        </p:nvGraphicFramePr>
        <p:xfrm>
          <a:off x="875541" y="4005064"/>
          <a:ext cx="7173768" cy="1332384"/>
        </p:xfrm>
        <a:graphic>
          <a:graphicData uri="http://schemas.openxmlformats.org/drawingml/2006/table">
            <a:tbl>
              <a:tblPr firstRow="1" firstCol="1" lastRow="1" lastCol="1" bandRow="1" bandCol="1"/>
              <a:tblGrid>
                <a:gridCol w="1489061">
                  <a:extLst>
                    <a:ext uri="{9D8B030D-6E8A-4147-A177-3AD203B41FA5}">
                      <a16:colId xmlns:a16="http://schemas.microsoft.com/office/drawing/2014/main" val="20000"/>
                    </a:ext>
                  </a:extLst>
                </a:gridCol>
                <a:gridCol w="481755">
                  <a:extLst>
                    <a:ext uri="{9D8B030D-6E8A-4147-A177-3AD203B41FA5}">
                      <a16:colId xmlns:a16="http://schemas.microsoft.com/office/drawing/2014/main" val="20001"/>
                    </a:ext>
                  </a:extLst>
                </a:gridCol>
                <a:gridCol w="481755">
                  <a:extLst>
                    <a:ext uri="{9D8B030D-6E8A-4147-A177-3AD203B41FA5}">
                      <a16:colId xmlns:a16="http://schemas.microsoft.com/office/drawing/2014/main" val="20002"/>
                    </a:ext>
                  </a:extLst>
                </a:gridCol>
                <a:gridCol w="481755">
                  <a:extLst>
                    <a:ext uri="{9D8B030D-6E8A-4147-A177-3AD203B41FA5}">
                      <a16:colId xmlns:a16="http://schemas.microsoft.com/office/drawing/2014/main" val="20003"/>
                    </a:ext>
                  </a:extLst>
                </a:gridCol>
                <a:gridCol w="481755">
                  <a:extLst>
                    <a:ext uri="{9D8B030D-6E8A-4147-A177-3AD203B41FA5}">
                      <a16:colId xmlns:a16="http://schemas.microsoft.com/office/drawing/2014/main" val="20004"/>
                    </a:ext>
                  </a:extLst>
                </a:gridCol>
                <a:gridCol w="481756">
                  <a:extLst>
                    <a:ext uri="{9D8B030D-6E8A-4147-A177-3AD203B41FA5}">
                      <a16:colId xmlns:a16="http://schemas.microsoft.com/office/drawing/2014/main" val="20005"/>
                    </a:ext>
                  </a:extLst>
                </a:gridCol>
                <a:gridCol w="481755">
                  <a:extLst>
                    <a:ext uri="{9D8B030D-6E8A-4147-A177-3AD203B41FA5}">
                      <a16:colId xmlns:a16="http://schemas.microsoft.com/office/drawing/2014/main" val="20006"/>
                    </a:ext>
                  </a:extLst>
                </a:gridCol>
                <a:gridCol w="481755">
                  <a:extLst>
                    <a:ext uri="{9D8B030D-6E8A-4147-A177-3AD203B41FA5}">
                      <a16:colId xmlns:a16="http://schemas.microsoft.com/office/drawing/2014/main" val="20007"/>
                    </a:ext>
                  </a:extLst>
                </a:gridCol>
                <a:gridCol w="481755">
                  <a:extLst>
                    <a:ext uri="{9D8B030D-6E8A-4147-A177-3AD203B41FA5}">
                      <a16:colId xmlns:a16="http://schemas.microsoft.com/office/drawing/2014/main" val="20008"/>
                    </a:ext>
                  </a:extLst>
                </a:gridCol>
                <a:gridCol w="481755">
                  <a:extLst>
                    <a:ext uri="{9D8B030D-6E8A-4147-A177-3AD203B41FA5}">
                      <a16:colId xmlns:a16="http://schemas.microsoft.com/office/drawing/2014/main" val="20009"/>
                    </a:ext>
                  </a:extLst>
                </a:gridCol>
                <a:gridCol w="481755">
                  <a:extLst>
                    <a:ext uri="{9D8B030D-6E8A-4147-A177-3AD203B41FA5}">
                      <a16:colId xmlns:a16="http://schemas.microsoft.com/office/drawing/2014/main" val="20010"/>
                    </a:ext>
                  </a:extLst>
                </a:gridCol>
                <a:gridCol w="195081">
                  <a:extLst>
                    <a:ext uri="{9D8B030D-6E8A-4147-A177-3AD203B41FA5}">
                      <a16:colId xmlns:a16="http://schemas.microsoft.com/office/drawing/2014/main" val="20011"/>
                    </a:ext>
                  </a:extLst>
                </a:gridCol>
                <a:gridCol w="672075">
                  <a:extLst>
                    <a:ext uri="{9D8B030D-6E8A-4147-A177-3AD203B41FA5}">
                      <a16:colId xmlns:a16="http://schemas.microsoft.com/office/drawing/2014/main" val="20012"/>
                    </a:ext>
                  </a:extLst>
                </a:gridCol>
              </a:tblGrid>
              <a:tr h="132306">
                <a:tc gridSpan="11">
                  <a:txBody>
                    <a:bodyPr/>
                    <a:lstStyle/>
                    <a:p>
                      <a:pPr marL="0" algn="ctr" rtl="0" eaLnBrk="1" fontAlgn="ctr" latinLnBrk="0" hangingPunct="1">
                        <a:spcBef>
                          <a:spcPts val="600"/>
                        </a:spcBef>
                        <a:spcAft>
                          <a:spcPts val="60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CUADRO: IDENTIFIQUE SU ESTILO PERSONAL</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ysDash"/>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rowSpan="10">
                  <a:txBody>
                    <a:bodyPr/>
                    <a:lstStyle/>
                    <a:p>
                      <a:pPr marL="0" algn="ctr" rtl="0" eaLnBrk="1" fontAlgn="ctr" latinLnBrk="0" hangingPunct="1">
                        <a:spcBef>
                          <a:spcPts val="600"/>
                        </a:spcBef>
                        <a:spcAft>
                          <a:spcPts val="600"/>
                        </a:spcAft>
                      </a:pP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ysDash"/>
                      <a:round/>
                      <a:headEnd type="none" w="med" len="med"/>
                      <a:tailEnd type="none" w="med" len="med"/>
                    </a:lnL>
                    <a:lnR w="6350" cap="flat" cmpd="sng" algn="ctr">
                      <a:solidFill>
                        <a:schemeClr val="tx2">
                          <a:lumMod val="75000"/>
                        </a:schemeClr>
                      </a:solidFill>
                      <a:prstDash val="sysDash"/>
                      <a:round/>
                      <a:headEnd type="none" w="med" len="med"/>
                      <a:tailEnd type="none" w="med" len="med"/>
                    </a:lnR>
                    <a:lnT w="6350" cap="flat" cmpd="sng" algn="ctr">
                      <a:solidFill>
                        <a:schemeClr val="tx2">
                          <a:lumMod val="75000"/>
                        </a:schemeClr>
                      </a:solidFill>
                      <a:prstDash val="sysDash"/>
                      <a:round/>
                      <a:headEnd type="none" w="med" len="med"/>
                      <a:tailEnd type="none" w="med" len="med"/>
                    </a:lnT>
                    <a:lnB w="6350" cap="flat" cmpd="sng" algn="ctr">
                      <a:solidFill>
                        <a:schemeClr val="tx2">
                          <a:lumMod val="75000"/>
                        </a:schemeClr>
                      </a:solidFill>
                      <a:prstDash val="sysDash"/>
                      <a:round/>
                      <a:headEnd type="none" w="med" len="med"/>
                      <a:tailEnd type="none" w="med" len="med"/>
                    </a:lnB>
                  </a:tcPr>
                </a:tc>
                <a:tc rowSpan="3">
                  <a:txBody>
                    <a:bodyPr/>
                    <a:lstStyle/>
                    <a:p>
                      <a:pPr algn="ctr"/>
                      <a:r>
                        <a:rPr lang="es-MX" sz="700" b="1" dirty="0" smtClean="0">
                          <a:latin typeface="Arial" panose="020B0604020202020204" pitchFamily="34" charset="0"/>
                          <a:cs typeface="Arial" panose="020B0604020202020204" pitchFamily="34" charset="0"/>
                        </a:rPr>
                        <a:t>Sumas</a:t>
                      </a:r>
                      <a:r>
                        <a:rPr lang="es-MX" sz="700" b="1" baseline="0" dirty="0" smtClean="0">
                          <a:latin typeface="Arial" panose="020B0604020202020204" pitchFamily="34" charset="0"/>
                          <a:cs typeface="Arial" panose="020B0604020202020204" pitchFamily="34" charset="0"/>
                        </a:rPr>
                        <a:t> de control</a:t>
                      </a:r>
                      <a:endParaRPr lang="es-MX" sz="700" b="1" dirty="0">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ysDash"/>
                      <a:round/>
                      <a:headEnd type="none" w="med" len="med"/>
                      <a:tailEnd type="none" w="med" len="med"/>
                    </a:lnL>
                    <a:lnR w="6350" cap="flat" cmpd="sng" algn="ctr">
                      <a:solidFill>
                        <a:schemeClr val="tx2">
                          <a:lumMod val="75000"/>
                        </a:schemeClr>
                      </a:solidFill>
                      <a:prstDash val="sysDash"/>
                      <a:round/>
                      <a:headEnd type="none" w="med" len="med"/>
                      <a:tailEnd type="none" w="med" len="med"/>
                    </a:lnR>
                    <a:lnT w="6350" cap="flat" cmpd="sng" algn="ctr">
                      <a:solidFill>
                        <a:schemeClr val="tx2">
                          <a:lumMod val="75000"/>
                        </a:schemeClr>
                      </a:solidFill>
                      <a:prstDash val="sysDash"/>
                      <a:round/>
                      <a:headEnd type="none" w="med" len="med"/>
                      <a:tailEnd type="none" w="med" len="med"/>
                    </a:lnT>
                    <a:lnB w="6350" cap="flat" cmpd="sng" algn="ctr">
                      <a:solidFill>
                        <a:schemeClr val="tx2">
                          <a:lumMod val="75000"/>
                        </a:schemeClr>
                      </a:solidFill>
                      <a:prstDash val="sysDash"/>
                      <a:round/>
                      <a:headEnd type="none" w="med" len="med"/>
                      <a:tailEnd type="none" w="med" len="med"/>
                    </a:lnB>
                  </a:tcPr>
                </a:tc>
                <a:extLst>
                  <a:ext uri="{0D108BD9-81ED-4DB2-BD59-A6C34878D82A}">
                    <a16:rowId xmlns:a16="http://schemas.microsoft.com/office/drawing/2014/main" val="10000"/>
                  </a:ext>
                </a:extLst>
              </a:tr>
              <a:tr h="120147">
                <a:tc row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Elemento</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gridSpan="10">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Estilos de Liderazgo</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ysDash"/>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vMerge="1">
                  <a:txBody>
                    <a:bodyPr/>
                    <a:lstStyle/>
                    <a:p>
                      <a:pPr marL="0" algn="ctr" rtl="0" eaLnBrk="1" fontAlgn="ctr" latinLnBrk="0" hangingPunct="1">
                        <a:spcBef>
                          <a:spcPts val="0"/>
                        </a:spcBef>
                        <a:spcAft>
                          <a:spcPts val="0"/>
                        </a:spcAft>
                      </a:pPr>
                      <a:endParaRPr lang="es-MX" sz="900" b="0" i="0" u="none" strike="noStrike" dirty="0">
                        <a:effectLst/>
                        <a:latin typeface="+mn-lt"/>
                      </a:endParaRPr>
                    </a:p>
                  </a:txBody>
                  <a:tcPr marL="50292" marR="50292" marT="9525" marB="0" anchor="ctr">
                    <a:lnL w="12700" cap="flat" cmpd="sng" algn="ctr">
                      <a:solidFill>
                        <a:srgbClr val="7F7F7F"/>
                      </a:solidFill>
                      <a:prstDash val="solid"/>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lnT w="12700" cap="flat" cmpd="sng" algn="ctr">
                      <a:solidFill>
                        <a:srgbClr val="7F7F7F"/>
                      </a:solidFill>
                      <a:prstDash val="solid"/>
                      <a:round/>
                      <a:headEnd type="none" w="med" len="med"/>
                      <a:tailEnd type="none" w="med" len="med"/>
                    </a:lnT>
                  </a:tcPr>
                </a:tc>
                <a:tc vMerge="1">
                  <a:txBody>
                    <a:bodyPr/>
                    <a:lstStyle/>
                    <a:p>
                      <a:endParaRPr lang="es-MX" sz="900" dirty="0"/>
                    </a:p>
                  </a:txBody>
                  <a:tcPr marL="50292" marR="50292" marT="9525" marB="0" anchor="ct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tcPr>
                </a:tc>
                <a:extLst>
                  <a:ext uri="{0D108BD9-81ED-4DB2-BD59-A6C34878D82A}">
                    <a16:rowId xmlns:a16="http://schemas.microsoft.com/office/drawing/2014/main" val="10001"/>
                  </a:ext>
                </a:extLst>
              </a:tr>
              <a:tr h="113442">
                <a:tc v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1.1</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1.9</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5.5</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9.1</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9.9</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ysDash"/>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endParaRPr lang="es-MX"/>
                    </a:p>
                  </a:txBody>
                  <a:tcPr/>
                </a:tc>
                <a:tc vMerge="1">
                  <a:txBody>
                    <a:bodyPr/>
                    <a:lstStyle/>
                    <a:p>
                      <a:endParaRPr lang="es-MX"/>
                    </a:p>
                  </a:txBody>
                  <a:tcPr/>
                </a:tc>
                <a:tc vMerge="1">
                  <a:txBody>
                    <a:bodyPr/>
                    <a:lstStyle/>
                    <a:p>
                      <a:endParaRPr lang="es-MX"/>
                    </a:p>
                  </a:txBody>
                  <a:tcPr/>
                </a:tc>
                <a:extLst>
                  <a:ext uri="{0D108BD9-81ED-4DB2-BD59-A6C34878D82A}">
                    <a16:rowId xmlns:a16="http://schemas.microsoft.com/office/drawing/2014/main" val="10002"/>
                  </a:ext>
                </a:extLst>
              </a:tr>
              <a:tr h="132306">
                <a:tc>
                  <a:txBody>
                    <a:bodyPr/>
                    <a:lstStyle/>
                    <a:p>
                      <a:pPr marL="0" algn="just"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1. DECISIONES</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A1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1</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B1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5</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C1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2</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D1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3</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E1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4</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ysDash"/>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vMerge="1">
                  <a:txBody>
                    <a:bodyPr/>
                    <a:lstStyle/>
                    <a:p>
                      <a:pPr algn="ctr" rtl="0" fontAlgn="t"/>
                      <a:endParaRPr lang="es-MX" sz="900" b="0" i="0" u="none" strike="noStrike" dirty="0">
                        <a:solidFill>
                          <a:srgbClr val="000000"/>
                        </a:solidFill>
                        <a:effectLst/>
                        <a:latin typeface="Calibri"/>
                      </a:endParaRPr>
                    </a:p>
                  </a:txBody>
                  <a:tcPr marL="9525" marR="9525" marT="9525"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rtl="0" fontAlgn="t"/>
                      <a:r>
                        <a:rPr lang="es-MX" sz="700" b="1" i="0" u="none" strike="noStrike" dirty="0" smtClean="0">
                          <a:solidFill>
                            <a:srgbClr val="000000"/>
                          </a:solidFill>
                          <a:effectLst/>
                          <a:latin typeface="Arial" panose="020B0604020202020204" pitchFamily="34" charset="0"/>
                          <a:cs typeface="Arial" panose="020B0604020202020204" pitchFamily="34" charset="0"/>
                        </a:rPr>
                        <a:t>15</a:t>
                      </a:r>
                      <a:endParaRPr lang="es-MX" sz="700" b="1" i="0" u="none" strike="noStrike" dirty="0">
                        <a:solidFill>
                          <a:srgbClr val="000000"/>
                        </a:solidFill>
                        <a:effectLst/>
                        <a:latin typeface="Arial" panose="020B0604020202020204" pitchFamily="34" charset="0"/>
                        <a:cs typeface="Arial" panose="020B0604020202020204" pitchFamily="34" charset="0"/>
                      </a:endParaRPr>
                    </a:p>
                  </a:txBody>
                  <a:tcPr marL="12700" marR="12700" marT="7144" marB="0" anchor="ctr">
                    <a:lnL w="6350" cap="flat" cmpd="sng" algn="ctr">
                      <a:solidFill>
                        <a:schemeClr val="tx2">
                          <a:lumMod val="75000"/>
                        </a:schemeClr>
                      </a:solidFill>
                      <a:prstDash val="sysDash"/>
                      <a:round/>
                      <a:headEnd type="none" w="med" len="med"/>
                      <a:tailEnd type="none" w="med" len="med"/>
                    </a:lnL>
                    <a:lnR w="6350" cap="flat" cmpd="sng" algn="ctr">
                      <a:solidFill>
                        <a:schemeClr val="tx2">
                          <a:lumMod val="75000"/>
                        </a:schemeClr>
                      </a:solidFill>
                      <a:prstDash val="sysDash"/>
                      <a:round/>
                      <a:headEnd type="none" w="med" len="med"/>
                      <a:tailEnd type="none" w="med" len="med"/>
                    </a:lnR>
                    <a:lnT w="6350" cap="flat" cmpd="sng" algn="ctr">
                      <a:solidFill>
                        <a:schemeClr val="tx2">
                          <a:lumMod val="75000"/>
                        </a:schemeClr>
                      </a:solidFill>
                      <a:prstDash val="sysDash"/>
                      <a:round/>
                      <a:headEnd type="none" w="med" len="med"/>
                      <a:tailEnd type="none" w="med" len="med"/>
                    </a:lnT>
                    <a:lnB w="6350" cap="flat" cmpd="sng" algn="ctr">
                      <a:solidFill>
                        <a:schemeClr val="tx2">
                          <a:lumMod val="75000"/>
                        </a:schemeClr>
                      </a:solidFill>
                      <a:prstDash val="sysDash"/>
                      <a:round/>
                      <a:headEnd type="none" w="med" len="med"/>
                      <a:tailEnd type="none" w="med" len="med"/>
                    </a:lnB>
                  </a:tcPr>
                </a:tc>
                <a:extLst>
                  <a:ext uri="{0D108BD9-81ED-4DB2-BD59-A6C34878D82A}">
                    <a16:rowId xmlns:a16="http://schemas.microsoft.com/office/drawing/2014/main" val="10003"/>
                  </a:ext>
                </a:extLst>
              </a:tr>
              <a:tr h="132306">
                <a:tc>
                  <a:txBody>
                    <a:bodyPr/>
                    <a:lstStyle/>
                    <a:p>
                      <a:pPr marL="0" algn="just"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2. CONVICCIONES</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A2</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4</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B2</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1</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C2</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3</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D2</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2</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E2</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5</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ysDash"/>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vMerge="1">
                  <a:txBody>
                    <a:bodyPr/>
                    <a:lstStyle/>
                    <a:p>
                      <a:pPr algn="ctr" rtl="0" fontAlgn="t"/>
                      <a:endParaRPr lang="es-MX" sz="900" b="0" i="0" u="none" strike="noStrike" dirty="0">
                        <a:solidFill>
                          <a:srgbClr val="000000"/>
                        </a:solidFill>
                        <a:effectLst/>
                        <a:latin typeface="Calibri"/>
                      </a:endParaRPr>
                    </a:p>
                  </a:txBody>
                  <a:tcPr marL="9525" marR="9525" marT="9525"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rtl="0" fontAlgn="t"/>
                      <a:r>
                        <a:rPr lang="es-MX" sz="700" b="1" i="0" u="none" strike="noStrike" dirty="0" smtClean="0">
                          <a:solidFill>
                            <a:srgbClr val="000000"/>
                          </a:solidFill>
                          <a:effectLst/>
                          <a:latin typeface="Arial" panose="020B0604020202020204" pitchFamily="34" charset="0"/>
                          <a:cs typeface="Arial" panose="020B0604020202020204" pitchFamily="34" charset="0"/>
                        </a:rPr>
                        <a:t>15</a:t>
                      </a:r>
                      <a:endParaRPr lang="es-MX" sz="700" b="1" i="0" u="none" strike="noStrike" dirty="0">
                        <a:solidFill>
                          <a:srgbClr val="000000"/>
                        </a:solidFill>
                        <a:effectLst/>
                        <a:latin typeface="Arial" panose="020B0604020202020204" pitchFamily="34" charset="0"/>
                        <a:cs typeface="Arial" panose="020B0604020202020204" pitchFamily="34" charset="0"/>
                      </a:endParaRPr>
                    </a:p>
                  </a:txBody>
                  <a:tcPr marL="12700" marR="12700" marT="7144" marB="0" anchor="ctr">
                    <a:lnL w="6350" cap="flat" cmpd="sng" algn="ctr">
                      <a:solidFill>
                        <a:schemeClr val="tx2">
                          <a:lumMod val="75000"/>
                        </a:schemeClr>
                      </a:solidFill>
                      <a:prstDash val="sysDash"/>
                      <a:round/>
                      <a:headEnd type="none" w="med" len="med"/>
                      <a:tailEnd type="none" w="med" len="med"/>
                    </a:lnL>
                    <a:lnR w="6350" cap="flat" cmpd="sng" algn="ctr">
                      <a:solidFill>
                        <a:schemeClr val="tx2">
                          <a:lumMod val="75000"/>
                        </a:schemeClr>
                      </a:solidFill>
                      <a:prstDash val="sysDash"/>
                      <a:round/>
                      <a:headEnd type="none" w="med" len="med"/>
                      <a:tailEnd type="none" w="med" len="med"/>
                    </a:lnR>
                    <a:lnT w="6350" cap="flat" cmpd="sng" algn="ctr">
                      <a:solidFill>
                        <a:schemeClr val="tx2">
                          <a:lumMod val="75000"/>
                        </a:schemeClr>
                      </a:solidFill>
                      <a:prstDash val="sysDash"/>
                      <a:round/>
                      <a:headEnd type="none" w="med" len="med"/>
                      <a:tailEnd type="none" w="med" len="med"/>
                    </a:lnT>
                    <a:lnB w="6350" cap="flat" cmpd="sng" algn="ctr">
                      <a:solidFill>
                        <a:schemeClr val="tx2">
                          <a:lumMod val="75000"/>
                        </a:schemeClr>
                      </a:solidFill>
                      <a:prstDash val="sysDash"/>
                      <a:round/>
                      <a:headEnd type="none" w="med" len="med"/>
                      <a:tailEnd type="none" w="med" len="med"/>
                    </a:lnB>
                  </a:tcPr>
                </a:tc>
                <a:extLst>
                  <a:ext uri="{0D108BD9-81ED-4DB2-BD59-A6C34878D82A}">
                    <a16:rowId xmlns:a16="http://schemas.microsoft.com/office/drawing/2014/main" val="10004"/>
                  </a:ext>
                </a:extLst>
              </a:tr>
              <a:tr h="132306">
                <a:tc>
                  <a:txBody>
                    <a:bodyPr/>
                    <a:lstStyle/>
                    <a:p>
                      <a:pPr marL="0" algn="just"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3. CONFLICTOS</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A3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3</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B3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4</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C3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1</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D3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2</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E3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5</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ysDash"/>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vMerge="1">
                  <a:txBody>
                    <a:bodyPr/>
                    <a:lstStyle/>
                    <a:p>
                      <a:pPr algn="ctr" rtl="0" fontAlgn="t"/>
                      <a:endParaRPr lang="es-MX" sz="900" b="0" i="0" u="none" strike="noStrike" dirty="0">
                        <a:solidFill>
                          <a:srgbClr val="000000"/>
                        </a:solidFill>
                        <a:effectLst/>
                        <a:latin typeface="Calibri"/>
                      </a:endParaRPr>
                    </a:p>
                  </a:txBody>
                  <a:tcPr marL="9525" marR="9525" marT="9525"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rtl="0" fontAlgn="t"/>
                      <a:r>
                        <a:rPr lang="es-MX" sz="700" b="1" i="0" u="none" strike="noStrike" dirty="0" smtClean="0">
                          <a:solidFill>
                            <a:srgbClr val="000000"/>
                          </a:solidFill>
                          <a:effectLst/>
                          <a:latin typeface="Arial" panose="020B0604020202020204" pitchFamily="34" charset="0"/>
                          <a:cs typeface="Arial" panose="020B0604020202020204" pitchFamily="34" charset="0"/>
                        </a:rPr>
                        <a:t>15</a:t>
                      </a:r>
                      <a:endParaRPr lang="es-MX" sz="700" b="1" i="0" u="none" strike="noStrike" dirty="0">
                        <a:solidFill>
                          <a:srgbClr val="000000"/>
                        </a:solidFill>
                        <a:effectLst/>
                        <a:latin typeface="Arial" panose="020B0604020202020204" pitchFamily="34" charset="0"/>
                        <a:cs typeface="Arial" panose="020B0604020202020204" pitchFamily="34" charset="0"/>
                      </a:endParaRPr>
                    </a:p>
                  </a:txBody>
                  <a:tcPr marL="12700" marR="12700" marT="7144" marB="0" anchor="ctr">
                    <a:lnL w="6350" cap="flat" cmpd="sng" algn="ctr">
                      <a:solidFill>
                        <a:schemeClr val="tx2">
                          <a:lumMod val="75000"/>
                        </a:schemeClr>
                      </a:solidFill>
                      <a:prstDash val="sysDash"/>
                      <a:round/>
                      <a:headEnd type="none" w="med" len="med"/>
                      <a:tailEnd type="none" w="med" len="med"/>
                    </a:lnL>
                    <a:lnR w="6350" cap="flat" cmpd="sng" algn="ctr">
                      <a:solidFill>
                        <a:schemeClr val="tx2">
                          <a:lumMod val="75000"/>
                        </a:schemeClr>
                      </a:solidFill>
                      <a:prstDash val="sysDash"/>
                      <a:round/>
                      <a:headEnd type="none" w="med" len="med"/>
                      <a:tailEnd type="none" w="med" len="med"/>
                    </a:lnR>
                    <a:lnT w="6350" cap="flat" cmpd="sng" algn="ctr">
                      <a:solidFill>
                        <a:schemeClr val="tx2">
                          <a:lumMod val="75000"/>
                        </a:schemeClr>
                      </a:solidFill>
                      <a:prstDash val="sysDash"/>
                      <a:round/>
                      <a:headEnd type="none" w="med" len="med"/>
                      <a:tailEnd type="none" w="med" len="med"/>
                    </a:lnT>
                    <a:lnB w="6350" cap="flat" cmpd="sng" algn="ctr">
                      <a:solidFill>
                        <a:schemeClr val="tx2">
                          <a:lumMod val="75000"/>
                        </a:schemeClr>
                      </a:solidFill>
                      <a:prstDash val="sysDash"/>
                      <a:round/>
                      <a:headEnd type="none" w="med" len="med"/>
                      <a:tailEnd type="none" w="med" len="med"/>
                    </a:lnB>
                  </a:tcPr>
                </a:tc>
                <a:extLst>
                  <a:ext uri="{0D108BD9-81ED-4DB2-BD59-A6C34878D82A}">
                    <a16:rowId xmlns:a16="http://schemas.microsoft.com/office/drawing/2014/main" val="10005"/>
                  </a:ext>
                </a:extLst>
              </a:tr>
              <a:tr h="132306">
                <a:tc>
                  <a:txBody>
                    <a:bodyPr/>
                    <a:lstStyle/>
                    <a:p>
                      <a:pPr marL="0" algn="just"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4. EMOCIONES</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A4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5</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B4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2</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C4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3</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D4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1</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E4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4</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ysDash"/>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vMerge="1">
                  <a:txBody>
                    <a:bodyPr/>
                    <a:lstStyle/>
                    <a:p>
                      <a:pPr algn="ctr" rtl="0" fontAlgn="t"/>
                      <a:endParaRPr lang="es-MX" sz="900" b="0" i="0" u="none" strike="noStrike" dirty="0">
                        <a:solidFill>
                          <a:srgbClr val="000000"/>
                        </a:solidFill>
                        <a:effectLst/>
                        <a:latin typeface="Calibri"/>
                      </a:endParaRPr>
                    </a:p>
                  </a:txBody>
                  <a:tcPr marL="9525" marR="9525" marT="9525"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rtl="0" fontAlgn="t"/>
                      <a:r>
                        <a:rPr lang="es-MX" sz="700" b="1" i="0" u="none" strike="noStrike" dirty="0" smtClean="0">
                          <a:solidFill>
                            <a:srgbClr val="000000"/>
                          </a:solidFill>
                          <a:effectLst/>
                          <a:latin typeface="Arial" panose="020B0604020202020204" pitchFamily="34" charset="0"/>
                          <a:cs typeface="Arial" panose="020B0604020202020204" pitchFamily="34" charset="0"/>
                        </a:rPr>
                        <a:t>15</a:t>
                      </a:r>
                      <a:endParaRPr lang="es-MX" sz="700" b="1" i="0" u="none" strike="noStrike" dirty="0">
                        <a:solidFill>
                          <a:srgbClr val="000000"/>
                        </a:solidFill>
                        <a:effectLst/>
                        <a:latin typeface="Arial" panose="020B0604020202020204" pitchFamily="34" charset="0"/>
                        <a:cs typeface="Arial" panose="020B0604020202020204" pitchFamily="34" charset="0"/>
                      </a:endParaRPr>
                    </a:p>
                  </a:txBody>
                  <a:tcPr marL="12700" marR="12700" marT="7144" marB="0" anchor="ctr">
                    <a:lnL w="6350" cap="flat" cmpd="sng" algn="ctr">
                      <a:solidFill>
                        <a:schemeClr val="tx2">
                          <a:lumMod val="75000"/>
                        </a:schemeClr>
                      </a:solidFill>
                      <a:prstDash val="sysDash"/>
                      <a:round/>
                      <a:headEnd type="none" w="med" len="med"/>
                      <a:tailEnd type="none" w="med" len="med"/>
                    </a:lnL>
                    <a:lnR w="6350" cap="flat" cmpd="sng" algn="ctr">
                      <a:solidFill>
                        <a:schemeClr val="tx2">
                          <a:lumMod val="75000"/>
                        </a:schemeClr>
                      </a:solidFill>
                      <a:prstDash val="sysDash"/>
                      <a:round/>
                      <a:headEnd type="none" w="med" len="med"/>
                      <a:tailEnd type="none" w="med" len="med"/>
                    </a:lnR>
                    <a:lnT w="6350" cap="flat" cmpd="sng" algn="ctr">
                      <a:solidFill>
                        <a:schemeClr val="tx2">
                          <a:lumMod val="75000"/>
                        </a:schemeClr>
                      </a:solidFill>
                      <a:prstDash val="sysDash"/>
                      <a:round/>
                      <a:headEnd type="none" w="med" len="med"/>
                      <a:tailEnd type="none" w="med" len="med"/>
                    </a:lnT>
                    <a:lnB w="6350" cap="flat" cmpd="sng" algn="ctr">
                      <a:solidFill>
                        <a:schemeClr val="tx2">
                          <a:lumMod val="75000"/>
                        </a:schemeClr>
                      </a:solidFill>
                      <a:prstDash val="sysDash"/>
                      <a:round/>
                      <a:headEnd type="none" w="med" len="med"/>
                      <a:tailEnd type="none" w="med" len="med"/>
                    </a:lnB>
                  </a:tcPr>
                </a:tc>
                <a:extLst>
                  <a:ext uri="{0D108BD9-81ED-4DB2-BD59-A6C34878D82A}">
                    <a16:rowId xmlns:a16="http://schemas.microsoft.com/office/drawing/2014/main" val="10006"/>
                  </a:ext>
                </a:extLst>
              </a:tr>
              <a:tr h="132306">
                <a:tc>
                  <a:txBody>
                    <a:bodyPr/>
                    <a:lstStyle/>
                    <a:p>
                      <a:pPr marL="0" algn="just"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5. HUMOR</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A5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2</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B5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4</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C5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1</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D5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5</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E5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3</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ysDash"/>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vMerge="1">
                  <a:txBody>
                    <a:bodyPr/>
                    <a:lstStyle/>
                    <a:p>
                      <a:pPr algn="ctr" rtl="0" fontAlgn="t"/>
                      <a:endParaRPr lang="es-MX" sz="900" b="0" i="0" u="none" strike="noStrike" dirty="0">
                        <a:solidFill>
                          <a:srgbClr val="000000"/>
                        </a:solidFill>
                        <a:effectLst/>
                        <a:latin typeface="Calibri"/>
                      </a:endParaRPr>
                    </a:p>
                  </a:txBody>
                  <a:tcPr marL="9525" marR="9525" marT="9525"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rtl="0" fontAlgn="t"/>
                      <a:r>
                        <a:rPr lang="es-MX" sz="700" b="1" i="0" u="none" strike="noStrike" dirty="0" smtClean="0">
                          <a:solidFill>
                            <a:srgbClr val="000000"/>
                          </a:solidFill>
                          <a:effectLst/>
                          <a:latin typeface="Arial" panose="020B0604020202020204" pitchFamily="34" charset="0"/>
                          <a:cs typeface="Arial" panose="020B0604020202020204" pitchFamily="34" charset="0"/>
                        </a:rPr>
                        <a:t>15</a:t>
                      </a:r>
                      <a:endParaRPr lang="es-MX" sz="700" b="1" i="0" u="none" strike="noStrike" dirty="0">
                        <a:solidFill>
                          <a:srgbClr val="000000"/>
                        </a:solidFill>
                        <a:effectLst/>
                        <a:latin typeface="Arial" panose="020B0604020202020204" pitchFamily="34" charset="0"/>
                        <a:cs typeface="Arial" panose="020B0604020202020204" pitchFamily="34" charset="0"/>
                      </a:endParaRPr>
                    </a:p>
                  </a:txBody>
                  <a:tcPr marL="12700" marR="12700" marT="7144" marB="0" anchor="ctr">
                    <a:lnL w="6350" cap="flat" cmpd="sng" algn="ctr">
                      <a:solidFill>
                        <a:schemeClr val="tx2">
                          <a:lumMod val="75000"/>
                        </a:schemeClr>
                      </a:solidFill>
                      <a:prstDash val="sysDash"/>
                      <a:round/>
                      <a:headEnd type="none" w="med" len="med"/>
                      <a:tailEnd type="none" w="med" len="med"/>
                    </a:lnL>
                    <a:lnR w="6350" cap="flat" cmpd="sng" algn="ctr">
                      <a:solidFill>
                        <a:schemeClr val="tx2">
                          <a:lumMod val="75000"/>
                        </a:schemeClr>
                      </a:solidFill>
                      <a:prstDash val="sysDash"/>
                      <a:round/>
                      <a:headEnd type="none" w="med" len="med"/>
                      <a:tailEnd type="none" w="med" len="med"/>
                    </a:lnR>
                    <a:lnT w="6350" cap="flat" cmpd="sng" algn="ctr">
                      <a:solidFill>
                        <a:schemeClr val="tx2">
                          <a:lumMod val="75000"/>
                        </a:schemeClr>
                      </a:solidFill>
                      <a:prstDash val="sysDash"/>
                      <a:round/>
                      <a:headEnd type="none" w="med" len="med"/>
                      <a:tailEnd type="none" w="med" len="med"/>
                    </a:lnT>
                    <a:lnB w="6350" cap="flat" cmpd="sng" algn="ctr">
                      <a:solidFill>
                        <a:schemeClr val="tx2">
                          <a:lumMod val="75000"/>
                        </a:schemeClr>
                      </a:solidFill>
                      <a:prstDash val="sysDash"/>
                      <a:round/>
                      <a:headEnd type="none" w="med" len="med"/>
                      <a:tailEnd type="none" w="med" len="med"/>
                    </a:lnB>
                  </a:tcPr>
                </a:tc>
                <a:extLst>
                  <a:ext uri="{0D108BD9-81ED-4DB2-BD59-A6C34878D82A}">
                    <a16:rowId xmlns:a16="http://schemas.microsoft.com/office/drawing/2014/main" val="10007"/>
                  </a:ext>
                </a:extLst>
              </a:tr>
              <a:tr h="132306">
                <a:tc>
                  <a:txBody>
                    <a:bodyPr/>
                    <a:lstStyle/>
                    <a:p>
                      <a:pPr marL="0" algn="just"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6. ESFUERZO</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A6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1</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B6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3</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C6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just" rtl="0" fontAlgn="t"/>
                      <a:r>
                        <a:rPr lang="es-MX" sz="700" b="1" i="0" u="none" strike="noStrike" dirty="0">
                          <a:solidFill>
                            <a:srgbClr val="000000"/>
                          </a:solidFill>
                          <a:effectLst/>
                          <a:latin typeface="Arial" panose="020B0604020202020204" pitchFamily="34" charset="0"/>
                          <a:cs typeface="Arial" panose="020B0604020202020204" pitchFamily="34" charset="0"/>
                        </a:rPr>
                        <a:t>4</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D6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just" rtl="0" fontAlgn="t"/>
                      <a:r>
                        <a:rPr lang="es-MX" sz="700" b="1" i="0" u="none" strike="noStrike" dirty="0">
                          <a:solidFill>
                            <a:srgbClr val="000000"/>
                          </a:solidFill>
                          <a:effectLst/>
                          <a:latin typeface="Arial" panose="020B0604020202020204" pitchFamily="34" charset="0"/>
                          <a:cs typeface="Arial" panose="020B0604020202020204" pitchFamily="34" charset="0"/>
                        </a:rPr>
                        <a:t>2</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E6 </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fontAlgn="t"/>
                      <a:r>
                        <a:rPr lang="es-MX" sz="700" b="1" i="0" u="none" strike="noStrike" dirty="0">
                          <a:solidFill>
                            <a:srgbClr val="000000"/>
                          </a:solidFill>
                          <a:effectLst/>
                          <a:latin typeface="Arial" panose="020B0604020202020204" pitchFamily="34" charset="0"/>
                          <a:cs typeface="Arial" panose="020B0604020202020204" pitchFamily="34" charset="0"/>
                        </a:rPr>
                        <a:t>5</a:t>
                      </a:r>
                    </a:p>
                  </a:txBody>
                  <a:tcPr marL="12700" marR="12700"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ysDash"/>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vMerge="1">
                  <a:txBody>
                    <a:bodyPr/>
                    <a:lstStyle/>
                    <a:p>
                      <a:pPr algn="ctr" rtl="0" fontAlgn="t"/>
                      <a:endParaRPr lang="es-MX" sz="900" b="0" i="0" u="none" strike="noStrike" dirty="0">
                        <a:solidFill>
                          <a:srgbClr val="000000"/>
                        </a:solidFill>
                        <a:effectLst/>
                        <a:latin typeface="Calibri"/>
                      </a:endParaRPr>
                    </a:p>
                  </a:txBody>
                  <a:tcPr marL="9525" marR="9525" marT="9525"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rtl="0" fontAlgn="t"/>
                      <a:r>
                        <a:rPr lang="es-MX" sz="700" b="1" i="0" u="none" strike="noStrike" dirty="0" smtClean="0">
                          <a:solidFill>
                            <a:srgbClr val="000000"/>
                          </a:solidFill>
                          <a:effectLst/>
                          <a:latin typeface="Arial" panose="020B0604020202020204" pitchFamily="34" charset="0"/>
                          <a:cs typeface="Arial" panose="020B0604020202020204" pitchFamily="34" charset="0"/>
                        </a:rPr>
                        <a:t>15</a:t>
                      </a:r>
                      <a:endParaRPr lang="es-MX" sz="700" b="1" i="0" u="none" strike="noStrike" dirty="0">
                        <a:solidFill>
                          <a:srgbClr val="000000"/>
                        </a:solidFill>
                        <a:effectLst/>
                        <a:latin typeface="Arial" panose="020B0604020202020204" pitchFamily="34" charset="0"/>
                        <a:cs typeface="Arial" panose="020B0604020202020204" pitchFamily="34" charset="0"/>
                      </a:endParaRPr>
                    </a:p>
                  </a:txBody>
                  <a:tcPr marL="12700" marR="12700" marT="7144" marB="0" anchor="ctr">
                    <a:lnL w="6350" cap="flat" cmpd="sng" algn="ctr">
                      <a:solidFill>
                        <a:schemeClr val="tx2">
                          <a:lumMod val="75000"/>
                        </a:schemeClr>
                      </a:solidFill>
                      <a:prstDash val="sysDash"/>
                      <a:round/>
                      <a:headEnd type="none" w="med" len="med"/>
                      <a:tailEnd type="none" w="med" len="med"/>
                    </a:lnL>
                    <a:lnR w="6350" cap="flat" cmpd="sng" algn="ctr">
                      <a:solidFill>
                        <a:schemeClr val="tx2">
                          <a:lumMod val="75000"/>
                        </a:schemeClr>
                      </a:solidFill>
                      <a:prstDash val="sysDash"/>
                      <a:round/>
                      <a:headEnd type="none" w="med" len="med"/>
                      <a:tailEnd type="none" w="med" len="med"/>
                    </a:lnR>
                    <a:lnT w="6350" cap="flat" cmpd="sng" algn="ctr">
                      <a:solidFill>
                        <a:schemeClr val="tx2">
                          <a:lumMod val="75000"/>
                        </a:schemeClr>
                      </a:solidFill>
                      <a:prstDash val="sysDash"/>
                      <a:round/>
                      <a:headEnd type="none" w="med" len="med"/>
                      <a:tailEnd type="none" w="med" len="med"/>
                    </a:lnT>
                    <a:lnB w="6350" cap="flat" cmpd="sng" algn="ctr">
                      <a:solidFill>
                        <a:schemeClr val="tx2">
                          <a:lumMod val="75000"/>
                        </a:schemeClr>
                      </a:solidFill>
                      <a:prstDash val="sysDash"/>
                      <a:round/>
                      <a:headEnd type="none" w="med" len="med"/>
                      <a:tailEnd type="none" w="med" len="med"/>
                    </a:lnB>
                  </a:tcPr>
                </a:tc>
                <a:extLst>
                  <a:ext uri="{0D108BD9-81ED-4DB2-BD59-A6C34878D82A}">
                    <a16:rowId xmlns:a16="http://schemas.microsoft.com/office/drawing/2014/main" val="10008"/>
                  </a:ext>
                </a:extLst>
              </a:tr>
              <a:tr h="172271">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ea typeface="Times New Roman"/>
                          <a:cs typeface="Arial" panose="020B0604020202020204" pitchFamily="34" charset="0"/>
                        </a:rPr>
                        <a:t>TOTAL</a:t>
                      </a:r>
                      <a:endParaRPr lang="es-MX" sz="700" b="1" i="0" u="none" strike="noStrike" dirty="0">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tc gridSpan="2">
                  <a:txBody>
                    <a:bodyPr/>
                    <a:lstStyle/>
                    <a:p>
                      <a:pPr algn="ctr" rtl="0" fontAlgn="t"/>
                      <a:r>
                        <a:rPr lang="es-MX" sz="700" b="1" i="0" u="none" strike="noStrike" dirty="0" smtClean="0">
                          <a:solidFill>
                            <a:srgbClr val="000000"/>
                          </a:solidFill>
                          <a:effectLst/>
                          <a:latin typeface="Arial" panose="020B0604020202020204" pitchFamily="34" charset="0"/>
                          <a:cs typeface="Arial" panose="020B0604020202020204" pitchFamily="34" charset="0"/>
                        </a:rPr>
                        <a:t>16</a:t>
                      </a:r>
                      <a:endParaRPr lang="es-MX" sz="700" b="1" i="0" u="none" strike="noStrike" dirty="0">
                        <a:solidFill>
                          <a:srgbClr val="000000"/>
                        </a:solidFill>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pPr algn="r" rtl="0" fontAlgn="t"/>
                      <a:endParaRPr lang="es-MX" sz="900" b="0" i="0" u="none" strike="noStrike" dirty="0">
                        <a:solidFill>
                          <a:srgbClr val="000000"/>
                        </a:solidFill>
                        <a:effectLst/>
                        <a:latin typeface="Calibri"/>
                      </a:endParaRPr>
                    </a:p>
                  </a:txBody>
                  <a:tcPr marL="9525" marR="9525" marT="9525" marB="0"/>
                </a:tc>
                <a:tc gridSpan="2">
                  <a:txBody>
                    <a:bodyPr/>
                    <a:lstStyle/>
                    <a:p>
                      <a:pPr algn="ctr" rtl="0" fontAlgn="t"/>
                      <a:r>
                        <a:rPr lang="es-MX" sz="700" b="1" i="0" u="none" strike="noStrike" dirty="0" smtClean="0">
                          <a:solidFill>
                            <a:srgbClr val="000000"/>
                          </a:solidFill>
                          <a:effectLst/>
                          <a:latin typeface="Arial" panose="020B0604020202020204" pitchFamily="34" charset="0"/>
                          <a:cs typeface="Arial" panose="020B0604020202020204" pitchFamily="34" charset="0"/>
                        </a:rPr>
                        <a:t>19</a:t>
                      </a:r>
                      <a:endParaRPr lang="es-MX" sz="700" b="1" i="0" u="none" strike="noStrike" dirty="0">
                        <a:solidFill>
                          <a:srgbClr val="000000"/>
                        </a:solidFill>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pPr algn="r" rtl="0" fontAlgn="t"/>
                      <a:endParaRPr lang="es-MX" sz="900" b="0" i="0" u="none" strike="noStrike" dirty="0">
                        <a:solidFill>
                          <a:srgbClr val="000000"/>
                        </a:solidFill>
                        <a:effectLst/>
                        <a:latin typeface="Calibri"/>
                      </a:endParaRPr>
                    </a:p>
                  </a:txBody>
                  <a:tcPr marL="9525" marR="9525" marT="9525" marB="0"/>
                </a:tc>
                <a:tc gridSpan="2">
                  <a:txBody>
                    <a:bodyPr/>
                    <a:lstStyle/>
                    <a:p>
                      <a:pPr algn="ctr" rtl="0" fontAlgn="t"/>
                      <a:r>
                        <a:rPr lang="es-MX" sz="700" b="1" i="0" u="none" strike="noStrike" dirty="0" smtClean="0">
                          <a:solidFill>
                            <a:srgbClr val="000000"/>
                          </a:solidFill>
                          <a:effectLst/>
                          <a:latin typeface="Arial" panose="020B0604020202020204" pitchFamily="34" charset="0"/>
                          <a:cs typeface="Arial" panose="020B0604020202020204" pitchFamily="34" charset="0"/>
                        </a:rPr>
                        <a:t>14</a:t>
                      </a:r>
                      <a:endParaRPr lang="es-MX" sz="700" b="1" i="0" u="none" strike="noStrike" dirty="0">
                        <a:solidFill>
                          <a:srgbClr val="000000"/>
                        </a:solidFill>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pPr algn="r" rtl="0" fontAlgn="t"/>
                      <a:endParaRPr lang="es-MX" sz="900" b="0" i="0" u="none" strike="noStrike" dirty="0">
                        <a:solidFill>
                          <a:srgbClr val="000000"/>
                        </a:solidFill>
                        <a:effectLst/>
                        <a:latin typeface="Calibri"/>
                      </a:endParaRPr>
                    </a:p>
                  </a:txBody>
                  <a:tcPr marL="9525" marR="9525" marT="9525" marB="0"/>
                </a:tc>
                <a:tc gridSpan="2">
                  <a:txBody>
                    <a:bodyPr/>
                    <a:lstStyle/>
                    <a:p>
                      <a:pPr algn="ctr" rtl="0" fontAlgn="t"/>
                      <a:r>
                        <a:rPr lang="es-MX" sz="700" b="1" i="0" u="none" strike="noStrike" dirty="0" smtClean="0">
                          <a:solidFill>
                            <a:srgbClr val="000000"/>
                          </a:solidFill>
                          <a:effectLst/>
                          <a:latin typeface="Arial" panose="020B0604020202020204" pitchFamily="34" charset="0"/>
                          <a:cs typeface="Arial" panose="020B0604020202020204" pitchFamily="34" charset="0"/>
                        </a:rPr>
                        <a:t>15</a:t>
                      </a:r>
                      <a:endParaRPr lang="es-MX" sz="700" b="1" i="0" u="none" strike="noStrike" dirty="0">
                        <a:solidFill>
                          <a:srgbClr val="000000"/>
                        </a:solidFill>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pPr algn="r" rtl="0" fontAlgn="t"/>
                      <a:endParaRPr lang="es-MX" sz="900" b="0" i="0" u="none" strike="noStrike" dirty="0">
                        <a:solidFill>
                          <a:srgbClr val="000000"/>
                        </a:solidFill>
                        <a:effectLst/>
                        <a:latin typeface="Calibri"/>
                      </a:endParaRPr>
                    </a:p>
                  </a:txBody>
                  <a:tcPr marL="9525" marR="9525" marT="9525" marB="0"/>
                </a:tc>
                <a:tc gridSpan="2">
                  <a:txBody>
                    <a:bodyPr/>
                    <a:lstStyle/>
                    <a:p>
                      <a:pPr algn="ctr" rtl="0" fontAlgn="t"/>
                      <a:r>
                        <a:rPr lang="es-MX" sz="700" b="1" i="0" u="none" strike="noStrike" dirty="0" smtClean="0">
                          <a:solidFill>
                            <a:srgbClr val="000000"/>
                          </a:solidFill>
                          <a:effectLst/>
                          <a:latin typeface="Arial" panose="020B0604020202020204" pitchFamily="34" charset="0"/>
                          <a:cs typeface="Arial" panose="020B0604020202020204" pitchFamily="34" charset="0"/>
                        </a:rPr>
                        <a:t>26</a:t>
                      </a:r>
                      <a:endParaRPr lang="es-MX" sz="700" b="1" i="0" u="none" strike="noStrike" dirty="0">
                        <a:solidFill>
                          <a:srgbClr val="000000"/>
                        </a:solidFill>
                        <a:effectLst/>
                        <a:latin typeface="Arial" panose="020B0604020202020204" pitchFamily="34" charset="0"/>
                        <a:cs typeface="Arial" panose="020B0604020202020204" pitchFamily="34" charset="0"/>
                      </a:endParaRPr>
                    </a:p>
                  </a:txBody>
                  <a:tcPr marL="67056" marR="67056" marT="7144" marB="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ysDash"/>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hMerge="1">
                  <a:txBody>
                    <a:bodyPr/>
                    <a:lstStyle/>
                    <a:p>
                      <a:pPr algn="r" rtl="0" fontAlgn="t"/>
                      <a:endParaRPr lang="es-MX" sz="900" b="0" i="0" u="none" strike="noStrike" dirty="0">
                        <a:solidFill>
                          <a:srgbClr val="000000"/>
                        </a:solidFill>
                        <a:effectLst/>
                        <a:latin typeface="Calibri"/>
                      </a:endParaRPr>
                    </a:p>
                  </a:txBody>
                  <a:tcPr marL="9525" marR="9525" marT="9525" marB="0"/>
                </a:tc>
                <a:tc vMerge="1">
                  <a:txBody>
                    <a:bodyPr/>
                    <a:lstStyle/>
                    <a:p>
                      <a:pPr algn="ctr" rtl="0" fontAlgn="t"/>
                      <a:endParaRPr lang="es-MX" sz="900" b="0" i="0" u="none" strike="noStrike" dirty="0">
                        <a:solidFill>
                          <a:srgbClr val="000000"/>
                        </a:solidFill>
                        <a:effectLst/>
                        <a:latin typeface="Calibri"/>
                      </a:endParaRPr>
                    </a:p>
                  </a:txBody>
                  <a:tcPr marL="9525" marR="9525" marT="9525" marB="0" anchor="ctr">
                    <a:lnT w="12700" cap="flat" cmpd="sng" algn="ctr">
                      <a:solidFill>
                        <a:srgbClr val="7F7F7F"/>
                      </a:solidFill>
                      <a:prstDash val="solid"/>
                      <a:round/>
                      <a:headEnd type="none" w="med" len="med"/>
                      <a:tailEnd type="none" w="med" len="med"/>
                    </a:lnT>
                  </a:tcPr>
                </a:tc>
                <a:tc>
                  <a:txBody>
                    <a:bodyPr/>
                    <a:lstStyle/>
                    <a:p>
                      <a:pPr algn="ctr" rtl="0" fontAlgn="t"/>
                      <a:r>
                        <a:rPr lang="es-MX" sz="700" b="1" i="0" u="none" strike="noStrike" dirty="0" smtClean="0">
                          <a:solidFill>
                            <a:srgbClr val="000000"/>
                          </a:solidFill>
                          <a:effectLst/>
                          <a:latin typeface="Arial" panose="020B0604020202020204" pitchFamily="34" charset="0"/>
                          <a:cs typeface="Arial" panose="020B0604020202020204" pitchFamily="34" charset="0"/>
                        </a:rPr>
                        <a:t>90</a:t>
                      </a:r>
                      <a:endParaRPr lang="es-MX" sz="700" b="1" i="0" u="none" strike="noStrike" dirty="0">
                        <a:solidFill>
                          <a:srgbClr val="000000"/>
                        </a:solidFill>
                        <a:effectLst/>
                        <a:latin typeface="Arial" panose="020B0604020202020204" pitchFamily="34" charset="0"/>
                        <a:cs typeface="Arial" panose="020B0604020202020204" pitchFamily="34" charset="0"/>
                      </a:endParaRPr>
                    </a:p>
                  </a:txBody>
                  <a:tcPr marL="12700" marR="12700" marT="7144" marB="0" anchor="ctr">
                    <a:lnL w="6350" cap="flat" cmpd="sng" algn="ctr">
                      <a:solidFill>
                        <a:schemeClr val="tx2">
                          <a:lumMod val="75000"/>
                        </a:schemeClr>
                      </a:solidFill>
                      <a:prstDash val="sysDash"/>
                      <a:round/>
                      <a:headEnd type="none" w="med" len="med"/>
                      <a:tailEnd type="none" w="med" len="med"/>
                    </a:lnL>
                    <a:lnR w="6350" cap="flat" cmpd="sng" algn="ctr">
                      <a:solidFill>
                        <a:schemeClr val="tx2">
                          <a:lumMod val="75000"/>
                        </a:schemeClr>
                      </a:solidFill>
                      <a:prstDash val="sysDash"/>
                      <a:round/>
                      <a:headEnd type="none" w="med" len="med"/>
                      <a:tailEnd type="none" w="med" len="med"/>
                    </a:lnR>
                    <a:lnT w="6350" cap="flat" cmpd="sng" algn="ctr">
                      <a:solidFill>
                        <a:schemeClr val="tx2">
                          <a:lumMod val="75000"/>
                        </a:schemeClr>
                      </a:solidFill>
                      <a:prstDash val="sysDash"/>
                      <a:round/>
                      <a:headEnd type="none" w="med" len="med"/>
                      <a:tailEnd type="none" w="med" len="med"/>
                    </a:lnT>
                    <a:lnB w="6350" cap="flat" cmpd="sng" algn="ctr">
                      <a:solidFill>
                        <a:schemeClr val="tx2">
                          <a:lumMod val="75000"/>
                        </a:schemeClr>
                      </a:solidFill>
                      <a:prstDash val="sysDash"/>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19" name="18 Elipse"/>
          <p:cNvSpPr/>
          <p:nvPr/>
        </p:nvSpPr>
        <p:spPr>
          <a:xfrm>
            <a:off x="647600" y="3159368"/>
            <a:ext cx="324000" cy="144000"/>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s-MX" dirty="0"/>
          </a:p>
        </p:txBody>
      </p:sp>
      <p:sp>
        <p:nvSpPr>
          <p:cNvPr id="20" name="19 Elipse"/>
          <p:cNvSpPr/>
          <p:nvPr/>
        </p:nvSpPr>
        <p:spPr>
          <a:xfrm>
            <a:off x="647600" y="3357008"/>
            <a:ext cx="324000" cy="144000"/>
          </a:xfrm>
          <a:prstGeom prst="ellipse">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es-MX" dirty="0"/>
          </a:p>
        </p:txBody>
      </p:sp>
      <p:sp>
        <p:nvSpPr>
          <p:cNvPr id="21" name="20 Elipse"/>
          <p:cNvSpPr/>
          <p:nvPr/>
        </p:nvSpPr>
        <p:spPr>
          <a:xfrm>
            <a:off x="647600" y="3501024"/>
            <a:ext cx="324000" cy="1440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22" name="21 Elipse"/>
          <p:cNvSpPr/>
          <p:nvPr/>
        </p:nvSpPr>
        <p:spPr>
          <a:xfrm>
            <a:off x="5811658" y="4743452"/>
            <a:ext cx="288000" cy="1440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s-MX" dirty="0"/>
          </a:p>
        </p:txBody>
      </p:sp>
      <p:sp>
        <p:nvSpPr>
          <p:cNvPr id="23" name="22 Elipse"/>
          <p:cNvSpPr/>
          <p:nvPr/>
        </p:nvSpPr>
        <p:spPr>
          <a:xfrm>
            <a:off x="637316" y="3827111"/>
            <a:ext cx="324000" cy="144000"/>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s-MX" dirty="0"/>
          </a:p>
        </p:txBody>
      </p:sp>
      <p:sp>
        <p:nvSpPr>
          <p:cNvPr id="29" name="28 Elipse"/>
          <p:cNvSpPr/>
          <p:nvPr/>
        </p:nvSpPr>
        <p:spPr>
          <a:xfrm>
            <a:off x="2949084" y="4599256"/>
            <a:ext cx="244593" cy="144000"/>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s-MX" dirty="0"/>
          </a:p>
        </p:txBody>
      </p:sp>
      <p:sp>
        <p:nvSpPr>
          <p:cNvPr id="30" name="29 Elipse"/>
          <p:cNvSpPr/>
          <p:nvPr/>
        </p:nvSpPr>
        <p:spPr>
          <a:xfrm>
            <a:off x="3885897" y="4599256"/>
            <a:ext cx="288000" cy="144000"/>
          </a:xfrm>
          <a:prstGeom prst="ellipse">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es-MX" dirty="0"/>
          </a:p>
        </p:txBody>
      </p:sp>
      <p:sp>
        <p:nvSpPr>
          <p:cNvPr id="31" name="30 Elipse"/>
          <p:cNvSpPr/>
          <p:nvPr/>
        </p:nvSpPr>
        <p:spPr>
          <a:xfrm>
            <a:off x="4807383" y="4629357"/>
            <a:ext cx="324000" cy="1440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32" name="31 Elipse"/>
          <p:cNvSpPr/>
          <p:nvPr/>
        </p:nvSpPr>
        <p:spPr>
          <a:xfrm>
            <a:off x="647600" y="3678543"/>
            <a:ext cx="324000" cy="1440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s-MX" dirty="0"/>
          </a:p>
        </p:txBody>
      </p:sp>
      <p:sp>
        <p:nvSpPr>
          <p:cNvPr id="33" name="32 Elipse"/>
          <p:cNvSpPr/>
          <p:nvPr/>
        </p:nvSpPr>
        <p:spPr>
          <a:xfrm>
            <a:off x="6779933" y="4753908"/>
            <a:ext cx="288000" cy="144000"/>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s-MX" dirty="0"/>
          </a:p>
        </p:txBody>
      </p:sp>
      <p:sp>
        <p:nvSpPr>
          <p:cNvPr id="36" name="35 Rectángulo"/>
          <p:cNvSpPr/>
          <p:nvPr/>
        </p:nvSpPr>
        <p:spPr>
          <a:xfrm rot="21272516">
            <a:off x="2484327" y="3461963"/>
            <a:ext cx="1676364" cy="32564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MX" sz="1400" dirty="0" smtClean="0"/>
              <a:t>Ejemplos</a:t>
            </a:r>
            <a:endParaRPr lang="es-MX" sz="1400" dirty="0"/>
          </a:p>
        </p:txBody>
      </p:sp>
      <p:graphicFrame>
        <p:nvGraphicFramePr>
          <p:cNvPr id="37" name="36 Tabla"/>
          <p:cNvGraphicFramePr>
            <a:graphicFrameLocks noGrp="1"/>
          </p:cNvGraphicFramePr>
          <p:nvPr>
            <p:extLst/>
          </p:nvPr>
        </p:nvGraphicFramePr>
        <p:xfrm>
          <a:off x="467544" y="5373216"/>
          <a:ext cx="8283544" cy="43434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7815544">
                  <a:extLst>
                    <a:ext uri="{9D8B030D-6E8A-4147-A177-3AD203B41FA5}">
                      <a16:colId xmlns:a16="http://schemas.microsoft.com/office/drawing/2014/main" val="20001"/>
                    </a:ext>
                  </a:extLst>
                </a:gridCol>
              </a:tblGrid>
              <a:tr h="396000">
                <a:tc>
                  <a:txBody>
                    <a:bodyPr/>
                    <a:lstStyle/>
                    <a:p>
                      <a:pPr algn="ctr"/>
                      <a:r>
                        <a:rPr lang="es-MX" sz="900" dirty="0" smtClean="0">
                          <a:solidFill>
                            <a:srgbClr val="FF0000"/>
                          </a:solidFill>
                          <a:latin typeface="Arial" panose="020B0604020202020204" pitchFamily="34" charset="0"/>
                          <a:cs typeface="Arial" panose="020B0604020202020204" pitchFamily="34" charset="0"/>
                        </a:rPr>
                        <a:t>3.0</a:t>
                      </a:r>
                      <a:endParaRPr lang="es-MX" sz="900" dirty="0">
                        <a:solidFill>
                          <a:srgbClr val="FF0000"/>
                        </a:solidFill>
                        <a:latin typeface="Arial" panose="020B0604020202020204" pitchFamily="34" charset="0"/>
                        <a:cs typeface="Arial" panose="020B0604020202020204" pitchFamily="34" charset="0"/>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800" b="1" kern="1200" dirty="0" smtClean="0">
                          <a:solidFill>
                            <a:schemeClr val="tx1"/>
                          </a:solidFill>
                          <a:effectLst/>
                          <a:latin typeface="Arial Narrow" panose="020B0606020202030204" pitchFamily="34" charset="0"/>
                          <a:ea typeface="+mn-ea"/>
                          <a:cs typeface="+mn-cs"/>
                        </a:rPr>
                        <a:t>La</a:t>
                      </a:r>
                      <a:r>
                        <a:rPr lang="es-MX" sz="800" b="1" kern="1200" baseline="0" dirty="0" smtClean="0">
                          <a:solidFill>
                            <a:schemeClr val="tx1"/>
                          </a:solidFill>
                          <a:effectLst/>
                          <a:latin typeface="Arial Narrow" panose="020B0606020202030204" pitchFamily="34" charset="0"/>
                          <a:ea typeface="+mn-ea"/>
                          <a:cs typeface="+mn-cs"/>
                        </a:rPr>
                        <a:t> </a:t>
                      </a:r>
                      <a:r>
                        <a:rPr lang="es-MX" sz="800" b="1" kern="1200" dirty="0" smtClean="0">
                          <a:solidFill>
                            <a:schemeClr val="tx1"/>
                          </a:solidFill>
                          <a:effectLst/>
                          <a:latin typeface="Arial Narrow" panose="020B0606020202030204" pitchFamily="34" charset="0"/>
                          <a:ea typeface="+mn-ea"/>
                          <a:cs typeface="+mn-cs"/>
                        </a:rPr>
                        <a:t>más  alta puntuación obtenible en cualquier estilo es 30. Esto quiere decir que se es consistente al observar el mismo estilo en los seis elementos. El estilo en que se tenga la puntuación mayor será el dominante. La siguiente puntuación más alta será el estilo secundario. El estilo que ostente la puntuación menor representará los conceptos que se rechazan con mayor intensidad, como representativos de usted. El rechazo más fuerte será el del estilo cuya puntuación total sea de 6.</a:t>
                      </a:r>
                      <a:endParaRPr lang="es-MX" sz="800" b="1" dirty="0" smtClean="0">
                        <a:solidFill>
                          <a:schemeClr val="tx1"/>
                        </a:solidFill>
                        <a:effectLst/>
                        <a:latin typeface="Arial Narrow" panose="020B0606020202030204" pitchFamily="34" charset="0"/>
                      </a:endParaRPr>
                    </a:p>
                  </a:txBody>
                  <a:tcPr marL="121920" marR="121920" marT="34290" marB="34290">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
        <p:nvSpPr>
          <p:cNvPr id="40" name="39 Elipse"/>
          <p:cNvSpPr/>
          <p:nvPr/>
        </p:nvSpPr>
        <p:spPr>
          <a:xfrm>
            <a:off x="6516216" y="5157192"/>
            <a:ext cx="324000" cy="14400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s-MX" dirty="0"/>
          </a:p>
        </p:txBody>
      </p:sp>
      <p:sp>
        <p:nvSpPr>
          <p:cNvPr id="27" name="26 Elipse"/>
          <p:cNvSpPr/>
          <p:nvPr/>
        </p:nvSpPr>
        <p:spPr>
          <a:xfrm>
            <a:off x="3673549" y="5157192"/>
            <a:ext cx="324000" cy="14400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s-MX" dirty="0"/>
          </a:p>
        </p:txBody>
      </p:sp>
      <p:graphicFrame>
        <p:nvGraphicFramePr>
          <p:cNvPr id="34" name="4 Tabla"/>
          <p:cNvGraphicFramePr>
            <a:graphicFrameLocks noGrp="1"/>
          </p:cNvGraphicFramePr>
          <p:nvPr>
            <p:extLst/>
          </p:nvPr>
        </p:nvGraphicFramePr>
        <p:xfrm>
          <a:off x="468464" y="5877272"/>
          <a:ext cx="8280000" cy="678180"/>
        </p:xfrm>
        <a:graphic>
          <a:graphicData uri="http://schemas.openxmlformats.org/drawingml/2006/table">
            <a:tbl>
              <a:tblPr firstRow="1" bandRow="1"/>
              <a:tblGrid>
                <a:gridCol w="470556">
                  <a:extLst>
                    <a:ext uri="{9D8B030D-6E8A-4147-A177-3AD203B41FA5}">
                      <a16:colId xmlns:a16="http://schemas.microsoft.com/office/drawing/2014/main" val="20000"/>
                    </a:ext>
                  </a:extLst>
                </a:gridCol>
                <a:gridCol w="7809444">
                  <a:extLst>
                    <a:ext uri="{9D8B030D-6E8A-4147-A177-3AD203B41FA5}">
                      <a16:colId xmlns:a16="http://schemas.microsoft.com/office/drawing/2014/main" val="20001"/>
                    </a:ext>
                  </a:extLst>
                </a:gridCol>
              </a:tblGrid>
              <a:tr h="648000">
                <a:tc>
                  <a:txBody>
                    <a:bodyPr/>
                    <a:lstStyle/>
                    <a:p>
                      <a:pPr marL="0" algn="ctr" rtl="0" eaLnBrk="1" fontAlgn="t" latinLnBrk="0" hangingPunct="1">
                        <a:spcBef>
                          <a:spcPts val="0"/>
                        </a:spcBef>
                        <a:spcAft>
                          <a:spcPts val="0"/>
                        </a:spcAft>
                      </a:pPr>
                      <a:r>
                        <a:rPr lang="es-MX" sz="900" b="1" i="0" u="none" strike="noStrike" kern="1200" dirty="0" smtClean="0">
                          <a:solidFill>
                            <a:srgbClr val="FF0000"/>
                          </a:solidFill>
                          <a:effectLst/>
                          <a:latin typeface="Arial" panose="020B0604020202020204" pitchFamily="34" charset="0"/>
                          <a:cs typeface="Arial" panose="020B0604020202020204" pitchFamily="34" charset="0"/>
                        </a:rPr>
                        <a:t>4.0</a:t>
                      </a:r>
                      <a:endParaRPr lang="es-MX" sz="900" b="1" i="0" u="none" strike="noStrike" dirty="0">
                        <a:effectLst/>
                        <a:latin typeface="Arial" panose="020B0604020202020204" pitchFamily="34" charset="0"/>
                        <a:cs typeface="Arial" panose="020B0604020202020204" pitchFamily="34" charset="0"/>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tcPr>
                </a:tc>
                <a:tc>
                  <a:txBody>
                    <a:bodyPr/>
                    <a:lstStyle/>
                    <a:p>
                      <a:pPr algn="ctr" rtl="0" eaLnBrk="1" latinLnBrk="0" hangingPunct="1"/>
                      <a:r>
                        <a:rPr lang="es-MX" sz="800" b="1" kern="1200" dirty="0" smtClean="0">
                          <a:solidFill>
                            <a:schemeClr val="tx1"/>
                          </a:solidFill>
                          <a:effectLst/>
                          <a:latin typeface="Arial Narrow" panose="020B0606020202030204" pitchFamily="34" charset="0"/>
                          <a:ea typeface="+mn-ea"/>
                          <a:cs typeface="+mn-cs"/>
                        </a:rPr>
                        <a:t>EXPLICACIÓN  E INTERPRETACIÓN PERSONAL</a:t>
                      </a:r>
                      <a:endParaRPr lang="es-MX" sz="800" dirty="0" smtClean="0">
                        <a:effectLst/>
                        <a:latin typeface="Arial Narrow" panose="020B0606020202030204" pitchFamily="34" charset="0"/>
                      </a:endParaRPr>
                    </a:p>
                    <a:p>
                      <a:pPr rtl="0" eaLnBrk="1" latinLnBrk="0" hangingPunct="1"/>
                      <a:r>
                        <a:rPr lang="es-MX" sz="800" b="1" kern="1200" dirty="0" smtClean="0">
                          <a:solidFill>
                            <a:schemeClr val="tx1"/>
                          </a:solidFill>
                          <a:effectLst/>
                          <a:latin typeface="Arial Narrow" panose="020B0606020202030204" pitchFamily="34" charset="0"/>
                          <a:ea typeface="+mn-ea"/>
                          <a:cs typeface="+mn-cs"/>
                        </a:rPr>
                        <a:t>De acuerdo al resultado del cuadro anterior, lea cuidadosamente cuales son las principales características y condiciones de los cinco estilos analizados, y reflexione conforme a ellos</a:t>
                      </a:r>
                      <a:endParaRPr lang="es-MX" sz="800" dirty="0" smtClean="0">
                        <a:effectLst/>
                        <a:latin typeface="Arial Narrow" panose="020B0606020202030204" pitchFamily="34" charset="0"/>
                      </a:endParaRPr>
                    </a:p>
                    <a:p>
                      <a:pPr rtl="0" eaLnBrk="1" fontAlgn="t" latinLnBrk="0" hangingPunct="1"/>
                      <a:r>
                        <a:rPr lang="es-MX" sz="800" b="1" i="0" kern="1200" dirty="0" smtClean="0">
                          <a:solidFill>
                            <a:schemeClr val="tx1"/>
                          </a:solidFill>
                          <a:effectLst/>
                          <a:latin typeface="Arial Narrow" panose="020B0606020202030204" pitchFamily="34" charset="0"/>
                          <a:ea typeface="+mn-ea"/>
                          <a:cs typeface="+mn-cs"/>
                        </a:rPr>
                        <a:t>1.- Del</a:t>
                      </a:r>
                      <a:r>
                        <a:rPr lang="es-MX" sz="800" b="1" i="0" kern="1200" baseline="0" dirty="0" smtClean="0">
                          <a:solidFill>
                            <a:schemeClr val="tx1"/>
                          </a:solidFill>
                          <a:effectLst/>
                          <a:latin typeface="Arial Narrow" panose="020B0606020202030204" pitchFamily="34" charset="0"/>
                          <a:ea typeface="+mn-ea"/>
                          <a:cs typeface="+mn-cs"/>
                        </a:rPr>
                        <a:t> análisis de sus dos mayores estilos predominantes, de cada uno de ellos, en que aspectos coincide y en cuales no de cada uno de ellos.</a:t>
                      </a:r>
                      <a:endParaRPr lang="es-MX" sz="800" dirty="0" smtClean="0">
                        <a:effectLst/>
                        <a:latin typeface="Arial Narrow" panose="020B0606020202030204" pitchFamily="34" charset="0"/>
                      </a:endParaRPr>
                    </a:p>
                    <a:p>
                      <a:pPr rtl="0" eaLnBrk="1" fontAlgn="t" latinLnBrk="0" hangingPunct="1"/>
                      <a:r>
                        <a:rPr lang="es-MX" sz="800" b="1" i="0" kern="1200" baseline="0" dirty="0" smtClean="0">
                          <a:solidFill>
                            <a:schemeClr val="tx1"/>
                          </a:solidFill>
                          <a:effectLst/>
                          <a:latin typeface="Arial Narrow" panose="020B0606020202030204" pitchFamily="34" charset="0"/>
                          <a:ea typeface="+mn-ea"/>
                          <a:cs typeface="+mn-cs"/>
                        </a:rPr>
                        <a:t>2.- De su estilo predominante, que acciones debería desarrollar para que fuera mejor su desempeño. ( Es posible que tenga un empate en dos estilos, en este caso elija uno de ellos)</a:t>
                      </a:r>
                      <a:endParaRPr lang="es-MX" sz="800" dirty="0" smtClean="0">
                        <a:effectLst/>
                        <a:latin typeface="Arial Narrow" panose="020B0606020202030204" pitchFamily="34" charset="0"/>
                      </a:endParaRPr>
                    </a:p>
                    <a:p>
                      <a:pPr rtl="0" eaLnBrk="1" fontAlgn="t" latinLnBrk="0" hangingPunct="1"/>
                      <a:r>
                        <a:rPr lang="es-MX" sz="800" b="1" i="0" kern="1200" baseline="0" dirty="0" smtClean="0">
                          <a:solidFill>
                            <a:schemeClr val="tx1"/>
                          </a:solidFill>
                          <a:effectLst/>
                          <a:latin typeface="Arial Narrow" panose="020B0606020202030204" pitchFamily="34" charset="0"/>
                          <a:ea typeface="+mn-ea"/>
                          <a:cs typeface="+mn-cs"/>
                        </a:rPr>
                        <a:t>3.- Del análisis de los estilos no predominantes mayores, alguno de ellos considera que debería ser el suyo y como lo lograría .</a:t>
                      </a:r>
                      <a:endParaRPr lang="es-MX" sz="800" dirty="0">
                        <a:effectLst/>
                        <a:latin typeface="Arial Narrow" panose="020B0606020202030204" pitchFamily="34" charset="0"/>
                      </a:endParaRPr>
                    </a:p>
                  </a:txBody>
                  <a:tcPr marL="121920" marR="121920" marT="34290" marB="34290" anchor="ctr">
                    <a:lnL w="6350" cap="flat" cmpd="sng" algn="ctr">
                      <a:solidFill>
                        <a:schemeClr val="tx2">
                          <a:lumMod val="75000"/>
                        </a:schemeClr>
                      </a:solidFill>
                      <a:prstDash val="solid"/>
                      <a:round/>
                      <a:headEnd type="none" w="med" len="med"/>
                      <a:tailEnd type="none" w="med" len="med"/>
                    </a:lnL>
                    <a:lnR w="6350" cap="flat" cmpd="sng" algn="ctr">
                      <a:solidFill>
                        <a:schemeClr val="tx2">
                          <a:lumMod val="75000"/>
                        </a:schemeClr>
                      </a:solidFill>
                      <a:prstDash val="solid"/>
                      <a:round/>
                      <a:headEnd type="none" w="med" len="med"/>
                      <a:tailEnd type="none" w="med" len="med"/>
                    </a:lnR>
                    <a:lnT w="6350" cap="flat" cmpd="sng" algn="ctr">
                      <a:solidFill>
                        <a:schemeClr val="tx2">
                          <a:lumMod val="75000"/>
                        </a:schemeClr>
                      </a:solidFill>
                      <a:prstDash val="solid"/>
                      <a:round/>
                      <a:headEnd type="none" w="med" len="med"/>
                      <a:tailEnd type="none" w="med" len="med"/>
                    </a:lnT>
                    <a:lnB w="6350" cap="flat" cmpd="sng" algn="ctr">
                      <a:solidFill>
                        <a:schemeClr val="tx2">
                          <a:lumMod val="75000"/>
                        </a:schemeClr>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bl>
          </a:graphicData>
        </a:graphic>
      </p:graphicFrame>
      <p:cxnSp>
        <p:nvCxnSpPr>
          <p:cNvPr id="38" name="8 Conector recto de flecha"/>
          <p:cNvCxnSpPr>
            <a:stCxn id="36" idx="1"/>
          </p:cNvCxnSpPr>
          <p:nvPr/>
        </p:nvCxnSpPr>
        <p:spPr>
          <a:xfrm flipH="1" flipV="1">
            <a:off x="1016684" y="3533021"/>
            <a:ext cx="1471443" cy="171490"/>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41" name="8 Conector recto de flecha"/>
          <p:cNvCxnSpPr>
            <a:stCxn id="36" idx="3"/>
          </p:cNvCxnSpPr>
          <p:nvPr/>
        </p:nvCxnSpPr>
        <p:spPr>
          <a:xfrm>
            <a:off x="4156891" y="3545059"/>
            <a:ext cx="1135189" cy="760729"/>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sp>
        <p:nvSpPr>
          <p:cNvPr id="28" name="Rectángulo 27"/>
          <p:cNvSpPr/>
          <p:nvPr/>
        </p:nvSpPr>
        <p:spPr>
          <a:xfrm>
            <a:off x="396464" y="44624"/>
            <a:ext cx="8424000" cy="6624000"/>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9" name="5 Rectángulo"/>
          <p:cNvSpPr/>
          <p:nvPr/>
        </p:nvSpPr>
        <p:spPr>
          <a:xfrm>
            <a:off x="396480" y="6597352"/>
            <a:ext cx="8424000" cy="144016"/>
          </a:xfrm>
          <a:prstGeom prst="rect">
            <a:avLst/>
          </a:prstGeom>
          <a:solidFill>
            <a:schemeClr val="bg1"/>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a:t>
            </a:r>
            <a:r>
              <a:rPr lang="es-MX" sz="700" b="1" i="1" dirty="0" smtClean="0">
                <a:solidFill>
                  <a:srgbClr val="FF0000"/>
                </a:solidFill>
                <a:latin typeface="Arial Narrow" panose="020B0606020202030204" pitchFamily="34" charset="0"/>
                <a:cs typeface="Arial" panose="020B0604020202020204" pitchFamily="34" charset="0"/>
              </a:rPr>
              <a:t>INDIVIDUALMENTE </a:t>
            </a:r>
            <a:r>
              <a:rPr lang="es-MX" sz="700" b="1" i="1" dirty="0" smtClean="0">
                <a:solidFill>
                  <a:srgbClr val="FF0000"/>
                </a:solidFill>
                <a:latin typeface="Arial Narrow" panose="020B0606020202030204" pitchFamily="34" charset="0"/>
                <a:cs typeface="Arial" panose="020B0604020202020204" pitchFamily="34" charset="0"/>
              </a:rPr>
              <a:t>ESTA  EVALUACIÓN EN  ESTE CUESTIONARIO </a:t>
            </a:r>
            <a:r>
              <a:rPr lang="es-MX" sz="700" b="1" i="1" dirty="0" smtClean="0">
                <a:solidFill>
                  <a:srgbClr val="FF0000"/>
                </a:solidFill>
                <a:latin typeface="Arial Narrow" panose="020B0606020202030204" pitchFamily="34" charset="0"/>
                <a:cs typeface="Arial" panose="020B0604020202020204" pitchFamily="34" charset="0"/>
              </a:rPr>
              <a:t>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 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903357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2067</TotalTime>
  <Words>12816</Words>
  <Application>Microsoft Office PowerPoint</Application>
  <PresentationFormat>Presentación en pantalla (4:3)</PresentationFormat>
  <Paragraphs>1796</Paragraphs>
  <Slides>25</Slides>
  <Notes>4</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25</vt:i4>
      </vt:variant>
    </vt:vector>
  </HeadingPairs>
  <TitlesOfParts>
    <vt:vector size="37" baseType="lpstr">
      <vt:lpstr>SimSun</vt:lpstr>
      <vt:lpstr>Agency FB</vt:lpstr>
      <vt:lpstr>AngsanaUPC</vt:lpstr>
      <vt:lpstr>Arial</vt:lpstr>
      <vt:lpstr>Arial Narrow</vt:lpstr>
      <vt:lpstr>Batang</vt:lpstr>
      <vt:lpstr>Calibri</vt:lpstr>
      <vt:lpstr>Ebrima</vt:lpstr>
      <vt:lpstr>Times New Roman</vt:lpstr>
      <vt:lpstr>Wingdings</vt:lpstr>
      <vt:lpstr>Wingdings 2</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dc:creator>
  <cp:lastModifiedBy>JOSE VIDAL</cp:lastModifiedBy>
  <cp:revision>132</cp:revision>
  <cp:lastPrinted>2021-02-06T19:27:23Z</cp:lastPrinted>
  <dcterms:created xsi:type="dcterms:W3CDTF">2019-07-21T23:57:14Z</dcterms:created>
  <dcterms:modified xsi:type="dcterms:W3CDTF">2021-11-05T17:11:10Z</dcterms:modified>
</cp:coreProperties>
</file>